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QuattrocentoSans-bold.fntdata"/><Relationship Id="rId10" Type="http://schemas.openxmlformats.org/officeDocument/2006/relationships/slide" Target="slides/slide5.xml"/><Relationship Id="rId21" Type="http://schemas.openxmlformats.org/officeDocument/2006/relationships/font" Target="fonts/QuattrocentoSans-regular.fntdata"/><Relationship Id="rId13" Type="http://schemas.openxmlformats.org/officeDocument/2006/relationships/slide" Target="slides/slide8.xml"/><Relationship Id="rId24" Type="http://schemas.openxmlformats.org/officeDocument/2006/relationships/font" Target="fonts/QuattrocentoSans-boldItalic.fntdata"/><Relationship Id="rId12" Type="http://schemas.openxmlformats.org/officeDocument/2006/relationships/slide" Target="slides/slide7.xml"/><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5f44ee3d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5f44ee3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5f44ee3d0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5f44ee3d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5f44ee3d0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5f44ee3d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5f44ee3d0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5f44ee3d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5f44ee3d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15f44ee3d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5f44ee3d0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5f44ee3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5f44ee3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5f44ee3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5f44ee3d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5f44ee3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5f44ee3d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5f44ee3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5f44ee3d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5f44ee3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5f44ee3d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5f44ee3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5f44ee3d0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5f44ee3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8121a7c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8121a7c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5f44ee3d0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5f44ee3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imtanmay46/Meta-Learning" TargetMode="External"/><Relationship Id="rId4" Type="http://schemas.openxmlformats.org/officeDocument/2006/relationships/hyperlink" Target="https://github.com/imtanmay46/Meta-Learn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arxiv.org/pdf/1703.03400" TargetMode="External"/><Relationship Id="rId4" Type="http://schemas.openxmlformats.org/officeDocument/2006/relationships/hyperlink" Target="http://arxiv.org/pdf/1703.03400" TargetMode="External"/><Relationship Id="rId5" Type="http://schemas.openxmlformats.org/officeDocument/2006/relationships/hyperlink" Target="https://github.com/imtanmay46/Meta-Learning" TargetMode="External"/><Relationship Id="rId6" Type="http://schemas.openxmlformats.org/officeDocument/2006/relationships/hyperlink" Target="https://github.com/imtanmay46/Meta-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Meta-Learning: ARC</a:t>
            </a:r>
            <a:endParaRPr/>
          </a:p>
        </p:txBody>
      </p:sp>
      <p:sp>
        <p:nvSpPr>
          <p:cNvPr id="169" name="Google Shape;169;p19"/>
          <p:cNvSpPr txBox="1"/>
          <p:nvPr>
            <p:ph idx="1" type="subTitle"/>
          </p:nvPr>
        </p:nvSpPr>
        <p:spPr>
          <a:xfrm>
            <a:off x="9316200" y="3196550"/>
            <a:ext cx="1961400" cy="2042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9F7F6"/>
              </a:buClr>
              <a:buSzPts val="2400"/>
              <a:buNone/>
            </a:pPr>
            <a:r>
              <a:rPr lang="en-US"/>
              <a:t>Group 14</a:t>
            </a:r>
            <a:endParaRPr/>
          </a:p>
          <a:p>
            <a:pPr indent="0" lvl="0" marL="0" rtl="0" algn="l">
              <a:lnSpc>
                <a:spcPct val="90000"/>
              </a:lnSpc>
              <a:spcBef>
                <a:spcPts val="0"/>
              </a:spcBef>
              <a:spcAft>
                <a:spcPts val="0"/>
              </a:spcAft>
              <a:buClr>
                <a:srgbClr val="E9F7F6"/>
              </a:buClr>
              <a:buSzPts val="2400"/>
              <a:buNone/>
            </a:pPr>
            <a:r>
              <a:rPr lang="en-US"/>
              <a:t>Tanmay Singh</a:t>
            </a:r>
            <a:endParaRPr/>
          </a:p>
          <a:p>
            <a:pPr indent="0" lvl="0" marL="0" rtl="0" algn="l">
              <a:lnSpc>
                <a:spcPct val="90000"/>
              </a:lnSpc>
              <a:spcBef>
                <a:spcPts val="0"/>
              </a:spcBef>
              <a:spcAft>
                <a:spcPts val="0"/>
              </a:spcAft>
              <a:buClr>
                <a:srgbClr val="E9F7F6"/>
              </a:buClr>
              <a:buSzPts val="2400"/>
              <a:buNone/>
            </a:pPr>
            <a:r>
              <a:rPr lang="en-US"/>
              <a:t>2021569</a:t>
            </a:r>
            <a:endParaRPr/>
          </a:p>
          <a:p>
            <a:pPr indent="0" lvl="0" marL="0" rtl="0" algn="l">
              <a:lnSpc>
                <a:spcPct val="90000"/>
              </a:lnSpc>
              <a:spcBef>
                <a:spcPts val="0"/>
              </a:spcBef>
              <a:spcAft>
                <a:spcPts val="0"/>
              </a:spcAft>
              <a:buClr>
                <a:srgbClr val="E9F7F6"/>
              </a:buClr>
              <a:buSzPts val="2400"/>
              <a:buNone/>
            </a:pPr>
            <a:r>
              <a:rPr lang="en-US"/>
              <a:t>CSAI</a:t>
            </a:r>
            <a:endParaRPr/>
          </a:p>
          <a:p>
            <a:pPr indent="0" lvl="0" marL="0" rtl="0" algn="l">
              <a:lnSpc>
                <a:spcPct val="90000"/>
              </a:lnSpc>
              <a:spcBef>
                <a:spcPts val="0"/>
              </a:spcBef>
              <a:spcAft>
                <a:spcPts val="0"/>
              </a:spcAft>
              <a:buClr>
                <a:srgbClr val="E9F7F6"/>
              </a:buClr>
              <a:buSzPts val="2400"/>
              <a:buNone/>
            </a:pPr>
            <a:r>
              <a:rPr lang="en-US"/>
              <a:t>Class of ‘25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Why this Approach? Did it worked?</a:t>
            </a:r>
            <a:endParaRPr/>
          </a:p>
        </p:txBody>
      </p:sp>
      <p:sp>
        <p:nvSpPr>
          <p:cNvPr id="228" name="Google Shape;228;p2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500">
                <a:solidFill>
                  <a:srgbClr val="333333"/>
                </a:solidFill>
                <a:highlight>
                  <a:srgbClr val="FFFFFF"/>
                </a:highlight>
                <a:latin typeface="Times New Roman"/>
                <a:ea typeface="Times New Roman"/>
                <a:cs typeface="Times New Roman"/>
                <a:sym typeface="Times New Roman"/>
              </a:rPr>
              <a:t>Although I tried a lot of approaches, but none of them solved any tasks on the </a:t>
            </a:r>
            <a:r>
              <a:rPr b="1" i="1" lang="en-US" sz="1500">
                <a:solidFill>
                  <a:srgbClr val="333333"/>
                </a:solidFill>
                <a:highlight>
                  <a:srgbClr val="FFFFFF"/>
                </a:highlight>
                <a:latin typeface="Times New Roman"/>
                <a:ea typeface="Times New Roman"/>
                <a:cs typeface="Times New Roman"/>
                <a:sym typeface="Times New Roman"/>
              </a:rPr>
              <a:t>publicly available evaluation set (0/419).</a:t>
            </a:r>
            <a:endParaRPr b="1" i="1" sz="15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rgbClr val="333333"/>
                </a:solidFill>
                <a:highlight>
                  <a:srgbClr val="FFFFFF"/>
                </a:highlight>
                <a:latin typeface="Times New Roman"/>
                <a:ea typeface="Times New Roman"/>
                <a:cs typeface="Times New Roman"/>
                <a:sym typeface="Times New Roman"/>
              </a:rPr>
              <a:t>It did solve 1 task in the Validation set, though.</a:t>
            </a:r>
            <a:endParaRPr sz="15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i="1" lang="en-US" sz="1500">
                <a:solidFill>
                  <a:srgbClr val="333333"/>
                </a:solidFill>
                <a:highlight>
                  <a:srgbClr val="FFFFFF"/>
                </a:highlight>
                <a:latin typeface="Times New Roman"/>
                <a:ea typeface="Times New Roman"/>
                <a:cs typeface="Times New Roman"/>
                <a:sym typeface="Times New Roman"/>
              </a:rPr>
              <a:t>Other approaches that I tried were:</a:t>
            </a:r>
            <a:endParaRPr b="1" i="1"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AutoNum type="arabicPeriod"/>
            </a:pPr>
            <a:r>
              <a:rPr lang="en-US" sz="1500">
                <a:solidFill>
                  <a:srgbClr val="333333"/>
                </a:solidFill>
                <a:highlight>
                  <a:srgbClr val="FFFFFF"/>
                </a:highlight>
                <a:latin typeface="Times New Roman"/>
                <a:ea typeface="Times New Roman"/>
                <a:cs typeface="Times New Roman"/>
                <a:sym typeface="Times New Roman"/>
              </a:rPr>
              <a:t>Using CodeIt's DSL integrated with Michael Hodel's Starter notebook that generated programs exhaustively &amp; searched for them using search algorithms (both optimized &amp; non-optimized).</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AutoNum type="arabicPeriod"/>
            </a:pPr>
            <a:r>
              <a:rPr lang="en-US" sz="1500">
                <a:solidFill>
                  <a:srgbClr val="333333"/>
                </a:solidFill>
                <a:highlight>
                  <a:srgbClr val="FFFFFF"/>
                </a:highlight>
                <a:latin typeface="Times New Roman"/>
                <a:ea typeface="Times New Roman"/>
                <a:cs typeface="Times New Roman"/>
                <a:sym typeface="Times New Roman"/>
              </a:rPr>
              <a:t>Tried Fine-tuning a LLM like LLAMA &amp; T5 for seq2seq task.</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AutoNum type="arabicPeriod"/>
            </a:pPr>
            <a:r>
              <a:rPr lang="en-US" sz="1500">
                <a:solidFill>
                  <a:srgbClr val="333333"/>
                </a:solidFill>
                <a:highlight>
                  <a:srgbClr val="FFFFFF"/>
                </a:highlight>
                <a:latin typeface="Times New Roman"/>
                <a:ea typeface="Times New Roman"/>
                <a:cs typeface="Times New Roman"/>
                <a:sym typeface="Times New Roman"/>
              </a:rPr>
              <a:t>Tried using various attention based &amp; deep neural network models, but none of them translated into good results.</a:t>
            </a:r>
            <a:endParaRPr sz="1500">
              <a:solidFill>
                <a:srgbClr val="333333"/>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rgbClr val="333333"/>
                </a:solidFill>
                <a:highlight>
                  <a:srgbClr val="FFFFFF"/>
                </a:highlight>
                <a:latin typeface="Times New Roman"/>
                <a:ea typeface="Times New Roman"/>
                <a:cs typeface="Times New Roman"/>
                <a:sym typeface="Times New Roman"/>
              </a:rPr>
              <a:t>Although none of the approaches solved any tasks on the evaluation set, I used my current approach to address the ARC challenge as it is traditional in nature (in the domain of meta-learning). Thus, I found MAML to be a good base to tackle the ARC challenge even though it did not translated into desired results on the evaluation set. On the contrary, the main idea behind sticking to this approach was that the model was showing signs of training as the training &amp; validation losses seemed to change every time, although not by much.</a:t>
            </a:r>
            <a:endParaRPr sz="15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US" sz="1500">
                <a:solidFill>
                  <a:srgbClr val="333333"/>
                </a:solidFill>
                <a:highlight>
                  <a:srgbClr val="FFFFFF"/>
                </a:highlight>
                <a:latin typeface="Times New Roman"/>
                <a:ea typeface="Times New Roman"/>
                <a:cs typeface="Times New Roman"/>
                <a:sym typeface="Times New Roman"/>
              </a:rPr>
              <a:t>Results:</a:t>
            </a:r>
            <a:r>
              <a:rPr b="1" i="1" lang="en-US" sz="1500">
                <a:solidFill>
                  <a:srgbClr val="333333"/>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 </a:t>
            </a:r>
            <a:r>
              <a:rPr b="1" i="1" lang="en-US" sz="1500" u="sng">
                <a:solidFill>
                  <a:srgbClr val="0066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LINK</a:t>
            </a:r>
            <a:endParaRPr b="1" i="1" sz="3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a:t>
            </a:r>
            <a:endParaRPr/>
          </a:p>
        </p:txBody>
      </p:sp>
      <p:pic>
        <p:nvPicPr>
          <p:cNvPr id="234" name="Google Shape;234;p29"/>
          <p:cNvPicPr preferRelativeResize="0"/>
          <p:nvPr/>
        </p:nvPicPr>
        <p:blipFill>
          <a:blip r:embed="rId3">
            <a:alphaModFix/>
          </a:blip>
          <a:stretch>
            <a:fillRect/>
          </a:stretch>
        </p:blipFill>
        <p:spPr>
          <a:xfrm>
            <a:off x="845125" y="1237510"/>
            <a:ext cx="9990882" cy="53612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a:t>
            </a:r>
            <a:endParaRPr/>
          </a:p>
        </p:txBody>
      </p:sp>
      <p:pic>
        <p:nvPicPr>
          <p:cNvPr id="240" name="Google Shape;240;p30"/>
          <p:cNvPicPr preferRelativeResize="0"/>
          <p:nvPr/>
        </p:nvPicPr>
        <p:blipFill>
          <a:blip r:embed="rId3">
            <a:alphaModFix/>
          </a:blip>
          <a:stretch>
            <a:fillRect/>
          </a:stretch>
        </p:blipFill>
        <p:spPr>
          <a:xfrm>
            <a:off x="845125" y="1295810"/>
            <a:ext cx="9132745" cy="53612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Did it generalise?</a:t>
            </a:r>
            <a:endParaRPr/>
          </a:p>
        </p:txBody>
      </p:sp>
      <p:sp>
        <p:nvSpPr>
          <p:cNvPr id="246" name="Google Shape;246;p3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500">
                <a:latin typeface="Times New Roman"/>
                <a:ea typeface="Times New Roman"/>
                <a:cs typeface="Times New Roman"/>
                <a:sym typeface="Times New Roman"/>
              </a:rPr>
              <a:t>Sadly, it did not! Even though it suggested that the model was learning, but it failed to generalise on the evaluation set.</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It did solved 1 task in the validation set, but its not a concrete measure of the generalisation/performance of the model.</a:t>
            </a:r>
            <a:endParaRPr sz="1500">
              <a:latin typeface="Times New Roman"/>
              <a:ea typeface="Times New Roman"/>
              <a:cs typeface="Times New Roman"/>
              <a:sym typeface="Times New Roman"/>
            </a:endParaRPr>
          </a:p>
        </p:txBody>
      </p:sp>
      <p:pic>
        <p:nvPicPr>
          <p:cNvPr id="247" name="Google Shape;247;p31"/>
          <p:cNvPicPr preferRelativeResize="0"/>
          <p:nvPr/>
        </p:nvPicPr>
        <p:blipFill>
          <a:blip r:embed="rId3">
            <a:alphaModFix/>
          </a:blip>
          <a:stretch>
            <a:fillRect/>
          </a:stretch>
        </p:blipFill>
        <p:spPr>
          <a:xfrm>
            <a:off x="930125" y="2363750"/>
            <a:ext cx="10364881" cy="1894225"/>
          </a:xfrm>
          <a:prstGeom prst="rect">
            <a:avLst/>
          </a:prstGeom>
          <a:noFill/>
          <a:ln>
            <a:noFill/>
          </a:ln>
        </p:spPr>
      </p:pic>
      <p:pic>
        <p:nvPicPr>
          <p:cNvPr id="248" name="Google Shape;248;p31"/>
          <p:cNvPicPr preferRelativeResize="0"/>
          <p:nvPr/>
        </p:nvPicPr>
        <p:blipFill>
          <a:blip r:embed="rId4">
            <a:alphaModFix/>
          </a:blip>
          <a:stretch>
            <a:fillRect/>
          </a:stretch>
        </p:blipFill>
        <p:spPr>
          <a:xfrm>
            <a:off x="887625" y="4824150"/>
            <a:ext cx="10449874" cy="1250300"/>
          </a:xfrm>
          <a:prstGeom prst="rect">
            <a:avLst/>
          </a:prstGeom>
          <a:noFill/>
          <a:ln>
            <a:noFill/>
          </a:ln>
        </p:spPr>
      </p:pic>
      <p:cxnSp>
        <p:nvCxnSpPr>
          <p:cNvPr id="249" name="Google Shape;249;p31"/>
          <p:cNvCxnSpPr/>
          <p:nvPr/>
        </p:nvCxnSpPr>
        <p:spPr>
          <a:xfrm>
            <a:off x="6671800" y="2771725"/>
            <a:ext cx="1534800" cy="0"/>
          </a:xfrm>
          <a:prstGeom prst="straightConnector1">
            <a:avLst/>
          </a:prstGeom>
          <a:noFill/>
          <a:ln cap="flat" cmpd="sng" w="9525">
            <a:solidFill>
              <a:srgbClr val="FF0000"/>
            </a:solidFill>
            <a:prstDash val="solid"/>
            <a:round/>
            <a:headEnd len="med" w="med" type="none"/>
            <a:tailEnd len="med" w="med" type="none"/>
          </a:ln>
        </p:spPr>
      </p:cxnSp>
      <p:cxnSp>
        <p:nvCxnSpPr>
          <p:cNvPr id="250" name="Google Shape;250;p31"/>
          <p:cNvCxnSpPr/>
          <p:nvPr/>
        </p:nvCxnSpPr>
        <p:spPr>
          <a:xfrm>
            <a:off x="8456125" y="2771725"/>
            <a:ext cx="1534800" cy="0"/>
          </a:xfrm>
          <a:prstGeom prst="straightConnector1">
            <a:avLst/>
          </a:prstGeom>
          <a:noFill/>
          <a:ln cap="flat" cmpd="sng" w="9525">
            <a:solidFill>
              <a:srgbClr val="FF0000"/>
            </a:solidFill>
            <a:prstDash val="solid"/>
            <a:round/>
            <a:headEnd len="med" w="med" type="none"/>
            <a:tailEnd len="med" w="med" type="none"/>
          </a:ln>
        </p:spPr>
      </p:cxnSp>
      <p:cxnSp>
        <p:nvCxnSpPr>
          <p:cNvPr id="251" name="Google Shape;251;p31"/>
          <p:cNvCxnSpPr/>
          <p:nvPr/>
        </p:nvCxnSpPr>
        <p:spPr>
          <a:xfrm>
            <a:off x="6671800" y="5223300"/>
            <a:ext cx="1534800" cy="0"/>
          </a:xfrm>
          <a:prstGeom prst="straightConnector1">
            <a:avLst/>
          </a:prstGeom>
          <a:noFill/>
          <a:ln cap="flat" cmpd="sng" w="9525">
            <a:solidFill>
              <a:srgbClr val="FF0000"/>
            </a:solidFill>
            <a:prstDash val="solid"/>
            <a:round/>
            <a:headEnd len="med" w="med" type="none"/>
            <a:tailEnd len="med" w="med" type="none"/>
          </a:ln>
        </p:spPr>
      </p:cxnSp>
      <p:cxnSp>
        <p:nvCxnSpPr>
          <p:cNvPr id="252" name="Google Shape;252;p31"/>
          <p:cNvCxnSpPr/>
          <p:nvPr/>
        </p:nvCxnSpPr>
        <p:spPr>
          <a:xfrm>
            <a:off x="8604850" y="5221500"/>
            <a:ext cx="1734600" cy="36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Learnings from the Project</a:t>
            </a:r>
            <a:endParaRPr/>
          </a:p>
        </p:txBody>
      </p:sp>
      <p:sp>
        <p:nvSpPr>
          <p:cNvPr id="258" name="Google Shape;258;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It’s a tough challenge, and a lot of approaches failed.</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Fine-tuning an LLM or incorporating a DSL with Program Synthesis suggested a good base for generalisation but did not yield expected results, and were time &amp; resource consuming in nature.</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Traditional Meta-Learning models did not give desired results in my case, although they looked promising.</a:t>
            </a:r>
            <a:endParaRPr sz="1500">
              <a:latin typeface="Times New Roman"/>
              <a:ea typeface="Times New Roman"/>
              <a:cs typeface="Times New Roman"/>
              <a:sym typeface="Times New Roman"/>
            </a:endParaRPr>
          </a:p>
          <a:p>
            <a:pPr indent="0" lvl="0" marL="457200" rtl="0" algn="l">
              <a:spcBef>
                <a:spcPts val="10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500">
                <a:latin typeface="Times New Roman"/>
                <a:ea typeface="Times New Roman"/>
                <a:cs typeface="Times New Roman"/>
                <a:sym typeface="Times New Roman"/>
              </a:rPr>
              <a:t>Lastly, we’re still a long way from creating models that generalise well to unseen tasks &amp; it’s a food for thought for many of the enthusiastic engineers, the world over!</a:t>
            </a:r>
            <a:endParaRPr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solidFill>
                <a:srgbClr val="3EADA7"/>
              </a:solidFill>
            </a:endParaRPr>
          </a:p>
          <a:p>
            <a:pPr indent="0" lvl="0" marL="0" rtl="0" algn="ctr">
              <a:spcBef>
                <a:spcPts val="1000"/>
              </a:spcBef>
              <a:spcAft>
                <a:spcPts val="0"/>
              </a:spcAft>
              <a:buNone/>
            </a:pPr>
            <a:r>
              <a:t/>
            </a:r>
            <a:endParaRPr>
              <a:solidFill>
                <a:srgbClr val="3EADA7"/>
              </a:solidFill>
            </a:endParaRPr>
          </a:p>
          <a:p>
            <a:pPr indent="0" lvl="0" marL="0" rtl="0" algn="ctr">
              <a:spcBef>
                <a:spcPts val="1000"/>
              </a:spcBef>
              <a:spcAft>
                <a:spcPts val="0"/>
              </a:spcAft>
              <a:buNone/>
            </a:pPr>
            <a:r>
              <a:t/>
            </a:r>
            <a:endParaRPr>
              <a:solidFill>
                <a:srgbClr val="3EADA7"/>
              </a:solidFill>
            </a:endParaRPr>
          </a:p>
          <a:p>
            <a:pPr indent="0" lvl="0" marL="0" rtl="0" algn="ctr">
              <a:spcBef>
                <a:spcPts val="1000"/>
              </a:spcBef>
              <a:spcAft>
                <a:spcPts val="0"/>
              </a:spcAft>
              <a:buNone/>
            </a:pPr>
            <a:r>
              <a:t/>
            </a:r>
            <a:endParaRPr>
              <a:solidFill>
                <a:srgbClr val="3EADA7"/>
              </a:solidFill>
            </a:endParaRPr>
          </a:p>
          <a:p>
            <a:pPr indent="0" lvl="0" marL="0" rtl="0" algn="ctr">
              <a:spcBef>
                <a:spcPts val="1000"/>
              </a:spcBef>
              <a:spcAft>
                <a:spcPts val="0"/>
              </a:spcAft>
              <a:buNone/>
            </a:pPr>
            <a:r>
              <a:rPr lang="en-US">
                <a:solidFill>
                  <a:srgbClr val="3EADA7"/>
                </a:solidFill>
              </a:rPr>
              <a:t>THANK YOU</a:t>
            </a:r>
            <a:endParaRPr>
              <a:solidFill>
                <a:srgbClr val="3EADA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t>My Approach to the ARC Challenge</a:t>
            </a:r>
            <a:endParaRPr/>
          </a:p>
          <a:p>
            <a:pPr indent="0" lvl="0" marL="0" rtl="0" algn="l">
              <a:spcBef>
                <a:spcPts val="0"/>
              </a:spcBef>
              <a:spcAft>
                <a:spcPts val="0"/>
              </a:spcAft>
              <a:buNone/>
            </a:pPr>
            <a:r>
              <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i="1" lang="en-US" sz="1500">
                <a:solidFill>
                  <a:srgbClr val="333333"/>
                </a:solidFill>
                <a:latin typeface="Times New Roman"/>
                <a:ea typeface="Times New Roman"/>
                <a:cs typeface="Times New Roman"/>
                <a:sym typeface="Times New Roman"/>
              </a:rPr>
              <a:t>I used the approach discussed in one of the initial papers covered in the class,</a:t>
            </a:r>
            <a:r>
              <a:rPr i="1" lang="en-US" sz="1500">
                <a:solidFill>
                  <a:srgbClr val="333333"/>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b="1" i="1" lang="en-US" sz="1500" u="sng">
                <a:solidFill>
                  <a:srgbClr val="0066CC"/>
                </a:solidFill>
                <a:latin typeface="Times New Roman"/>
                <a:ea typeface="Times New Roman"/>
                <a:cs typeface="Times New Roman"/>
                <a:sym typeface="Times New Roman"/>
                <a:hlinkClick r:id="rId4">
                  <a:extLst>
                    <a:ext uri="{A12FA001-AC4F-418D-AE19-62706E023703}">
                      <ahyp:hlinkClr val="tx"/>
                    </a:ext>
                  </a:extLst>
                </a:hlinkClick>
              </a:rPr>
              <a:t>Model-Agnostic Meta-Learning</a:t>
            </a:r>
            <a:r>
              <a:rPr i="1" lang="en-US" sz="1500">
                <a:solidFill>
                  <a:srgbClr val="333333"/>
                </a:solidFill>
                <a:latin typeface="Times New Roman"/>
                <a:ea typeface="Times New Roman"/>
                <a:cs typeface="Times New Roman"/>
                <a:sym typeface="Times New Roman"/>
              </a:rPr>
              <a:t>, wherein I used a </a:t>
            </a:r>
            <a:r>
              <a:rPr b="1" i="1" lang="en-US" sz="1500">
                <a:solidFill>
                  <a:srgbClr val="333333"/>
                </a:solidFill>
                <a:latin typeface="Times New Roman"/>
                <a:ea typeface="Times New Roman"/>
                <a:cs typeface="Times New Roman"/>
                <a:sym typeface="Times New Roman"/>
              </a:rPr>
              <a:t>custom Encoder-Decoder Model with Attention Layers</a:t>
            </a:r>
            <a:r>
              <a:rPr i="1" lang="en-US" sz="1500">
                <a:solidFill>
                  <a:srgbClr val="333333"/>
                </a:solidFill>
                <a:latin typeface="Times New Roman"/>
                <a:ea typeface="Times New Roman"/>
                <a:cs typeface="Times New Roman"/>
                <a:sym typeface="Times New Roman"/>
              </a:rPr>
              <a:t> to take the input &amp; generate an encoded representation along with the use of </a:t>
            </a:r>
            <a:r>
              <a:rPr b="1" i="1" lang="en-US" sz="1500">
                <a:solidFill>
                  <a:srgbClr val="333333"/>
                </a:solidFill>
                <a:latin typeface="Times New Roman"/>
                <a:ea typeface="Times New Roman"/>
                <a:cs typeface="Times New Roman"/>
                <a:sym typeface="Times New Roman"/>
              </a:rPr>
              <a:t>Attention layers.</a:t>
            </a:r>
            <a:r>
              <a:rPr i="1" lang="en-US" sz="1500">
                <a:solidFill>
                  <a:srgbClr val="333333"/>
                </a:solidFill>
                <a:latin typeface="Times New Roman"/>
                <a:ea typeface="Times New Roman"/>
                <a:cs typeface="Times New Roman"/>
                <a:sym typeface="Times New Roman"/>
              </a:rPr>
              <a:t> I later generate back the original output representation &amp; calculated the loss using a custom loss metric.</a:t>
            </a:r>
            <a:endParaRPr i="1" sz="1500">
              <a:solidFill>
                <a:srgbClr val="33333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i="1" sz="1500">
              <a:solidFill>
                <a:srgbClr val="33333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en-US" sz="1500">
                <a:solidFill>
                  <a:srgbClr val="333333"/>
                </a:solidFill>
                <a:latin typeface="Times New Roman"/>
                <a:ea typeface="Times New Roman"/>
                <a:cs typeface="Times New Roman"/>
                <a:sym typeface="Times New Roman"/>
              </a:rPr>
              <a:t>The</a:t>
            </a:r>
            <a:r>
              <a:rPr b="1" i="1" lang="en-US" sz="1500">
                <a:solidFill>
                  <a:srgbClr val="333333"/>
                </a:solidFill>
                <a:latin typeface="Times New Roman"/>
                <a:ea typeface="Times New Roman"/>
                <a:cs typeface="Times New Roman"/>
                <a:sym typeface="Times New Roman"/>
              </a:rPr>
              <a:t> training pipeline included the traditional inner &amp; outer loops of MAML</a:t>
            </a:r>
            <a:r>
              <a:rPr i="1" lang="en-US" sz="1500">
                <a:solidFill>
                  <a:srgbClr val="333333"/>
                </a:solidFill>
                <a:latin typeface="Times New Roman"/>
                <a:ea typeface="Times New Roman"/>
                <a:cs typeface="Times New Roman"/>
                <a:sym typeface="Times New Roman"/>
              </a:rPr>
              <a:t>, wherein </a:t>
            </a:r>
            <a:r>
              <a:rPr b="1" i="1" lang="en-US" sz="1500">
                <a:solidFill>
                  <a:srgbClr val="333333"/>
                </a:solidFill>
                <a:latin typeface="Times New Roman"/>
                <a:ea typeface="Times New Roman"/>
                <a:cs typeface="Times New Roman"/>
                <a:sym typeface="Times New Roman"/>
              </a:rPr>
              <a:t>the meta-update takes place in the outer loop using the gradients computed in the inner loop.</a:t>
            </a:r>
            <a:endParaRPr b="1" i="1" sz="1500">
              <a:solidFill>
                <a:srgbClr val="33333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i="1" sz="1500">
              <a:solidFill>
                <a:srgbClr val="33333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en-US" sz="1500">
                <a:solidFill>
                  <a:srgbClr val="333333"/>
                </a:solidFill>
                <a:latin typeface="Times New Roman"/>
                <a:ea typeface="Times New Roman"/>
                <a:cs typeface="Times New Roman"/>
                <a:sym typeface="Times New Roman"/>
              </a:rPr>
              <a:t>The </a:t>
            </a:r>
            <a:r>
              <a:rPr b="1" i="1" lang="en-US" sz="1500">
                <a:solidFill>
                  <a:srgbClr val="333333"/>
                </a:solidFill>
                <a:latin typeface="Times New Roman"/>
                <a:ea typeface="Times New Roman"/>
                <a:cs typeface="Times New Roman"/>
                <a:sym typeface="Times New Roman"/>
              </a:rPr>
              <a:t>data was also processed in a manner that mimicked few-shot training</a:t>
            </a:r>
            <a:r>
              <a:rPr i="1" lang="en-US" sz="1500">
                <a:solidFill>
                  <a:srgbClr val="333333"/>
                </a:solidFill>
                <a:latin typeface="Times New Roman"/>
                <a:ea typeface="Times New Roman"/>
                <a:cs typeface="Times New Roman"/>
                <a:sym typeface="Times New Roman"/>
              </a:rPr>
              <a:t> &amp; </a:t>
            </a:r>
            <a:r>
              <a:rPr b="1" i="1" lang="en-US" sz="1500">
                <a:solidFill>
                  <a:srgbClr val="333333"/>
                </a:solidFill>
                <a:latin typeface="Times New Roman"/>
                <a:ea typeface="Times New Roman"/>
                <a:cs typeface="Times New Roman"/>
                <a:sym typeface="Times New Roman"/>
              </a:rPr>
              <a:t>validation of the meta-updated meta-model on the unseen tasks from the validation set.</a:t>
            </a:r>
            <a:endParaRPr b="1" i="1" sz="1500">
              <a:solidFill>
                <a:srgbClr val="33333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500">
              <a:solidFill>
                <a:srgbClr val="333333"/>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i="1" lang="en-US" sz="1500">
                <a:solidFill>
                  <a:srgbClr val="333333"/>
                </a:solidFill>
                <a:latin typeface="Times New Roman"/>
                <a:ea typeface="Times New Roman"/>
                <a:cs typeface="Times New Roman"/>
                <a:sym typeface="Times New Roman"/>
              </a:rPr>
              <a:t>Notebook:</a:t>
            </a:r>
            <a:r>
              <a:rPr b="1" i="1" lang="en-US" sz="1500">
                <a:solidFill>
                  <a:srgbClr val="333333"/>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b="1" i="1" lang="en-US" sz="1500" u="sng">
                <a:solidFill>
                  <a:srgbClr val="0066CC"/>
                </a:solidFill>
                <a:latin typeface="Times New Roman"/>
                <a:ea typeface="Times New Roman"/>
                <a:cs typeface="Times New Roman"/>
                <a:sym typeface="Times New Roman"/>
                <a:hlinkClick r:id="rId6">
                  <a:extLst>
                    <a:ext uri="{A12FA001-AC4F-418D-AE19-62706E023703}">
                      <ahyp:hlinkClr val="tx"/>
                    </a:ext>
                  </a:extLst>
                </a:hlinkClick>
              </a:rPr>
              <a:t>Link</a:t>
            </a:r>
            <a:endParaRPr b="1" i="1" sz="3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Processing</a:t>
            </a:r>
            <a:endParaRPr/>
          </a:p>
        </p:txBody>
      </p:sp>
      <p:pic>
        <p:nvPicPr>
          <p:cNvPr id="181" name="Google Shape;181;p21"/>
          <p:cNvPicPr preferRelativeResize="0"/>
          <p:nvPr/>
        </p:nvPicPr>
        <p:blipFill>
          <a:blip r:embed="rId3">
            <a:alphaModFix/>
          </a:blip>
          <a:stretch>
            <a:fillRect/>
          </a:stretch>
        </p:blipFill>
        <p:spPr>
          <a:xfrm>
            <a:off x="845125" y="1334624"/>
            <a:ext cx="8707702" cy="3292475"/>
          </a:xfrm>
          <a:prstGeom prst="rect">
            <a:avLst/>
          </a:prstGeom>
          <a:noFill/>
          <a:ln>
            <a:noFill/>
          </a:ln>
        </p:spPr>
      </p:pic>
      <p:sp>
        <p:nvSpPr>
          <p:cNvPr id="182" name="Google Shape;182;p21"/>
          <p:cNvSpPr txBox="1"/>
          <p:nvPr/>
        </p:nvSpPr>
        <p:spPr>
          <a:xfrm>
            <a:off x="845125" y="4675650"/>
            <a:ext cx="912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Splitting into Training &amp; Validation Sets, with an 80:20 ratio</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Data Processing (Padding with a non-encountered pad value)</a:t>
            </a:r>
            <a:endParaRPr/>
          </a:p>
        </p:txBody>
      </p:sp>
      <p:pic>
        <p:nvPicPr>
          <p:cNvPr id="188" name="Google Shape;188;p22"/>
          <p:cNvPicPr preferRelativeResize="0"/>
          <p:nvPr/>
        </p:nvPicPr>
        <p:blipFill>
          <a:blip r:embed="rId3">
            <a:alphaModFix/>
          </a:blip>
          <a:stretch>
            <a:fillRect/>
          </a:stretch>
        </p:blipFill>
        <p:spPr>
          <a:xfrm>
            <a:off x="886125" y="1315225"/>
            <a:ext cx="7302775" cy="2699900"/>
          </a:xfrm>
          <a:prstGeom prst="rect">
            <a:avLst/>
          </a:prstGeom>
          <a:noFill/>
          <a:ln>
            <a:noFill/>
          </a:ln>
        </p:spPr>
      </p:pic>
      <p:pic>
        <p:nvPicPr>
          <p:cNvPr id="189" name="Google Shape;189;p22"/>
          <p:cNvPicPr preferRelativeResize="0"/>
          <p:nvPr/>
        </p:nvPicPr>
        <p:blipFill>
          <a:blip r:embed="rId4">
            <a:alphaModFix/>
          </a:blip>
          <a:stretch>
            <a:fillRect/>
          </a:stretch>
        </p:blipFill>
        <p:spPr>
          <a:xfrm>
            <a:off x="886125" y="4384250"/>
            <a:ext cx="8050751" cy="154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Data Processing (Separate Input &amp; Output Loaders for each set)</a:t>
            </a:r>
            <a:endParaRPr/>
          </a:p>
        </p:txBody>
      </p:sp>
      <p:pic>
        <p:nvPicPr>
          <p:cNvPr id="195" name="Google Shape;195;p23"/>
          <p:cNvPicPr preferRelativeResize="0"/>
          <p:nvPr/>
        </p:nvPicPr>
        <p:blipFill>
          <a:blip r:embed="rId3">
            <a:alphaModFix/>
          </a:blip>
          <a:stretch>
            <a:fillRect/>
          </a:stretch>
        </p:blipFill>
        <p:spPr>
          <a:xfrm>
            <a:off x="845125" y="1490050"/>
            <a:ext cx="6994074" cy="492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Novelties in Work</a:t>
            </a:r>
            <a:endParaRPr/>
          </a:p>
        </p:txBody>
      </p:sp>
      <p:sp>
        <p:nvSpPr>
          <p:cNvPr id="201" name="Google Shape;201;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500">
                <a:solidFill>
                  <a:srgbClr val="333333"/>
                </a:solidFill>
                <a:highlight>
                  <a:srgbClr val="FFFFFF"/>
                </a:highlight>
                <a:latin typeface="Times New Roman"/>
                <a:ea typeface="Times New Roman"/>
                <a:cs typeface="Times New Roman"/>
                <a:sym typeface="Times New Roman"/>
              </a:rPr>
              <a:t>There are no significant novelties in my approach. The only difference was the way I prepared the data for training. I padded the input &amp; output grids using a value not in either of the grids to a size of 30x30 in a uniform manner, which I later flattened into a size of (900, 1) for training &amp; validation by creating separate input &amp; output data loaders &amp; datasets for all three sets (training, validation &amp; evaluation).</a:t>
            </a:r>
            <a:endParaRPr sz="15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500">
                <a:solidFill>
                  <a:srgbClr val="333333"/>
                </a:solidFill>
                <a:highlight>
                  <a:srgbClr val="FFFFFF"/>
                </a:highlight>
                <a:latin typeface="Times New Roman"/>
                <a:ea typeface="Times New Roman"/>
                <a:cs typeface="Times New Roman"/>
                <a:sym typeface="Times New Roman"/>
              </a:rPr>
              <a:t>ORIGINAL (IP/OP)											PADDED (IP/OP)</a:t>
            </a:r>
            <a:endParaRPr sz="1500">
              <a:solidFill>
                <a:srgbClr val="333333"/>
              </a:solidFill>
              <a:highlight>
                <a:srgbClr val="FFFFFF"/>
              </a:highlight>
              <a:latin typeface="Times New Roman"/>
              <a:ea typeface="Times New Roman"/>
              <a:cs typeface="Times New Roman"/>
              <a:sym typeface="Times New Roman"/>
            </a:endParaRPr>
          </a:p>
        </p:txBody>
      </p:sp>
      <p:pic>
        <p:nvPicPr>
          <p:cNvPr id="202" name="Google Shape;202;p24"/>
          <p:cNvPicPr preferRelativeResize="0"/>
          <p:nvPr/>
        </p:nvPicPr>
        <p:blipFill>
          <a:blip r:embed="rId3">
            <a:alphaModFix/>
          </a:blip>
          <a:stretch>
            <a:fillRect/>
          </a:stretch>
        </p:blipFill>
        <p:spPr>
          <a:xfrm>
            <a:off x="845125" y="3258375"/>
            <a:ext cx="5848274" cy="2981224"/>
          </a:xfrm>
          <a:prstGeom prst="rect">
            <a:avLst/>
          </a:prstGeom>
          <a:noFill/>
          <a:ln>
            <a:noFill/>
          </a:ln>
        </p:spPr>
      </p:pic>
      <p:pic>
        <p:nvPicPr>
          <p:cNvPr id="203" name="Google Shape;203;p24"/>
          <p:cNvPicPr preferRelativeResize="0"/>
          <p:nvPr/>
        </p:nvPicPr>
        <p:blipFill>
          <a:blip r:embed="rId4">
            <a:alphaModFix/>
          </a:blip>
          <a:stretch>
            <a:fillRect/>
          </a:stretch>
        </p:blipFill>
        <p:spPr>
          <a:xfrm>
            <a:off x="6770575" y="3258375"/>
            <a:ext cx="5255277" cy="2981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Approach</a:t>
            </a:r>
            <a:r>
              <a:rPr lang="en-US"/>
              <a:t> Discussed</a:t>
            </a:r>
            <a:endParaRPr/>
          </a:p>
        </p:txBody>
      </p:sp>
      <p:sp>
        <p:nvSpPr>
          <p:cNvPr id="209" name="Google Shape;209;p25"/>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i="1" lang="en-US" sz="1500">
                <a:solidFill>
                  <a:srgbClr val="333333"/>
                </a:solidFill>
                <a:highlight>
                  <a:srgbClr val="FFFFFF"/>
                </a:highlight>
                <a:latin typeface="Times New Roman"/>
                <a:ea typeface="Times New Roman"/>
                <a:cs typeface="Times New Roman"/>
                <a:sym typeface="Times New Roman"/>
              </a:rPr>
              <a:t>Data Processing:</a:t>
            </a:r>
            <a:endParaRPr b="1" i="1"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AutoNum type="arabicPeriod"/>
            </a:pPr>
            <a:r>
              <a:rPr lang="en-US" sz="1500">
                <a:solidFill>
                  <a:srgbClr val="333333"/>
                </a:solidFill>
                <a:highlight>
                  <a:srgbClr val="FFFFFF"/>
                </a:highlight>
                <a:latin typeface="Times New Roman"/>
                <a:ea typeface="Times New Roman"/>
                <a:cs typeface="Times New Roman"/>
                <a:sym typeface="Times New Roman"/>
              </a:rPr>
              <a:t>The data from the training folder (within the arc_data folder, there are two folders, training &amp; evaluation) was split in the ratio of 80:20, where the 80% of data was used for few-shot training of the meta-model &amp; validation one was used to test the performance of the meta-updated meta-model.</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AutoNum type="arabicPeriod"/>
            </a:pPr>
            <a:r>
              <a:rPr lang="en-US" sz="1500">
                <a:solidFill>
                  <a:srgbClr val="333333"/>
                </a:solidFill>
                <a:highlight>
                  <a:srgbClr val="FFFFFF"/>
                </a:highlight>
                <a:latin typeface="Times New Roman"/>
                <a:ea typeface="Times New Roman"/>
                <a:cs typeface="Times New Roman"/>
                <a:sym typeface="Times New Roman"/>
              </a:rPr>
              <a:t>The evaluation data was prepared from the evaluation folder within the arc_data folder following the same processing steps as above.</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AutoNum type="arabicPeriod"/>
            </a:pPr>
            <a:r>
              <a:rPr lang="en-US" sz="1500">
                <a:solidFill>
                  <a:srgbClr val="333333"/>
                </a:solidFill>
                <a:highlight>
                  <a:srgbClr val="FFFFFF"/>
                </a:highlight>
                <a:latin typeface="Times New Roman"/>
                <a:ea typeface="Times New Roman"/>
                <a:cs typeface="Times New Roman"/>
                <a:sym typeface="Times New Roman"/>
              </a:rPr>
              <a:t>The data was padded with a value not in either grids to max allowed size (30x30) which was then flattened to be used as an input to the custom Encoder-Decoder model having attention layers.</a:t>
            </a:r>
            <a:endParaRPr sz="15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i="1" sz="15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i="1" lang="en-US" sz="1500">
                <a:solidFill>
                  <a:srgbClr val="333333"/>
                </a:solidFill>
                <a:highlight>
                  <a:srgbClr val="FFFFFF"/>
                </a:highlight>
                <a:latin typeface="Times New Roman"/>
                <a:ea typeface="Times New Roman"/>
                <a:cs typeface="Times New Roman"/>
                <a:sym typeface="Times New Roman"/>
              </a:rPr>
              <a:t>Model &amp; Evaluation:</a:t>
            </a:r>
            <a:endParaRPr b="1" i="1"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AutoNum type="arabicPeriod"/>
            </a:pPr>
            <a:r>
              <a:rPr lang="en-US" sz="1500">
                <a:solidFill>
                  <a:srgbClr val="333333"/>
                </a:solidFill>
                <a:highlight>
                  <a:srgbClr val="FFFFFF"/>
                </a:highlight>
                <a:latin typeface="Times New Roman"/>
                <a:ea typeface="Times New Roman"/>
                <a:cs typeface="Times New Roman"/>
                <a:sym typeface="Times New Roman"/>
              </a:rPr>
              <a:t>The model used which I used for the ARC challenge was a custom Encoder-Decoder model with attention layers, that took the input (900, 1), and generated an encoded representation of it, with the use of attention layers &amp; finally generated/decoded back the output grid.</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AutoNum type="arabicPeriod"/>
            </a:pPr>
            <a:r>
              <a:rPr lang="en-US" sz="1500">
                <a:solidFill>
                  <a:srgbClr val="333333"/>
                </a:solidFill>
                <a:highlight>
                  <a:srgbClr val="FFFFFF"/>
                </a:highlight>
                <a:latin typeface="Times New Roman"/>
                <a:ea typeface="Times New Roman"/>
                <a:cs typeface="Times New Roman"/>
                <a:sym typeface="Times New Roman"/>
              </a:rPr>
              <a:t>The Training &amp; Validation was done using a model pipeline that had the tradition outer &amp; inner loops used in MAML, with a custom loss function where each value between the predicted &amp; the actual output is compared (absolute difference), and then averaged out to return the average loss.</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AutoNum type="arabicPeriod"/>
            </a:pPr>
            <a:r>
              <a:rPr lang="en-US" sz="1500">
                <a:solidFill>
                  <a:srgbClr val="333333"/>
                </a:solidFill>
                <a:highlight>
                  <a:srgbClr val="FFFFFF"/>
                </a:highlight>
                <a:latin typeface="Times New Roman"/>
                <a:ea typeface="Times New Roman"/>
                <a:cs typeface="Times New Roman"/>
                <a:sym typeface="Times New Roman"/>
              </a:rPr>
              <a:t>The outer loop does the meta-update using the gradients computed in the inner-loop during few-shot training.</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AutoNum type="arabicPeriod"/>
            </a:pPr>
            <a:r>
              <a:rPr lang="en-US" sz="1500">
                <a:solidFill>
                  <a:srgbClr val="333333"/>
                </a:solidFill>
                <a:highlight>
                  <a:srgbClr val="FFFFFF"/>
                </a:highlight>
                <a:latin typeface="Times New Roman"/>
                <a:ea typeface="Times New Roman"/>
                <a:cs typeface="Times New Roman"/>
                <a:sym typeface="Times New Roman"/>
              </a:rPr>
              <a:t>The training loss was logged per epoch, while the validation one was logged per batch, since the meta-model was first trained on the training set &amp; once trained enough, it was used to generate predictions on the unseen task (samples) from the validation set.</a:t>
            </a:r>
            <a:endParaRPr sz="15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Model Architecture (Encoder-Decoder)</a:t>
            </a:r>
            <a:endParaRPr/>
          </a:p>
        </p:txBody>
      </p:sp>
      <p:pic>
        <p:nvPicPr>
          <p:cNvPr id="215" name="Google Shape;215;p26"/>
          <p:cNvPicPr preferRelativeResize="0"/>
          <p:nvPr/>
        </p:nvPicPr>
        <p:blipFill>
          <a:blip r:embed="rId3">
            <a:alphaModFix/>
          </a:blip>
          <a:stretch>
            <a:fillRect/>
          </a:stretch>
        </p:blipFill>
        <p:spPr>
          <a:xfrm>
            <a:off x="1057400" y="1313200"/>
            <a:ext cx="10091051" cy="545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Loss Function</a:t>
            </a:r>
            <a:endParaRPr/>
          </a:p>
        </p:txBody>
      </p:sp>
      <p:sp>
        <p:nvSpPr>
          <p:cNvPr id="221" name="Google Shape;221;p2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500">
                <a:latin typeface="Times New Roman"/>
                <a:ea typeface="Times New Roman"/>
                <a:cs typeface="Times New Roman"/>
                <a:sym typeface="Times New Roman"/>
              </a:rPr>
              <a:t>A relatively simple one, where the difference between the predicted &amp; actual values was computed &amp; later averaged to give the average loss for that </a:t>
            </a:r>
            <a:r>
              <a:rPr lang="en-US" sz="1500">
                <a:latin typeface="Times New Roman"/>
                <a:ea typeface="Times New Roman"/>
                <a:cs typeface="Times New Roman"/>
                <a:sym typeface="Times New Roman"/>
              </a:rPr>
              <a:t>particular</a:t>
            </a:r>
            <a:r>
              <a:rPr lang="en-US" sz="1500">
                <a:latin typeface="Times New Roman"/>
                <a:ea typeface="Times New Roman"/>
                <a:cs typeface="Times New Roman"/>
                <a:sym typeface="Times New Roman"/>
              </a:rPr>
              <a:t> sample.</a:t>
            </a:r>
            <a:endParaRPr sz="1500">
              <a:latin typeface="Times New Roman"/>
              <a:ea typeface="Times New Roman"/>
              <a:cs typeface="Times New Roman"/>
              <a:sym typeface="Times New Roman"/>
            </a:endParaRPr>
          </a:p>
        </p:txBody>
      </p:sp>
      <p:pic>
        <p:nvPicPr>
          <p:cNvPr id="222" name="Google Shape;222;p27"/>
          <p:cNvPicPr preferRelativeResize="0"/>
          <p:nvPr/>
        </p:nvPicPr>
        <p:blipFill>
          <a:blip r:embed="rId3">
            <a:alphaModFix/>
          </a:blip>
          <a:stretch>
            <a:fillRect/>
          </a:stretch>
        </p:blipFill>
        <p:spPr>
          <a:xfrm>
            <a:off x="875150" y="2356350"/>
            <a:ext cx="10441675" cy="241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