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8"/>
  </p:notesMasterIdLst>
  <p:handoutMasterIdLst>
    <p:handoutMasterId r:id="rId19"/>
  </p:handoutMasterIdLst>
  <p:sldIdLst>
    <p:sldId id="256" r:id="rId2"/>
    <p:sldId id="294" r:id="rId3"/>
    <p:sldId id="286" r:id="rId4"/>
    <p:sldId id="342" r:id="rId5"/>
    <p:sldId id="357" r:id="rId6"/>
    <p:sldId id="361" r:id="rId7"/>
    <p:sldId id="362" r:id="rId8"/>
    <p:sldId id="363" r:id="rId9"/>
    <p:sldId id="364" r:id="rId10"/>
    <p:sldId id="365" r:id="rId11"/>
    <p:sldId id="366" r:id="rId12"/>
    <p:sldId id="367" r:id="rId13"/>
    <p:sldId id="369" r:id="rId14"/>
    <p:sldId id="368" r:id="rId15"/>
    <p:sldId id="370" r:id="rId16"/>
    <p:sldId id="290"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CE2D40"/>
    <a:srgbClr val="A8A8A8"/>
    <a:srgbClr val="F5333F"/>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90" autoAdjust="0"/>
    <p:restoredTop sz="95699"/>
  </p:normalViewPr>
  <p:slideViewPr>
    <p:cSldViewPr snapToGrid="0" showGuides="1">
      <p:cViewPr varScale="1">
        <p:scale>
          <a:sx n="133" d="100"/>
          <a:sy n="133" d="100"/>
        </p:scale>
        <p:origin x="200" y="30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27/06/19</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6/27/19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27/06/19</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27/06/19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27/06/19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27/06/19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27/06/19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27/06/19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27/06/19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27/06/19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27/06/19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27/06/19</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27/06/19</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27/06/19</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27/06/19</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27/06/19</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27/06/19</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27/06/19</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27/06/19</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27/06/19</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27/06/19</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06" r:id="rId8"/>
    <p:sldLayoutId id="2147483708" r:id="rId9"/>
    <p:sldLayoutId id="2147483710" r:id="rId10"/>
    <p:sldLayoutId id="2147483711" r:id="rId11"/>
    <p:sldLayoutId id="2147483713" r:id="rId12"/>
    <p:sldLayoutId id="2147483712" r:id="rId13"/>
    <p:sldLayoutId id="2147483714" r:id="rId14"/>
    <p:sldLayoutId id="2147483715" r:id="rId15"/>
    <p:sldLayoutId id="2147483716" r:id="rId16"/>
    <p:sldLayoutId id="2147483717" r:id="rId17"/>
    <p:sldLayoutId id="2147483722" r:id="rId18"/>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Android</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27/06/19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1AE08-FBCF-B647-B458-87F3824A5471}"/>
              </a:ext>
            </a:extLst>
          </p:cNvPr>
          <p:cNvSpPr>
            <a:spLocks noGrp="1"/>
          </p:cNvSpPr>
          <p:nvPr>
            <p:ph idx="15"/>
          </p:nvPr>
        </p:nvSpPr>
        <p:spPr>
          <a:xfrm>
            <a:off x="185888" y="795639"/>
            <a:ext cx="8515350" cy="609649"/>
          </a:xfrm>
        </p:spPr>
        <p:txBody>
          <a:bodyPr/>
          <a:lstStyle/>
          <a:p>
            <a:r>
              <a:rPr lang="en-US" dirty="0"/>
              <a:t>Let's build a basic notification using the </a:t>
            </a:r>
            <a:r>
              <a:rPr lang="en-US" dirty="0" err="1"/>
              <a:t>NotificationCompat.Builder</a:t>
            </a:r>
            <a:r>
              <a:rPr lang="en-US" dirty="0"/>
              <a:t>. Typically this will contain at least an icon, a title, body</a:t>
            </a:r>
          </a:p>
        </p:txBody>
      </p:sp>
      <p:sp>
        <p:nvSpPr>
          <p:cNvPr id="4" name="Date Placeholder 3">
            <a:extLst>
              <a:ext uri="{FF2B5EF4-FFF2-40B4-BE49-F238E27FC236}">
                <a16:creationId xmlns:a16="http://schemas.microsoft.com/office/drawing/2014/main" id="{796A38AF-6FFF-7346-81AE-F73095486018}"/>
              </a:ext>
            </a:extLst>
          </p:cNvPr>
          <p:cNvSpPr>
            <a:spLocks noGrp="1"/>
          </p:cNvSpPr>
          <p:nvPr>
            <p:ph type="dt" sz="half" idx="16"/>
          </p:nvPr>
        </p:nvSpPr>
        <p:spPr/>
        <p:txBody>
          <a:bodyPr/>
          <a:lstStyle/>
          <a:p>
            <a:fld id="{AAC8EB75-20B8-FA41-8A25-CB9D4F4E068B}" type="datetime1">
              <a:rPr lang="en-IN" smtClean="0"/>
              <a:t>27/06/19</a:t>
            </a:fld>
            <a:endParaRPr lang="en-IN" dirty="0"/>
          </a:p>
        </p:txBody>
      </p:sp>
      <p:sp>
        <p:nvSpPr>
          <p:cNvPr id="5" name="Slide Number Placeholder 4">
            <a:extLst>
              <a:ext uri="{FF2B5EF4-FFF2-40B4-BE49-F238E27FC236}">
                <a16:creationId xmlns:a16="http://schemas.microsoft.com/office/drawing/2014/main" id="{6B1C5EE6-01C1-584E-97D1-9CF4EEDC4985}"/>
              </a:ext>
            </a:extLst>
          </p:cNvPr>
          <p:cNvSpPr>
            <a:spLocks noGrp="1"/>
          </p:cNvSpPr>
          <p:nvPr>
            <p:ph type="sldNum" sz="quarter" idx="12"/>
          </p:nvPr>
        </p:nvSpPr>
        <p:spPr/>
        <p:txBody>
          <a:bodyPr/>
          <a:lstStyle/>
          <a:p>
            <a:fld id="{273EEA2F-D825-49D3-9C25-497F06EFD3F7}" type="slidenum">
              <a:rPr lang="en-IN" smtClean="0"/>
              <a:t>10</a:t>
            </a:fld>
            <a:endParaRPr lang="en-IN" dirty="0"/>
          </a:p>
        </p:txBody>
      </p:sp>
      <p:sp>
        <p:nvSpPr>
          <p:cNvPr id="6" name="Title 5">
            <a:extLst>
              <a:ext uri="{FF2B5EF4-FFF2-40B4-BE49-F238E27FC236}">
                <a16:creationId xmlns:a16="http://schemas.microsoft.com/office/drawing/2014/main" id="{40523DA6-7DD4-154D-9759-96574BBBCE3D}"/>
              </a:ext>
            </a:extLst>
          </p:cNvPr>
          <p:cNvSpPr>
            <a:spLocks noGrp="1"/>
          </p:cNvSpPr>
          <p:nvPr>
            <p:ph type="title"/>
          </p:nvPr>
        </p:nvSpPr>
        <p:spPr/>
        <p:txBody>
          <a:bodyPr/>
          <a:lstStyle/>
          <a:p>
            <a:r>
              <a:rPr lang="en-US" dirty="0"/>
              <a:t>Creating a Notification</a:t>
            </a:r>
          </a:p>
        </p:txBody>
      </p:sp>
      <p:pic>
        <p:nvPicPr>
          <p:cNvPr id="7" name="Picture 6">
            <a:extLst>
              <a:ext uri="{FF2B5EF4-FFF2-40B4-BE49-F238E27FC236}">
                <a16:creationId xmlns:a16="http://schemas.microsoft.com/office/drawing/2014/main" id="{A6E4B666-0CF3-BE49-8974-FBE3EA098238}"/>
              </a:ext>
            </a:extLst>
          </p:cNvPr>
          <p:cNvPicPr>
            <a:picLocks noChangeAspect="1"/>
          </p:cNvPicPr>
          <p:nvPr/>
        </p:nvPicPr>
        <p:blipFill>
          <a:blip r:embed="rId2"/>
          <a:stretch>
            <a:fillRect/>
          </a:stretch>
        </p:blipFill>
        <p:spPr>
          <a:xfrm>
            <a:off x="0" y="1405288"/>
            <a:ext cx="9144000" cy="1604019"/>
          </a:xfrm>
          <a:prstGeom prst="rect">
            <a:avLst/>
          </a:prstGeom>
        </p:spPr>
      </p:pic>
      <p:pic>
        <p:nvPicPr>
          <p:cNvPr id="8" name="Picture 7">
            <a:extLst>
              <a:ext uri="{FF2B5EF4-FFF2-40B4-BE49-F238E27FC236}">
                <a16:creationId xmlns:a16="http://schemas.microsoft.com/office/drawing/2014/main" id="{C5F4A733-0E43-5740-803C-F832C72BDCA8}"/>
              </a:ext>
            </a:extLst>
          </p:cNvPr>
          <p:cNvPicPr>
            <a:picLocks noChangeAspect="1"/>
          </p:cNvPicPr>
          <p:nvPr/>
        </p:nvPicPr>
        <p:blipFill>
          <a:blip r:embed="rId3"/>
          <a:stretch>
            <a:fillRect/>
          </a:stretch>
        </p:blipFill>
        <p:spPr>
          <a:xfrm>
            <a:off x="134927" y="3163244"/>
            <a:ext cx="8874146" cy="1253838"/>
          </a:xfrm>
          <a:prstGeom prst="rect">
            <a:avLst/>
          </a:prstGeom>
        </p:spPr>
      </p:pic>
    </p:spTree>
    <p:extLst>
      <p:ext uri="{BB962C8B-B14F-4D97-AF65-F5344CB8AC3E}">
        <p14:creationId xmlns:p14="http://schemas.microsoft.com/office/powerpoint/2010/main" val="3317379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1EDB48E-E193-C942-AD33-7E9E16BAE519}"/>
              </a:ext>
            </a:extLst>
          </p:cNvPr>
          <p:cNvSpPr>
            <a:spLocks noGrp="1"/>
          </p:cNvSpPr>
          <p:nvPr>
            <p:ph type="dt" sz="half" idx="16"/>
          </p:nvPr>
        </p:nvSpPr>
        <p:spPr/>
        <p:txBody>
          <a:bodyPr/>
          <a:lstStyle/>
          <a:p>
            <a:fld id="{AAC8EB75-20B8-FA41-8A25-CB9D4F4E068B}" type="datetime1">
              <a:rPr lang="en-IN" smtClean="0"/>
              <a:t>27/06/19</a:t>
            </a:fld>
            <a:endParaRPr lang="en-IN" dirty="0"/>
          </a:p>
        </p:txBody>
      </p:sp>
      <p:sp>
        <p:nvSpPr>
          <p:cNvPr id="5" name="Slide Number Placeholder 4">
            <a:extLst>
              <a:ext uri="{FF2B5EF4-FFF2-40B4-BE49-F238E27FC236}">
                <a16:creationId xmlns:a16="http://schemas.microsoft.com/office/drawing/2014/main" id="{68BD48E2-C688-2D4C-ABE7-671A1C0F53CC}"/>
              </a:ext>
            </a:extLst>
          </p:cNvPr>
          <p:cNvSpPr>
            <a:spLocks noGrp="1"/>
          </p:cNvSpPr>
          <p:nvPr>
            <p:ph type="sldNum" sz="quarter" idx="12"/>
          </p:nvPr>
        </p:nvSpPr>
        <p:spPr/>
        <p:txBody>
          <a:bodyPr/>
          <a:lstStyle/>
          <a:p>
            <a:fld id="{273EEA2F-D825-49D3-9C25-497F06EFD3F7}" type="slidenum">
              <a:rPr lang="en-IN" smtClean="0"/>
              <a:t>11</a:t>
            </a:fld>
            <a:endParaRPr lang="en-IN" dirty="0"/>
          </a:p>
        </p:txBody>
      </p:sp>
      <p:sp>
        <p:nvSpPr>
          <p:cNvPr id="6" name="Title 5">
            <a:extLst>
              <a:ext uri="{FF2B5EF4-FFF2-40B4-BE49-F238E27FC236}">
                <a16:creationId xmlns:a16="http://schemas.microsoft.com/office/drawing/2014/main" id="{1D4BC862-62B7-E946-9313-F10ADE86C68C}"/>
              </a:ext>
            </a:extLst>
          </p:cNvPr>
          <p:cNvSpPr>
            <a:spLocks noGrp="1"/>
          </p:cNvSpPr>
          <p:nvPr>
            <p:ph type="title"/>
          </p:nvPr>
        </p:nvSpPr>
        <p:spPr>
          <a:xfrm>
            <a:off x="316679" y="121966"/>
            <a:ext cx="5708736" cy="382564"/>
          </a:xfrm>
        </p:spPr>
        <p:txBody>
          <a:bodyPr/>
          <a:lstStyle/>
          <a:p>
            <a:r>
              <a:rPr lang="en-US" dirty="0"/>
              <a:t>Generic Method for Calling a notification</a:t>
            </a:r>
          </a:p>
        </p:txBody>
      </p:sp>
      <p:pic>
        <p:nvPicPr>
          <p:cNvPr id="7" name="Picture 6">
            <a:extLst>
              <a:ext uri="{FF2B5EF4-FFF2-40B4-BE49-F238E27FC236}">
                <a16:creationId xmlns:a16="http://schemas.microsoft.com/office/drawing/2014/main" id="{DABD12C6-EA7C-8B46-8AEE-054A463C7E65}"/>
              </a:ext>
            </a:extLst>
          </p:cNvPr>
          <p:cNvPicPr>
            <a:picLocks noChangeAspect="1"/>
          </p:cNvPicPr>
          <p:nvPr/>
        </p:nvPicPr>
        <p:blipFill>
          <a:blip r:embed="rId2"/>
          <a:stretch>
            <a:fillRect/>
          </a:stretch>
        </p:blipFill>
        <p:spPr>
          <a:xfrm>
            <a:off x="0" y="1223693"/>
            <a:ext cx="9144000" cy="2965622"/>
          </a:xfrm>
          <a:prstGeom prst="rect">
            <a:avLst/>
          </a:prstGeom>
        </p:spPr>
      </p:pic>
    </p:spTree>
    <p:extLst>
      <p:ext uri="{BB962C8B-B14F-4D97-AF65-F5344CB8AC3E}">
        <p14:creationId xmlns:p14="http://schemas.microsoft.com/office/powerpoint/2010/main" val="3963016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D567B-D5B6-6349-BEEA-FF1A3720D2E8}"/>
              </a:ext>
            </a:extLst>
          </p:cNvPr>
          <p:cNvSpPr>
            <a:spLocks noGrp="1"/>
          </p:cNvSpPr>
          <p:nvPr>
            <p:ph idx="15"/>
          </p:nvPr>
        </p:nvSpPr>
        <p:spPr>
          <a:xfrm>
            <a:off x="628650" y="930392"/>
            <a:ext cx="7886700" cy="2380699"/>
          </a:xfrm>
        </p:spPr>
        <p:txBody>
          <a:bodyPr/>
          <a:lstStyle/>
          <a:p>
            <a:r>
              <a:rPr lang="en-US" dirty="0"/>
              <a:t>Android service is a component that is used to perform operations on the background such as playing music, handle network transactions, interacting content providers etc. It doesn't has any UI (user interface).</a:t>
            </a:r>
          </a:p>
        </p:txBody>
      </p:sp>
      <p:sp>
        <p:nvSpPr>
          <p:cNvPr id="4" name="Date Placeholder 3">
            <a:extLst>
              <a:ext uri="{FF2B5EF4-FFF2-40B4-BE49-F238E27FC236}">
                <a16:creationId xmlns:a16="http://schemas.microsoft.com/office/drawing/2014/main" id="{C6699D5F-C7BE-274F-B576-8C1BBF4D3EC1}"/>
              </a:ext>
            </a:extLst>
          </p:cNvPr>
          <p:cNvSpPr>
            <a:spLocks noGrp="1"/>
          </p:cNvSpPr>
          <p:nvPr>
            <p:ph type="dt" sz="half" idx="16"/>
          </p:nvPr>
        </p:nvSpPr>
        <p:spPr/>
        <p:txBody>
          <a:bodyPr/>
          <a:lstStyle/>
          <a:p>
            <a:fld id="{AAC8EB75-20B8-FA41-8A25-CB9D4F4E068B}" type="datetime1">
              <a:rPr lang="en-IN" smtClean="0"/>
              <a:t>27/06/19</a:t>
            </a:fld>
            <a:endParaRPr lang="en-IN" dirty="0"/>
          </a:p>
        </p:txBody>
      </p:sp>
      <p:sp>
        <p:nvSpPr>
          <p:cNvPr id="5" name="Slide Number Placeholder 4">
            <a:extLst>
              <a:ext uri="{FF2B5EF4-FFF2-40B4-BE49-F238E27FC236}">
                <a16:creationId xmlns:a16="http://schemas.microsoft.com/office/drawing/2014/main" id="{DCC4AABA-B569-E44B-8FE2-48516FD2114D}"/>
              </a:ext>
            </a:extLst>
          </p:cNvPr>
          <p:cNvSpPr>
            <a:spLocks noGrp="1"/>
          </p:cNvSpPr>
          <p:nvPr>
            <p:ph type="sldNum" sz="quarter" idx="12"/>
          </p:nvPr>
        </p:nvSpPr>
        <p:spPr/>
        <p:txBody>
          <a:bodyPr/>
          <a:lstStyle/>
          <a:p>
            <a:fld id="{273EEA2F-D825-49D3-9C25-497F06EFD3F7}" type="slidenum">
              <a:rPr lang="en-IN" smtClean="0"/>
              <a:t>12</a:t>
            </a:fld>
            <a:endParaRPr lang="en-IN" dirty="0"/>
          </a:p>
        </p:txBody>
      </p:sp>
      <p:sp>
        <p:nvSpPr>
          <p:cNvPr id="6" name="Title 5">
            <a:extLst>
              <a:ext uri="{FF2B5EF4-FFF2-40B4-BE49-F238E27FC236}">
                <a16:creationId xmlns:a16="http://schemas.microsoft.com/office/drawing/2014/main" id="{2CD71ED1-02AC-044C-970E-B0C6AE28AE1C}"/>
              </a:ext>
            </a:extLst>
          </p:cNvPr>
          <p:cNvSpPr>
            <a:spLocks noGrp="1"/>
          </p:cNvSpPr>
          <p:nvPr>
            <p:ph type="title"/>
          </p:nvPr>
        </p:nvSpPr>
        <p:spPr/>
        <p:txBody>
          <a:bodyPr/>
          <a:lstStyle/>
          <a:p>
            <a:r>
              <a:rPr lang="en-US" dirty="0"/>
              <a:t>Service</a:t>
            </a:r>
          </a:p>
        </p:txBody>
      </p:sp>
      <p:pic>
        <p:nvPicPr>
          <p:cNvPr id="7" name="Picture 6">
            <a:extLst>
              <a:ext uri="{FF2B5EF4-FFF2-40B4-BE49-F238E27FC236}">
                <a16:creationId xmlns:a16="http://schemas.microsoft.com/office/drawing/2014/main" id="{B116FE17-FCB6-DF44-B6D8-8A4966818C6F}"/>
              </a:ext>
            </a:extLst>
          </p:cNvPr>
          <p:cNvPicPr>
            <a:picLocks noChangeAspect="1"/>
          </p:cNvPicPr>
          <p:nvPr/>
        </p:nvPicPr>
        <p:blipFill>
          <a:blip r:embed="rId2"/>
          <a:stretch>
            <a:fillRect/>
          </a:stretch>
        </p:blipFill>
        <p:spPr>
          <a:xfrm>
            <a:off x="2918174" y="1870310"/>
            <a:ext cx="2268816" cy="2881562"/>
          </a:xfrm>
          <a:prstGeom prst="rect">
            <a:avLst/>
          </a:prstGeom>
        </p:spPr>
      </p:pic>
    </p:spTree>
    <p:extLst>
      <p:ext uri="{BB962C8B-B14F-4D97-AF65-F5344CB8AC3E}">
        <p14:creationId xmlns:p14="http://schemas.microsoft.com/office/powerpoint/2010/main" val="129414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6A37A9-57E5-744E-9606-B56B8D2CC94D}"/>
              </a:ext>
            </a:extLst>
          </p:cNvPr>
          <p:cNvSpPr>
            <a:spLocks noGrp="1"/>
          </p:cNvSpPr>
          <p:nvPr>
            <p:ph type="title"/>
          </p:nvPr>
        </p:nvSpPr>
        <p:spPr>
          <a:xfrm>
            <a:off x="2892175" y="2290546"/>
            <a:ext cx="3075488" cy="562407"/>
          </a:xfrm>
        </p:spPr>
        <p:txBody>
          <a:bodyPr/>
          <a:lstStyle/>
          <a:p>
            <a:r>
              <a:rPr lang="en-US" dirty="0"/>
              <a:t>Demo Service</a:t>
            </a:r>
          </a:p>
        </p:txBody>
      </p:sp>
      <p:sp>
        <p:nvSpPr>
          <p:cNvPr id="4" name="Date Placeholder 3">
            <a:extLst>
              <a:ext uri="{FF2B5EF4-FFF2-40B4-BE49-F238E27FC236}">
                <a16:creationId xmlns:a16="http://schemas.microsoft.com/office/drawing/2014/main" id="{CEC6DFF6-BC0C-5245-A571-2FD90FDF9646}"/>
              </a:ext>
            </a:extLst>
          </p:cNvPr>
          <p:cNvSpPr>
            <a:spLocks noGrp="1"/>
          </p:cNvSpPr>
          <p:nvPr>
            <p:ph type="dt" sz="half" idx="10"/>
          </p:nvPr>
        </p:nvSpPr>
        <p:spPr/>
        <p:txBody>
          <a:bodyPr/>
          <a:lstStyle/>
          <a:p>
            <a:fld id="{AAC8EB75-20B8-FA41-8A25-CB9D4F4E068B}" type="datetime1">
              <a:rPr lang="en-IN" smtClean="0"/>
              <a:t>27/06/19</a:t>
            </a:fld>
            <a:endParaRPr lang="en-IN" dirty="0"/>
          </a:p>
        </p:txBody>
      </p:sp>
      <p:sp>
        <p:nvSpPr>
          <p:cNvPr id="5" name="Slide Number Placeholder 4">
            <a:extLst>
              <a:ext uri="{FF2B5EF4-FFF2-40B4-BE49-F238E27FC236}">
                <a16:creationId xmlns:a16="http://schemas.microsoft.com/office/drawing/2014/main" id="{A49DAD10-EAB3-E241-9413-99E41761D334}"/>
              </a:ext>
            </a:extLst>
          </p:cNvPr>
          <p:cNvSpPr>
            <a:spLocks noGrp="1"/>
          </p:cNvSpPr>
          <p:nvPr>
            <p:ph type="sldNum" sz="quarter" idx="12"/>
          </p:nvPr>
        </p:nvSpPr>
        <p:spPr/>
        <p:txBody>
          <a:bodyPr/>
          <a:lstStyle/>
          <a:p>
            <a:fld id="{273EEA2F-D825-49D3-9C25-497F06EFD3F7}" type="slidenum">
              <a:rPr lang="en-IN" smtClean="0"/>
              <a:t>13</a:t>
            </a:fld>
            <a:endParaRPr lang="en-IN" dirty="0"/>
          </a:p>
        </p:txBody>
      </p:sp>
    </p:spTree>
    <p:extLst>
      <p:ext uri="{BB962C8B-B14F-4D97-AF65-F5344CB8AC3E}">
        <p14:creationId xmlns:p14="http://schemas.microsoft.com/office/powerpoint/2010/main" val="389383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9B3A8-8A91-AC47-85AD-07753853C20F}"/>
              </a:ext>
            </a:extLst>
          </p:cNvPr>
          <p:cNvSpPr>
            <a:spLocks noGrp="1"/>
          </p:cNvSpPr>
          <p:nvPr>
            <p:ph idx="15"/>
          </p:nvPr>
        </p:nvSpPr>
        <p:spPr>
          <a:xfrm>
            <a:off x="628650" y="1159013"/>
            <a:ext cx="7543198" cy="1949948"/>
          </a:xfrm>
        </p:spPr>
        <p:txBody>
          <a:bodyPr/>
          <a:lstStyle/>
          <a:p>
            <a:r>
              <a:rPr lang="en-US" dirty="0"/>
              <a:t>Broadcast Receivers simply respond to broadcast messages from other applications or from the system itself. These messages are sometime called events or intents. For example, applications can also initiate broadcasts to let other applications know that some data has been downloaded to the device and is available for them to use, so this is broadcast receiver who will intercept this communication and will initiate appropriate action.</a:t>
            </a:r>
          </a:p>
        </p:txBody>
      </p:sp>
      <p:sp>
        <p:nvSpPr>
          <p:cNvPr id="4" name="Date Placeholder 3">
            <a:extLst>
              <a:ext uri="{FF2B5EF4-FFF2-40B4-BE49-F238E27FC236}">
                <a16:creationId xmlns:a16="http://schemas.microsoft.com/office/drawing/2014/main" id="{DF1E0C13-8B71-D543-A679-C307F1FB01EE}"/>
              </a:ext>
            </a:extLst>
          </p:cNvPr>
          <p:cNvSpPr>
            <a:spLocks noGrp="1"/>
          </p:cNvSpPr>
          <p:nvPr>
            <p:ph type="dt" sz="half" idx="16"/>
          </p:nvPr>
        </p:nvSpPr>
        <p:spPr/>
        <p:txBody>
          <a:bodyPr/>
          <a:lstStyle/>
          <a:p>
            <a:fld id="{AAC8EB75-20B8-FA41-8A25-CB9D4F4E068B}" type="datetime1">
              <a:rPr lang="en-IN" smtClean="0"/>
              <a:t>27/06/19</a:t>
            </a:fld>
            <a:endParaRPr lang="en-IN" dirty="0"/>
          </a:p>
        </p:txBody>
      </p:sp>
      <p:sp>
        <p:nvSpPr>
          <p:cNvPr id="5" name="Slide Number Placeholder 4">
            <a:extLst>
              <a:ext uri="{FF2B5EF4-FFF2-40B4-BE49-F238E27FC236}">
                <a16:creationId xmlns:a16="http://schemas.microsoft.com/office/drawing/2014/main" id="{3EEE84A8-FAB6-A440-8646-6584B204A516}"/>
              </a:ext>
            </a:extLst>
          </p:cNvPr>
          <p:cNvSpPr>
            <a:spLocks noGrp="1"/>
          </p:cNvSpPr>
          <p:nvPr>
            <p:ph type="sldNum" sz="quarter" idx="12"/>
          </p:nvPr>
        </p:nvSpPr>
        <p:spPr/>
        <p:txBody>
          <a:bodyPr/>
          <a:lstStyle/>
          <a:p>
            <a:fld id="{273EEA2F-D825-49D3-9C25-497F06EFD3F7}" type="slidenum">
              <a:rPr lang="en-IN" smtClean="0"/>
              <a:t>14</a:t>
            </a:fld>
            <a:endParaRPr lang="en-IN" dirty="0"/>
          </a:p>
        </p:txBody>
      </p:sp>
      <p:sp>
        <p:nvSpPr>
          <p:cNvPr id="6" name="Title 5">
            <a:extLst>
              <a:ext uri="{FF2B5EF4-FFF2-40B4-BE49-F238E27FC236}">
                <a16:creationId xmlns:a16="http://schemas.microsoft.com/office/drawing/2014/main" id="{CE1209E5-437F-4849-8C3D-3B0F9985F674}"/>
              </a:ext>
            </a:extLst>
          </p:cNvPr>
          <p:cNvSpPr>
            <a:spLocks noGrp="1"/>
          </p:cNvSpPr>
          <p:nvPr>
            <p:ph type="title"/>
          </p:nvPr>
        </p:nvSpPr>
        <p:spPr/>
        <p:txBody>
          <a:bodyPr/>
          <a:lstStyle/>
          <a:p>
            <a:r>
              <a:rPr lang="en-US" dirty="0"/>
              <a:t>Broadcast Receiver</a:t>
            </a:r>
          </a:p>
        </p:txBody>
      </p:sp>
    </p:spTree>
    <p:extLst>
      <p:ext uri="{BB962C8B-B14F-4D97-AF65-F5344CB8AC3E}">
        <p14:creationId xmlns:p14="http://schemas.microsoft.com/office/powerpoint/2010/main" val="373060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6A37A9-57E5-744E-9606-B56B8D2CC94D}"/>
              </a:ext>
            </a:extLst>
          </p:cNvPr>
          <p:cNvSpPr>
            <a:spLocks noGrp="1"/>
          </p:cNvSpPr>
          <p:nvPr>
            <p:ph type="title"/>
          </p:nvPr>
        </p:nvSpPr>
        <p:spPr>
          <a:xfrm>
            <a:off x="2420107" y="2421425"/>
            <a:ext cx="5039472" cy="562407"/>
          </a:xfrm>
        </p:spPr>
        <p:txBody>
          <a:bodyPr/>
          <a:lstStyle/>
          <a:p>
            <a:r>
              <a:rPr lang="en-US" dirty="0"/>
              <a:t>Demo Broadcast Receiver</a:t>
            </a:r>
          </a:p>
        </p:txBody>
      </p:sp>
      <p:sp>
        <p:nvSpPr>
          <p:cNvPr id="4" name="Date Placeholder 3">
            <a:extLst>
              <a:ext uri="{FF2B5EF4-FFF2-40B4-BE49-F238E27FC236}">
                <a16:creationId xmlns:a16="http://schemas.microsoft.com/office/drawing/2014/main" id="{CEC6DFF6-BC0C-5245-A571-2FD90FDF9646}"/>
              </a:ext>
            </a:extLst>
          </p:cNvPr>
          <p:cNvSpPr>
            <a:spLocks noGrp="1"/>
          </p:cNvSpPr>
          <p:nvPr>
            <p:ph type="dt" sz="half" idx="10"/>
          </p:nvPr>
        </p:nvSpPr>
        <p:spPr/>
        <p:txBody>
          <a:bodyPr/>
          <a:lstStyle/>
          <a:p>
            <a:fld id="{AAC8EB75-20B8-FA41-8A25-CB9D4F4E068B}" type="datetime1">
              <a:rPr lang="en-IN" smtClean="0"/>
              <a:t>27/06/19</a:t>
            </a:fld>
            <a:endParaRPr lang="en-IN" dirty="0"/>
          </a:p>
        </p:txBody>
      </p:sp>
      <p:sp>
        <p:nvSpPr>
          <p:cNvPr id="5" name="Slide Number Placeholder 4">
            <a:extLst>
              <a:ext uri="{FF2B5EF4-FFF2-40B4-BE49-F238E27FC236}">
                <a16:creationId xmlns:a16="http://schemas.microsoft.com/office/drawing/2014/main" id="{A49DAD10-EAB3-E241-9413-99E41761D334}"/>
              </a:ext>
            </a:extLst>
          </p:cNvPr>
          <p:cNvSpPr>
            <a:spLocks noGrp="1"/>
          </p:cNvSpPr>
          <p:nvPr>
            <p:ph type="sldNum" sz="quarter" idx="12"/>
          </p:nvPr>
        </p:nvSpPr>
        <p:spPr/>
        <p:txBody>
          <a:bodyPr/>
          <a:lstStyle/>
          <a:p>
            <a:fld id="{273EEA2F-D825-49D3-9C25-497F06EFD3F7}" type="slidenum">
              <a:rPr lang="en-IN" smtClean="0"/>
              <a:t>15</a:t>
            </a:fld>
            <a:endParaRPr lang="en-IN" dirty="0"/>
          </a:p>
        </p:txBody>
      </p:sp>
    </p:spTree>
    <p:extLst>
      <p:ext uri="{BB962C8B-B14F-4D97-AF65-F5344CB8AC3E}">
        <p14:creationId xmlns:p14="http://schemas.microsoft.com/office/powerpoint/2010/main" val="3210668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27/06/19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16</a:t>
            </a:fld>
            <a:endParaRPr lang="en-IN" dirty="0"/>
          </a:p>
        </p:txBody>
      </p:sp>
    </p:spTree>
    <p:extLst>
      <p:ext uri="{BB962C8B-B14F-4D97-AF65-F5344CB8AC3E}">
        <p14:creationId xmlns:p14="http://schemas.microsoft.com/office/powerpoint/2010/main" val="188552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27/06/19</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733779" y="1063036"/>
            <a:ext cx="3133209" cy="1648396"/>
          </a:xfrm>
          <a:prstGeom prst="rect">
            <a:avLst/>
          </a:prstGeom>
          <a:noFill/>
          <a:ln>
            <a:noFill/>
          </a:ln>
        </p:spPr>
        <p:txBody>
          <a:bodyPr spcFirstLastPara="1" wrap="square" lIns="91425" tIns="45700" rIns="91425" bIns="45700" anchor="t" anchorCtr="0">
            <a:noAutofit/>
          </a:bodyPr>
          <a:lstStyle/>
          <a:p>
            <a:pPr algn="ctr">
              <a:lnSpc>
                <a:spcPct val="90000"/>
              </a:lnSpc>
              <a:buClr>
                <a:srgbClr val="000000"/>
              </a:buClr>
              <a:buSzPts val="1800"/>
            </a:pPr>
            <a:r>
              <a:rPr lang="en-IN" sz="1800" b="1" i="0" u="none" strike="noStrike" cap="none" dirty="0">
                <a:solidFill>
                  <a:srgbClr val="FFFFFF"/>
                </a:solidFill>
                <a:latin typeface="Proxima Nova"/>
                <a:ea typeface="Proxima Nova"/>
                <a:cs typeface="Proxima Nova"/>
                <a:sym typeface="Proxima Nova"/>
              </a:rPr>
              <a:t>Course :</a:t>
            </a:r>
            <a:r>
              <a:rPr lang="en-IN" dirty="0">
                <a:solidFill>
                  <a:schemeClr val="lt1"/>
                </a:solidFill>
                <a:latin typeface="Proxima Nova"/>
                <a:ea typeface="Proxima Nova"/>
                <a:cs typeface="Proxima Nova"/>
                <a:sym typeface="Proxima Nova"/>
              </a:rPr>
              <a:t>  Android</a:t>
            </a:r>
            <a:endParaRPr dirty="0">
              <a:solidFill>
                <a:schemeClr val="lt1"/>
              </a:solidFill>
            </a:endParaRP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Lecture </a:t>
            </a:r>
            <a:r>
              <a:rPr lang="en-IN" sz="1800" b="1" dirty="0">
                <a:solidFill>
                  <a:srgbClr val="FFFFFF"/>
                </a:solidFill>
                <a:latin typeface="Proxima Nova"/>
                <a:ea typeface="Proxima Nova"/>
                <a:cs typeface="Proxima Nova"/>
                <a:sym typeface="Proxima Nova"/>
              </a:rPr>
              <a:t>On</a:t>
            </a:r>
            <a:r>
              <a:rPr lang="en-IN" sz="1800" b="1" i="0" u="none" strike="noStrike" cap="none" dirty="0">
                <a:solidFill>
                  <a:srgbClr val="FFFFFF"/>
                </a:solidFill>
                <a:latin typeface="Proxima Nova"/>
                <a:ea typeface="Proxima Nova"/>
                <a:cs typeface="Proxima Nova"/>
                <a:sym typeface="Proxima Nova"/>
              </a:rPr>
              <a:t> :</a:t>
            </a:r>
            <a:r>
              <a:rPr lang="en-IN" dirty="0">
                <a:solidFill>
                  <a:srgbClr val="FFFFFF"/>
                </a:solidFill>
                <a:latin typeface="Proxima Nova"/>
                <a:ea typeface="Proxima Nova"/>
                <a:cs typeface="Proxima Nova"/>
                <a:sym typeface="Proxima Nova"/>
              </a:rPr>
              <a:t> Menus &amp;  Material Design</a:t>
            </a: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Instructor :</a:t>
            </a:r>
            <a:r>
              <a:rPr lang="en-IN" dirty="0">
                <a:solidFill>
                  <a:schemeClr val="lt1"/>
                </a:solidFill>
                <a:latin typeface="Proxima Nova"/>
                <a:ea typeface="Proxima Nova"/>
                <a:cs typeface="Proxima Nova"/>
                <a:sym typeface="Proxima Nova"/>
              </a:rPr>
              <a:t> Rohit Jain</a:t>
            </a:r>
            <a:endParaRPr sz="18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27/06/19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In the last class we covered… </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14" name="TextBox 13">
            <a:extLst>
              <a:ext uri="{FF2B5EF4-FFF2-40B4-BE49-F238E27FC236}">
                <a16:creationId xmlns:a16="http://schemas.microsoft.com/office/drawing/2014/main" id="{A1D5BD00-3737-5A4A-AB6A-F32B7085D56F}"/>
              </a:ext>
            </a:extLst>
          </p:cNvPr>
          <p:cNvSpPr txBox="1"/>
          <p:nvPr/>
        </p:nvSpPr>
        <p:spPr>
          <a:xfrm>
            <a:off x="1126962" y="1552653"/>
            <a:ext cx="6171763" cy="1200329"/>
          </a:xfrm>
          <a:prstGeom prst="rect">
            <a:avLst/>
          </a:prstGeom>
          <a:noFill/>
        </p:spPr>
        <p:txBody>
          <a:bodyPr wrap="square" rtlCol="0" anchor="t">
            <a:spAutoFit/>
          </a:bodyPr>
          <a:lstStyle/>
          <a:p>
            <a:pPr marL="342900" indent="-342900">
              <a:buFont typeface="+mj-lt"/>
              <a:buAutoNum type="arabicPeriod"/>
            </a:pPr>
            <a:r>
              <a:rPr lang="en-US" dirty="0">
                <a:solidFill>
                  <a:schemeClr val="bg1"/>
                </a:solidFill>
              </a:rPr>
              <a:t>Material Design</a:t>
            </a:r>
          </a:p>
          <a:p>
            <a:pPr marL="342900" indent="-342900">
              <a:buFont typeface="+mj-lt"/>
              <a:buAutoNum type="arabicPeriod"/>
            </a:pPr>
            <a:r>
              <a:rPr lang="en-US" dirty="0" err="1">
                <a:solidFill>
                  <a:schemeClr val="bg1"/>
                </a:solidFill>
              </a:rPr>
              <a:t>ToolBar</a:t>
            </a:r>
            <a:r>
              <a:rPr lang="en-US" dirty="0">
                <a:solidFill>
                  <a:schemeClr val="bg1"/>
                </a:solidFill>
              </a:rPr>
              <a:t> &amp; Menus</a:t>
            </a:r>
          </a:p>
          <a:p>
            <a:pPr marL="342900" indent="-342900">
              <a:buFont typeface="+mj-lt"/>
              <a:buAutoNum type="arabicPeriod"/>
            </a:pPr>
            <a:r>
              <a:rPr lang="en-US" dirty="0">
                <a:solidFill>
                  <a:schemeClr val="bg1"/>
                </a:solidFill>
              </a:rPr>
              <a:t>Dialog Box</a:t>
            </a:r>
          </a:p>
          <a:p>
            <a:pPr marL="342900" indent="-342900">
              <a:buFont typeface="+mj-lt"/>
              <a:buAutoNum type="arabicPeriod"/>
            </a:pPr>
            <a:r>
              <a:rPr lang="en-US" dirty="0">
                <a:solidFill>
                  <a:schemeClr val="bg1"/>
                </a:solidFill>
              </a:rPr>
              <a:t>Navigation Drawer</a:t>
            </a:r>
          </a:p>
        </p:txBody>
      </p:sp>
    </p:spTree>
    <p:extLst>
      <p:ext uri="{BB962C8B-B14F-4D97-AF65-F5344CB8AC3E}">
        <p14:creationId xmlns:p14="http://schemas.microsoft.com/office/powerpoint/2010/main" val="377551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27/06/19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4</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Today’s Agenda</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14" name="TextBox 13">
            <a:extLst>
              <a:ext uri="{FF2B5EF4-FFF2-40B4-BE49-F238E27FC236}">
                <a16:creationId xmlns:a16="http://schemas.microsoft.com/office/drawing/2014/main" id="{A1D5BD00-3737-5A4A-AB6A-F32B7085D56F}"/>
              </a:ext>
            </a:extLst>
          </p:cNvPr>
          <p:cNvSpPr txBox="1"/>
          <p:nvPr/>
        </p:nvSpPr>
        <p:spPr>
          <a:xfrm>
            <a:off x="1223214" y="1581528"/>
            <a:ext cx="6171763" cy="923330"/>
          </a:xfrm>
          <a:prstGeom prst="rect">
            <a:avLst/>
          </a:prstGeom>
          <a:noFill/>
        </p:spPr>
        <p:txBody>
          <a:bodyPr wrap="square" rtlCol="0" anchor="t">
            <a:spAutoFit/>
          </a:bodyPr>
          <a:lstStyle/>
          <a:p>
            <a:pPr marL="342900" indent="-342900">
              <a:buFont typeface="+mj-lt"/>
              <a:buAutoNum type="arabicPeriod"/>
            </a:pPr>
            <a:r>
              <a:rPr lang="en-US" dirty="0" err="1">
                <a:solidFill>
                  <a:schemeClr val="bg1"/>
                </a:solidFill>
              </a:rPr>
              <a:t>ViewPager</a:t>
            </a:r>
            <a:endParaRPr lang="en-US" dirty="0">
              <a:solidFill>
                <a:schemeClr val="bg1"/>
              </a:solidFill>
            </a:endParaRPr>
          </a:p>
          <a:p>
            <a:pPr marL="342900" indent="-342900">
              <a:buFont typeface="+mj-lt"/>
              <a:buAutoNum type="arabicPeriod"/>
            </a:pPr>
            <a:r>
              <a:rPr lang="en-US" dirty="0">
                <a:solidFill>
                  <a:schemeClr val="bg1"/>
                </a:solidFill>
              </a:rPr>
              <a:t>Notification</a:t>
            </a:r>
          </a:p>
          <a:p>
            <a:pPr marL="342900" indent="-342900">
              <a:buFont typeface="+mj-lt"/>
              <a:buAutoNum type="arabicPeriod"/>
            </a:pPr>
            <a:r>
              <a:rPr lang="en-US" dirty="0">
                <a:solidFill>
                  <a:schemeClr val="bg1"/>
                </a:solidFill>
              </a:rPr>
              <a:t>Services</a:t>
            </a:r>
          </a:p>
        </p:txBody>
      </p:sp>
    </p:spTree>
    <p:extLst>
      <p:ext uri="{BB962C8B-B14F-4D97-AF65-F5344CB8AC3E}">
        <p14:creationId xmlns:p14="http://schemas.microsoft.com/office/powerpoint/2010/main" val="261541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B489D5-0190-8B4A-911F-896FF3A9BC74}"/>
              </a:ext>
            </a:extLst>
          </p:cNvPr>
          <p:cNvSpPr>
            <a:spLocks noGrp="1"/>
          </p:cNvSpPr>
          <p:nvPr>
            <p:ph type="title"/>
          </p:nvPr>
        </p:nvSpPr>
        <p:spPr>
          <a:xfrm>
            <a:off x="1496082" y="2009343"/>
            <a:ext cx="5990568" cy="562407"/>
          </a:xfrm>
        </p:spPr>
        <p:txBody>
          <a:bodyPr/>
          <a:lstStyle/>
          <a:p>
            <a:r>
              <a:rPr lang="en-US" dirty="0"/>
              <a:t>Demo Navigation Drawer</a:t>
            </a:r>
          </a:p>
        </p:txBody>
      </p:sp>
      <p:sp>
        <p:nvSpPr>
          <p:cNvPr id="2" name="Date Placeholder 1">
            <a:extLst>
              <a:ext uri="{FF2B5EF4-FFF2-40B4-BE49-F238E27FC236}">
                <a16:creationId xmlns:a16="http://schemas.microsoft.com/office/drawing/2014/main" id="{97AC0D7D-5C58-ED45-8CAA-6B616A89BB07}"/>
              </a:ext>
            </a:extLst>
          </p:cNvPr>
          <p:cNvSpPr>
            <a:spLocks noGrp="1"/>
          </p:cNvSpPr>
          <p:nvPr>
            <p:ph type="dt" sz="half" idx="10"/>
          </p:nvPr>
        </p:nvSpPr>
        <p:spPr/>
        <p:txBody>
          <a:bodyPr/>
          <a:lstStyle/>
          <a:p>
            <a:fld id="{24A60580-2B70-6940-B3F0-E4F8AB7AA3B6}" type="datetime1">
              <a:rPr lang="en-IN" smtClean="0"/>
              <a:t>27/06/19</a:t>
            </a:fld>
            <a:endParaRPr lang="en-IN"/>
          </a:p>
        </p:txBody>
      </p:sp>
      <p:sp>
        <p:nvSpPr>
          <p:cNvPr id="3" name="Slide Number Placeholder 2">
            <a:extLst>
              <a:ext uri="{FF2B5EF4-FFF2-40B4-BE49-F238E27FC236}">
                <a16:creationId xmlns:a16="http://schemas.microsoft.com/office/drawing/2014/main" id="{BC9F7507-BB7A-0742-AED8-67F1E1B97970}"/>
              </a:ext>
            </a:extLst>
          </p:cNvPr>
          <p:cNvSpPr>
            <a:spLocks noGrp="1"/>
          </p:cNvSpPr>
          <p:nvPr>
            <p:ph type="sldNum" sz="quarter" idx="12"/>
          </p:nvPr>
        </p:nvSpPr>
        <p:spPr/>
        <p:txBody>
          <a:bodyPr/>
          <a:lstStyle/>
          <a:p>
            <a:fld id="{273EEA2F-D825-49D3-9C25-497F06EFD3F7}" type="slidenum">
              <a:rPr lang="en-IN" smtClean="0"/>
              <a:t>5</a:t>
            </a:fld>
            <a:endParaRPr lang="en-IN"/>
          </a:p>
        </p:txBody>
      </p:sp>
    </p:spTree>
    <p:extLst>
      <p:ext uri="{BB962C8B-B14F-4D97-AF65-F5344CB8AC3E}">
        <p14:creationId xmlns:p14="http://schemas.microsoft.com/office/powerpoint/2010/main" val="743321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8EA1B8A-0341-8A42-874E-D4DE268E665D}"/>
              </a:ext>
            </a:extLst>
          </p:cNvPr>
          <p:cNvSpPr>
            <a:spLocks noGrp="1"/>
          </p:cNvSpPr>
          <p:nvPr>
            <p:ph type="dt" sz="half" idx="16"/>
          </p:nvPr>
        </p:nvSpPr>
        <p:spPr/>
        <p:txBody>
          <a:bodyPr/>
          <a:lstStyle/>
          <a:p>
            <a:fld id="{7DD0C667-8BB3-D74C-86FC-7D0CD1167351}" type="datetime1">
              <a:rPr lang="en-IN" smtClean="0"/>
              <a:t>27/06/19</a:t>
            </a:fld>
            <a:endParaRPr lang="en-IN" dirty="0"/>
          </a:p>
        </p:txBody>
      </p:sp>
      <p:sp>
        <p:nvSpPr>
          <p:cNvPr id="5" name="Slide Number Placeholder 4">
            <a:extLst>
              <a:ext uri="{FF2B5EF4-FFF2-40B4-BE49-F238E27FC236}">
                <a16:creationId xmlns:a16="http://schemas.microsoft.com/office/drawing/2014/main" id="{5E51FB69-4340-8F4D-90AA-90A140B31F98}"/>
              </a:ext>
            </a:extLst>
          </p:cNvPr>
          <p:cNvSpPr>
            <a:spLocks noGrp="1"/>
          </p:cNvSpPr>
          <p:nvPr>
            <p:ph type="sldNum" sz="quarter" idx="12"/>
          </p:nvPr>
        </p:nvSpPr>
        <p:spPr/>
        <p:txBody>
          <a:bodyPr/>
          <a:lstStyle/>
          <a:p>
            <a:fld id="{273EEA2F-D825-49D3-9C25-497F06EFD3F7}" type="slidenum">
              <a:rPr lang="en-IN" smtClean="0"/>
              <a:t>6</a:t>
            </a:fld>
            <a:endParaRPr lang="en-IN" dirty="0"/>
          </a:p>
        </p:txBody>
      </p:sp>
      <p:sp>
        <p:nvSpPr>
          <p:cNvPr id="8" name="Title 7">
            <a:extLst>
              <a:ext uri="{FF2B5EF4-FFF2-40B4-BE49-F238E27FC236}">
                <a16:creationId xmlns:a16="http://schemas.microsoft.com/office/drawing/2014/main" id="{41720887-7F05-D040-986B-5A00E5BD1FC0}"/>
              </a:ext>
            </a:extLst>
          </p:cNvPr>
          <p:cNvSpPr>
            <a:spLocks noGrp="1"/>
          </p:cNvSpPr>
          <p:nvPr>
            <p:ph type="title"/>
          </p:nvPr>
        </p:nvSpPr>
        <p:spPr/>
        <p:txBody>
          <a:bodyPr/>
          <a:lstStyle/>
          <a:p>
            <a:r>
              <a:rPr lang="en-US" dirty="0" err="1"/>
              <a:t>ViewPager</a:t>
            </a:r>
            <a:endParaRPr lang="en-US" dirty="0"/>
          </a:p>
        </p:txBody>
      </p:sp>
      <p:sp>
        <p:nvSpPr>
          <p:cNvPr id="11" name="Rectangle 10">
            <a:extLst>
              <a:ext uri="{FF2B5EF4-FFF2-40B4-BE49-F238E27FC236}">
                <a16:creationId xmlns:a16="http://schemas.microsoft.com/office/drawing/2014/main" id="{D59BB89E-D5CA-0442-8CA8-AA9A69CD0B81}"/>
              </a:ext>
            </a:extLst>
          </p:cNvPr>
          <p:cNvSpPr/>
          <p:nvPr/>
        </p:nvSpPr>
        <p:spPr>
          <a:xfrm>
            <a:off x="316679" y="912807"/>
            <a:ext cx="5885848" cy="923330"/>
          </a:xfrm>
          <a:prstGeom prst="rect">
            <a:avLst/>
          </a:prstGeom>
        </p:spPr>
        <p:txBody>
          <a:bodyPr wrap="square">
            <a:spAutoFit/>
          </a:bodyPr>
          <a:lstStyle/>
          <a:p>
            <a:r>
              <a:rPr lang="en-US" dirty="0"/>
              <a:t>Layout that allows the user to swipe left and right through "pages" of content which are usually different fragments. This is a common navigation mode</a:t>
            </a:r>
          </a:p>
        </p:txBody>
      </p:sp>
      <p:pic>
        <p:nvPicPr>
          <p:cNvPr id="12" name="Picture 11">
            <a:extLst>
              <a:ext uri="{FF2B5EF4-FFF2-40B4-BE49-F238E27FC236}">
                <a16:creationId xmlns:a16="http://schemas.microsoft.com/office/drawing/2014/main" id="{ECD4E2AF-3239-C346-AA29-1EAB8BF4E7CC}"/>
              </a:ext>
            </a:extLst>
          </p:cNvPr>
          <p:cNvPicPr>
            <a:picLocks noChangeAspect="1"/>
          </p:cNvPicPr>
          <p:nvPr/>
        </p:nvPicPr>
        <p:blipFill>
          <a:blip r:embed="rId2"/>
          <a:stretch>
            <a:fillRect/>
          </a:stretch>
        </p:blipFill>
        <p:spPr>
          <a:xfrm>
            <a:off x="5998076" y="999557"/>
            <a:ext cx="2730500" cy="3644900"/>
          </a:xfrm>
          <a:prstGeom prst="rect">
            <a:avLst/>
          </a:prstGeom>
        </p:spPr>
      </p:pic>
    </p:spTree>
    <p:extLst>
      <p:ext uri="{BB962C8B-B14F-4D97-AF65-F5344CB8AC3E}">
        <p14:creationId xmlns:p14="http://schemas.microsoft.com/office/powerpoint/2010/main" val="92000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4ED4B-25A2-3241-90A5-8557427EA705}"/>
              </a:ext>
            </a:extLst>
          </p:cNvPr>
          <p:cNvSpPr>
            <a:spLocks noGrp="1"/>
          </p:cNvSpPr>
          <p:nvPr>
            <p:ph idx="15"/>
          </p:nvPr>
        </p:nvSpPr>
        <p:spPr>
          <a:xfrm>
            <a:off x="648274" y="1681163"/>
            <a:ext cx="6792054" cy="2825475"/>
          </a:xfrm>
        </p:spPr>
        <p:txBody>
          <a:bodyPr/>
          <a:lstStyle/>
          <a:p>
            <a:pPr marL="342900" indent="-342900">
              <a:buFont typeface="+mj-lt"/>
              <a:buAutoNum type="arabicPeriod"/>
            </a:pPr>
            <a:r>
              <a:rPr lang="en-US" dirty="0"/>
              <a:t>Add a </a:t>
            </a:r>
            <a:r>
              <a:rPr lang="en-US" dirty="0" err="1"/>
              <a:t>TabLayout</a:t>
            </a:r>
            <a:endParaRPr lang="en-US" dirty="0"/>
          </a:p>
          <a:p>
            <a:pPr marL="342900" indent="-342900">
              <a:buFont typeface="+mj-lt"/>
              <a:buAutoNum type="arabicPeriod"/>
            </a:pPr>
            <a:r>
              <a:rPr lang="en-US" dirty="0"/>
              <a:t>Add a </a:t>
            </a:r>
            <a:r>
              <a:rPr lang="en-US" dirty="0" err="1"/>
              <a:t>ViewPager</a:t>
            </a:r>
            <a:endParaRPr lang="en-US" dirty="0"/>
          </a:p>
          <a:p>
            <a:pPr marL="342900" indent="-342900">
              <a:buFont typeface="+mj-lt"/>
              <a:buAutoNum type="arabicPeriod"/>
            </a:pPr>
            <a:r>
              <a:rPr lang="en-US" dirty="0"/>
              <a:t>Define Fragments</a:t>
            </a:r>
          </a:p>
        </p:txBody>
      </p:sp>
      <p:sp>
        <p:nvSpPr>
          <p:cNvPr id="4" name="Date Placeholder 3">
            <a:extLst>
              <a:ext uri="{FF2B5EF4-FFF2-40B4-BE49-F238E27FC236}">
                <a16:creationId xmlns:a16="http://schemas.microsoft.com/office/drawing/2014/main" id="{BD21C7C5-5DF1-174B-8FD3-30B37E0ABE3D}"/>
              </a:ext>
            </a:extLst>
          </p:cNvPr>
          <p:cNvSpPr>
            <a:spLocks noGrp="1"/>
          </p:cNvSpPr>
          <p:nvPr>
            <p:ph type="dt" sz="half" idx="16"/>
          </p:nvPr>
        </p:nvSpPr>
        <p:spPr/>
        <p:txBody>
          <a:bodyPr/>
          <a:lstStyle/>
          <a:p>
            <a:fld id="{AAC8EB75-20B8-FA41-8A25-CB9D4F4E068B}" type="datetime1">
              <a:rPr lang="en-IN" smtClean="0"/>
              <a:t>27/06/19</a:t>
            </a:fld>
            <a:endParaRPr lang="en-IN" dirty="0"/>
          </a:p>
        </p:txBody>
      </p:sp>
      <p:sp>
        <p:nvSpPr>
          <p:cNvPr id="5" name="Slide Number Placeholder 4">
            <a:extLst>
              <a:ext uri="{FF2B5EF4-FFF2-40B4-BE49-F238E27FC236}">
                <a16:creationId xmlns:a16="http://schemas.microsoft.com/office/drawing/2014/main" id="{FB1FBA0B-68B6-0047-B941-BDA20BFBF764}"/>
              </a:ext>
            </a:extLst>
          </p:cNvPr>
          <p:cNvSpPr>
            <a:spLocks noGrp="1"/>
          </p:cNvSpPr>
          <p:nvPr>
            <p:ph type="sldNum" sz="quarter" idx="12"/>
          </p:nvPr>
        </p:nvSpPr>
        <p:spPr/>
        <p:txBody>
          <a:bodyPr/>
          <a:lstStyle/>
          <a:p>
            <a:fld id="{273EEA2F-D825-49D3-9C25-497F06EFD3F7}" type="slidenum">
              <a:rPr lang="en-IN" smtClean="0"/>
              <a:t>7</a:t>
            </a:fld>
            <a:endParaRPr lang="en-IN" dirty="0"/>
          </a:p>
        </p:txBody>
      </p:sp>
      <p:sp>
        <p:nvSpPr>
          <p:cNvPr id="6" name="Title 5">
            <a:extLst>
              <a:ext uri="{FF2B5EF4-FFF2-40B4-BE49-F238E27FC236}">
                <a16:creationId xmlns:a16="http://schemas.microsoft.com/office/drawing/2014/main" id="{1F6E9AA0-F0D7-E54A-8C49-F0B66D62DC42}"/>
              </a:ext>
            </a:extLst>
          </p:cNvPr>
          <p:cNvSpPr>
            <a:spLocks noGrp="1"/>
          </p:cNvSpPr>
          <p:nvPr>
            <p:ph type="title"/>
          </p:nvPr>
        </p:nvSpPr>
        <p:spPr>
          <a:xfrm>
            <a:off x="316679" y="121966"/>
            <a:ext cx="5304475" cy="382564"/>
          </a:xfrm>
        </p:spPr>
        <p:txBody>
          <a:bodyPr/>
          <a:lstStyle/>
          <a:p>
            <a:r>
              <a:rPr lang="en-US" dirty="0"/>
              <a:t>Building a </a:t>
            </a:r>
            <a:r>
              <a:rPr lang="en-US" dirty="0" err="1"/>
              <a:t>Whatsapp</a:t>
            </a:r>
            <a:r>
              <a:rPr lang="en-US" dirty="0"/>
              <a:t> </a:t>
            </a:r>
            <a:r>
              <a:rPr lang="en-US" dirty="0" err="1"/>
              <a:t>Viewpager</a:t>
            </a:r>
            <a:endParaRPr lang="en-US" dirty="0"/>
          </a:p>
        </p:txBody>
      </p:sp>
    </p:spTree>
    <p:extLst>
      <p:ext uri="{BB962C8B-B14F-4D97-AF65-F5344CB8AC3E}">
        <p14:creationId xmlns:p14="http://schemas.microsoft.com/office/powerpoint/2010/main" val="173341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6A37A9-57E5-744E-9606-B56B8D2CC94D}"/>
              </a:ext>
            </a:extLst>
          </p:cNvPr>
          <p:cNvSpPr>
            <a:spLocks noGrp="1"/>
          </p:cNvSpPr>
          <p:nvPr>
            <p:ph type="title"/>
          </p:nvPr>
        </p:nvSpPr>
        <p:spPr>
          <a:xfrm>
            <a:off x="2314659" y="2421425"/>
            <a:ext cx="5990568" cy="562407"/>
          </a:xfrm>
        </p:spPr>
        <p:txBody>
          <a:bodyPr/>
          <a:lstStyle/>
          <a:p>
            <a:r>
              <a:rPr lang="en-US" dirty="0"/>
              <a:t>Demo </a:t>
            </a:r>
            <a:r>
              <a:rPr lang="en-US" dirty="0" err="1"/>
              <a:t>ViewPager</a:t>
            </a:r>
            <a:endParaRPr lang="en-US" dirty="0"/>
          </a:p>
        </p:txBody>
      </p:sp>
      <p:sp>
        <p:nvSpPr>
          <p:cNvPr id="4" name="Date Placeholder 3">
            <a:extLst>
              <a:ext uri="{FF2B5EF4-FFF2-40B4-BE49-F238E27FC236}">
                <a16:creationId xmlns:a16="http://schemas.microsoft.com/office/drawing/2014/main" id="{CEC6DFF6-BC0C-5245-A571-2FD90FDF9646}"/>
              </a:ext>
            </a:extLst>
          </p:cNvPr>
          <p:cNvSpPr>
            <a:spLocks noGrp="1"/>
          </p:cNvSpPr>
          <p:nvPr>
            <p:ph type="dt" sz="half" idx="10"/>
          </p:nvPr>
        </p:nvSpPr>
        <p:spPr/>
        <p:txBody>
          <a:bodyPr/>
          <a:lstStyle/>
          <a:p>
            <a:fld id="{AAC8EB75-20B8-FA41-8A25-CB9D4F4E068B}" type="datetime1">
              <a:rPr lang="en-IN" smtClean="0"/>
              <a:t>27/06/19</a:t>
            </a:fld>
            <a:endParaRPr lang="en-IN" dirty="0"/>
          </a:p>
        </p:txBody>
      </p:sp>
      <p:sp>
        <p:nvSpPr>
          <p:cNvPr id="5" name="Slide Number Placeholder 4">
            <a:extLst>
              <a:ext uri="{FF2B5EF4-FFF2-40B4-BE49-F238E27FC236}">
                <a16:creationId xmlns:a16="http://schemas.microsoft.com/office/drawing/2014/main" id="{A49DAD10-EAB3-E241-9413-99E41761D334}"/>
              </a:ext>
            </a:extLst>
          </p:cNvPr>
          <p:cNvSpPr>
            <a:spLocks noGrp="1"/>
          </p:cNvSpPr>
          <p:nvPr>
            <p:ph type="sldNum" sz="quarter" idx="12"/>
          </p:nvPr>
        </p:nvSpPr>
        <p:spPr/>
        <p:txBody>
          <a:bodyPr/>
          <a:lstStyle/>
          <a:p>
            <a:fld id="{273EEA2F-D825-49D3-9C25-497F06EFD3F7}" type="slidenum">
              <a:rPr lang="en-IN" smtClean="0"/>
              <a:t>8</a:t>
            </a:fld>
            <a:endParaRPr lang="en-IN" dirty="0"/>
          </a:p>
        </p:txBody>
      </p:sp>
    </p:spTree>
    <p:extLst>
      <p:ext uri="{BB962C8B-B14F-4D97-AF65-F5344CB8AC3E}">
        <p14:creationId xmlns:p14="http://schemas.microsoft.com/office/powerpoint/2010/main" val="261998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914A8C2-522E-3E40-85F8-012DE49FEAA1}"/>
              </a:ext>
            </a:extLst>
          </p:cNvPr>
          <p:cNvSpPr>
            <a:spLocks noGrp="1"/>
          </p:cNvSpPr>
          <p:nvPr>
            <p:ph idx="15"/>
          </p:nvPr>
        </p:nvSpPr>
        <p:spPr>
          <a:xfrm>
            <a:off x="125128" y="741145"/>
            <a:ext cx="8835992" cy="3765493"/>
          </a:xfrm>
        </p:spPr>
        <p:txBody>
          <a:bodyPr/>
          <a:lstStyle/>
          <a:p>
            <a:r>
              <a:rPr lang="en-US" dirty="0"/>
              <a:t>A notification is a message you can display to the user outside of your application's normal UI. Notifications appear in the phone's notification area and then can be expanded to see more information.</a:t>
            </a:r>
          </a:p>
          <a:p>
            <a:r>
              <a:rPr lang="en-US" dirty="0"/>
              <a:t>This is typically used to keep the user informed about events that are coming in that they should be aware of such as new email messages, new chat messages or an upcoming calendar event.</a:t>
            </a:r>
          </a:p>
          <a:p>
            <a:r>
              <a:rPr lang="en-US" dirty="0"/>
              <a:t>Notifications can include actions that let the user take a relevant action from within the notification drawer. At the minimum, all notifications consist of a base layout including:</a:t>
            </a:r>
          </a:p>
          <a:p>
            <a:pPr marL="285750" indent="-285750" algn="l">
              <a:buFont typeface="Arial" panose="020B0604020202020204" pitchFamily="34" charset="0"/>
              <a:buChar char="•"/>
            </a:pPr>
            <a:r>
              <a:rPr lang="en-US" dirty="0"/>
              <a:t>Icon of the app or relevant user image</a:t>
            </a:r>
          </a:p>
          <a:p>
            <a:pPr marL="285750" indent="-285750" algn="l">
              <a:buFont typeface="Arial" panose="020B0604020202020204" pitchFamily="34" charset="0"/>
              <a:buChar char="•"/>
            </a:pPr>
            <a:r>
              <a:rPr lang="en-US" dirty="0"/>
              <a:t>Title and message</a:t>
            </a:r>
          </a:p>
          <a:p>
            <a:pPr marL="285750" indent="-285750" algn="l">
              <a:buFont typeface="Arial" panose="020B0604020202020204" pitchFamily="34" charset="0"/>
              <a:buChar char="•"/>
            </a:pPr>
            <a:r>
              <a:rPr lang="en-US" dirty="0"/>
              <a:t>Timestamp</a:t>
            </a:r>
          </a:p>
          <a:p>
            <a:br>
              <a:rPr lang="en-US" dirty="0"/>
            </a:br>
            <a:endParaRPr lang="en-US" dirty="0"/>
          </a:p>
        </p:txBody>
      </p:sp>
      <p:sp>
        <p:nvSpPr>
          <p:cNvPr id="3" name="Date Placeholder 2">
            <a:extLst>
              <a:ext uri="{FF2B5EF4-FFF2-40B4-BE49-F238E27FC236}">
                <a16:creationId xmlns:a16="http://schemas.microsoft.com/office/drawing/2014/main" id="{712C2436-F743-D140-8C94-34C669B42EC5}"/>
              </a:ext>
            </a:extLst>
          </p:cNvPr>
          <p:cNvSpPr>
            <a:spLocks noGrp="1"/>
          </p:cNvSpPr>
          <p:nvPr>
            <p:ph type="dt" sz="half" idx="16"/>
          </p:nvPr>
        </p:nvSpPr>
        <p:spPr/>
        <p:txBody>
          <a:bodyPr/>
          <a:lstStyle/>
          <a:p>
            <a:fld id="{7DD0C667-8BB3-D74C-86FC-7D0CD1167351}" type="datetime1">
              <a:rPr lang="en-IN" smtClean="0"/>
              <a:t>27/06/19</a:t>
            </a:fld>
            <a:endParaRPr lang="en-IN" dirty="0"/>
          </a:p>
        </p:txBody>
      </p:sp>
      <p:sp>
        <p:nvSpPr>
          <p:cNvPr id="5" name="Slide Number Placeholder 4">
            <a:extLst>
              <a:ext uri="{FF2B5EF4-FFF2-40B4-BE49-F238E27FC236}">
                <a16:creationId xmlns:a16="http://schemas.microsoft.com/office/drawing/2014/main" id="{D9A16354-62D5-794E-9190-9DD32FE76EA5}"/>
              </a:ext>
            </a:extLst>
          </p:cNvPr>
          <p:cNvSpPr>
            <a:spLocks noGrp="1"/>
          </p:cNvSpPr>
          <p:nvPr>
            <p:ph type="sldNum" sz="quarter" idx="12"/>
          </p:nvPr>
        </p:nvSpPr>
        <p:spPr/>
        <p:txBody>
          <a:bodyPr/>
          <a:lstStyle/>
          <a:p>
            <a:fld id="{273EEA2F-D825-49D3-9C25-497F06EFD3F7}" type="slidenum">
              <a:rPr lang="en-IN" smtClean="0"/>
              <a:t>9</a:t>
            </a:fld>
            <a:endParaRPr lang="en-IN" dirty="0"/>
          </a:p>
        </p:txBody>
      </p:sp>
      <p:sp>
        <p:nvSpPr>
          <p:cNvPr id="6" name="Title 5">
            <a:extLst>
              <a:ext uri="{FF2B5EF4-FFF2-40B4-BE49-F238E27FC236}">
                <a16:creationId xmlns:a16="http://schemas.microsoft.com/office/drawing/2014/main" id="{76D86FAA-10DD-8742-985B-D4B4D1CE4F50}"/>
              </a:ext>
            </a:extLst>
          </p:cNvPr>
          <p:cNvSpPr>
            <a:spLocks noGrp="1"/>
          </p:cNvSpPr>
          <p:nvPr>
            <p:ph type="title"/>
          </p:nvPr>
        </p:nvSpPr>
        <p:spPr/>
        <p:txBody>
          <a:bodyPr/>
          <a:lstStyle/>
          <a:p>
            <a:r>
              <a:rPr lang="en-US" dirty="0"/>
              <a:t>Notifications</a:t>
            </a:r>
          </a:p>
        </p:txBody>
      </p:sp>
    </p:spTree>
    <p:extLst>
      <p:ext uri="{BB962C8B-B14F-4D97-AF65-F5344CB8AC3E}">
        <p14:creationId xmlns:p14="http://schemas.microsoft.com/office/powerpoint/2010/main" val="639974575"/>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23118</TotalTime>
  <Words>260</Words>
  <Application>Microsoft Macintosh PowerPoint</Application>
  <PresentationFormat>On-screen Show (16:9)</PresentationFormat>
  <Paragraphs>77</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Neue Plak</vt:lpstr>
      <vt:lpstr>Proxima Nova</vt:lpstr>
      <vt:lpstr>Proxima Nova Light</vt:lpstr>
      <vt:lpstr>Proxima Nova Rg</vt:lpstr>
      <vt:lpstr>Roboto Cn</vt:lpstr>
      <vt:lpstr>MASTER_UPGRAD</vt:lpstr>
      <vt:lpstr>PowerPoint Presentation</vt:lpstr>
      <vt:lpstr>PowerPoint Presentation</vt:lpstr>
      <vt:lpstr>PowerPoint Presentation</vt:lpstr>
      <vt:lpstr>PowerPoint Presentation</vt:lpstr>
      <vt:lpstr>Demo Navigation Drawer</vt:lpstr>
      <vt:lpstr>ViewPager</vt:lpstr>
      <vt:lpstr>Building a Whatsapp Viewpager</vt:lpstr>
      <vt:lpstr>Demo ViewPager</vt:lpstr>
      <vt:lpstr>Notifications</vt:lpstr>
      <vt:lpstr>Creating a Notification</vt:lpstr>
      <vt:lpstr>Generic Method for Calling a notification</vt:lpstr>
      <vt:lpstr>Service</vt:lpstr>
      <vt:lpstr>Demo Service</vt:lpstr>
      <vt:lpstr>Broadcast Receiver</vt:lpstr>
      <vt:lpstr>Demo Broadcast Receiver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Rohit Jain</cp:lastModifiedBy>
  <cp:revision>388</cp:revision>
  <dcterms:created xsi:type="dcterms:W3CDTF">2019-01-02T10:18:22Z</dcterms:created>
  <dcterms:modified xsi:type="dcterms:W3CDTF">2019-06-28T06:52:36Z</dcterms:modified>
</cp:coreProperties>
</file>