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5"/>
  </p:notesMasterIdLst>
  <p:handoutMasterIdLst>
    <p:handoutMasterId r:id="rId26"/>
  </p:handoutMasterIdLst>
  <p:sldIdLst>
    <p:sldId id="256" r:id="rId2"/>
    <p:sldId id="294" r:id="rId3"/>
    <p:sldId id="286" r:id="rId4"/>
    <p:sldId id="342" r:id="rId5"/>
    <p:sldId id="343" r:id="rId6"/>
    <p:sldId id="344" r:id="rId7"/>
    <p:sldId id="345" r:id="rId8"/>
    <p:sldId id="346" r:id="rId9"/>
    <p:sldId id="336" r:id="rId10"/>
    <p:sldId id="337" r:id="rId11"/>
    <p:sldId id="338" r:id="rId12"/>
    <p:sldId id="339" r:id="rId13"/>
    <p:sldId id="321" r:id="rId14"/>
    <p:sldId id="340" r:id="rId15"/>
    <p:sldId id="341" r:id="rId16"/>
    <p:sldId id="322" r:id="rId17"/>
    <p:sldId id="347" r:id="rId18"/>
    <p:sldId id="348" r:id="rId19"/>
    <p:sldId id="349" r:id="rId20"/>
    <p:sldId id="350" r:id="rId21"/>
    <p:sldId id="351" r:id="rId22"/>
    <p:sldId id="290" r:id="rId23"/>
    <p:sldId id="35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690"/>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25/06/19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6/25/19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25/06/19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25/06/19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25/06/19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25/06/19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25/06/19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25/06/19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25/06/19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25/06/19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25/06/19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25/06/19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25/06/19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25/06/19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25/06/19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E5AE9-42B6-B542-B887-5E711489A6A8}"/>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37C0E07B-0380-7E43-A47C-EBFE060EC140}"/>
              </a:ext>
            </a:extLst>
          </p:cNvPr>
          <p:cNvSpPr>
            <a:spLocks noGrp="1"/>
          </p:cNvSpPr>
          <p:nvPr>
            <p:ph type="sldNum" sz="quarter" idx="12"/>
          </p:nvPr>
        </p:nvSpPr>
        <p:spPr/>
        <p:txBody>
          <a:bodyPr/>
          <a:lstStyle/>
          <a:p>
            <a:fld id="{273EEA2F-D825-49D3-9C25-497F06EFD3F7}" type="slidenum">
              <a:rPr lang="en-IN" smtClean="0"/>
              <a:t>10</a:t>
            </a:fld>
            <a:endParaRPr lang="en-IN"/>
          </a:p>
        </p:txBody>
      </p:sp>
      <p:sp>
        <p:nvSpPr>
          <p:cNvPr id="4" name="Title 3">
            <a:extLst>
              <a:ext uri="{FF2B5EF4-FFF2-40B4-BE49-F238E27FC236}">
                <a16:creationId xmlns:a16="http://schemas.microsoft.com/office/drawing/2014/main" id="{A2AFFE79-10F9-1549-8002-E2BB188104E7}"/>
              </a:ext>
            </a:extLst>
          </p:cNvPr>
          <p:cNvSpPr>
            <a:spLocks noGrp="1"/>
          </p:cNvSpPr>
          <p:nvPr>
            <p:ph type="title"/>
          </p:nvPr>
        </p:nvSpPr>
        <p:spPr>
          <a:xfrm>
            <a:off x="316679" y="121966"/>
            <a:ext cx="5102344" cy="382564"/>
          </a:xfrm>
        </p:spPr>
        <p:txBody>
          <a:bodyPr/>
          <a:lstStyle/>
          <a:p>
            <a:r>
              <a:rPr lang="en-US" dirty="0"/>
              <a:t>Adding </a:t>
            </a:r>
            <a:r>
              <a:rPr lang="en-US" dirty="0" err="1"/>
              <a:t>CardView</a:t>
            </a:r>
            <a:r>
              <a:rPr lang="en-US" dirty="0"/>
              <a:t> to Dependencies</a:t>
            </a:r>
          </a:p>
        </p:txBody>
      </p:sp>
      <p:pic>
        <p:nvPicPr>
          <p:cNvPr id="5" name="Picture 4">
            <a:extLst>
              <a:ext uri="{FF2B5EF4-FFF2-40B4-BE49-F238E27FC236}">
                <a16:creationId xmlns:a16="http://schemas.microsoft.com/office/drawing/2014/main" id="{E9DA86D0-E066-B348-968D-FEDA2DF74DF0}"/>
              </a:ext>
            </a:extLst>
          </p:cNvPr>
          <p:cNvPicPr>
            <a:picLocks noChangeAspect="1"/>
          </p:cNvPicPr>
          <p:nvPr/>
        </p:nvPicPr>
        <p:blipFill>
          <a:blip r:embed="rId2"/>
          <a:stretch>
            <a:fillRect/>
          </a:stretch>
        </p:blipFill>
        <p:spPr>
          <a:xfrm>
            <a:off x="0" y="1670699"/>
            <a:ext cx="9144000" cy="1802102"/>
          </a:xfrm>
          <a:prstGeom prst="rect">
            <a:avLst/>
          </a:prstGeom>
        </p:spPr>
      </p:pic>
    </p:spTree>
    <p:extLst>
      <p:ext uri="{BB962C8B-B14F-4D97-AF65-F5344CB8AC3E}">
        <p14:creationId xmlns:p14="http://schemas.microsoft.com/office/powerpoint/2010/main" val="186593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8622A-2C7A-EA46-8EAD-5E05803897B9}"/>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B56B7CC2-47C6-FE4E-8221-1A936B82FD47}"/>
              </a:ext>
            </a:extLst>
          </p:cNvPr>
          <p:cNvSpPr>
            <a:spLocks noGrp="1"/>
          </p:cNvSpPr>
          <p:nvPr>
            <p:ph type="sldNum" sz="quarter" idx="12"/>
          </p:nvPr>
        </p:nvSpPr>
        <p:spPr/>
        <p:txBody>
          <a:bodyPr/>
          <a:lstStyle/>
          <a:p>
            <a:fld id="{273EEA2F-D825-49D3-9C25-497F06EFD3F7}" type="slidenum">
              <a:rPr lang="en-IN" smtClean="0"/>
              <a:t>11</a:t>
            </a:fld>
            <a:endParaRPr lang="en-IN"/>
          </a:p>
        </p:txBody>
      </p:sp>
      <p:sp>
        <p:nvSpPr>
          <p:cNvPr id="4" name="Title 3">
            <a:extLst>
              <a:ext uri="{FF2B5EF4-FFF2-40B4-BE49-F238E27FC236}">
                <a16:creationId xmlns:a16="http://schemas.microsoft.com/office/drawing/2014/main" id="{FA441A2F-4A2E-644D-B271-920575444420}"/>
              </a:ext>
            </a:extLst>
          </p:cNvPr>
          <p:cNvSpPr>
            <a:spLocks noGrp="1"/>
          </p:cNvSpPr>
          <p:nvPr>
            <p:ph type="title"/>
          </p:nvPr>
        </p:nvSpPr>
        <p:spPr>
          <a:xfrm>
            <a:off x="316679" y="121966"/>
            <a:ext cx="4640332" cy="382564"/>
          </a:xfrm>
        </p:spPr>
        <p:txBody>
          <a:bodyPr/>
          <a:lstStyle/>
          <a:p>
            <a:r>
              <a:rPr lang="en-US" dirty="0"/>
              <a:t>Adding </a:t>
            </a:r>
            <a:r>
              <a:rPr lang="en-US" dirty="0" err="1"/>
              <a:t>Cardview</a:t>
            </a:r>
            <a:r>
              <a:rPr lang="en-US" dirty="0"/>
              <a:t> to XML layout</a:t>
            </a:r>
          </a:p>
        </p:txBody>
      </p:sp>
      <p:pic>
        <p:nvPicPr>
          <p:cNvPr id="5" name="Picture 4">
            <a:extLst>
              <a:ext uri="{FF2B5EF4-FFF2-40B4-BE49-F238E27FC236}">
                <a16:creationId xmlns:a16="http://schemas.microsoft.com/office/drawing/2014/main" id="{16302993-410D-1442-80FC-A1128D4C0FA1}"/>
              </a:ext>
            </a:extLst>
          </p:cNvPr>
          <p:cNvPicPr>
            <a:picLocks noChangeAspect="1"/>
          </p:cNvPicPr>
          <p:nvPr/>
        </p:nvPicPr>
        <p:blipFill>
          <a:blip r:embed="rId2"/>
          <a:stretch>
            <a:fillRect/>
          </a:stretch>
        </p:blipFill>
        <p:spPr>
          <a:xfrm>
            <a:off x="0" y="1286736"/>
            <a:ext cx="9144000" cy="2570027"/>
          </a:xfrm>
          <a:prstGeom prst="rect">
            <a:avLst/>
          </a:prstGeom>
        </p:spPr>
      </p:pic>
    </p:spTree>
    <p:extLst>
      <p:ext uri="{BB962C8B-B14F-4D97-AF65-F5344CB8AC3E}">
        <p14:creationId xmlns:p14="http://schemas.microsoft.com/office/powerpoint/2010/main" val="214505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CFEC7-5BE0-FE45-9B57-648F534AA283}"/>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6C6F6DAD-0E9F-9D48-B6EA-A759A12E6A5F}"/>
              </a:ext>
            </a:extLst>
          </p:cNvPr>
          <p:cNvSpPr>
            <a:spLocks noGrp="1"/>
          </p:cNvSpPr>
          <p:nvPr>
            <p:ph type="sldNum" sz="quarter" idx="12"/>
          </p:nvPr>
        </p:nvSpPr>
        <p:spPr/>
        <p:txBody>
          <a:bodyPr/>
          <a:lstStyle/>
          <a:p>
            <a:fld id="{273EEA2F-D825-49D3-9C25-497F06EFD3F7}" type="slidenum">
              <a:rPr lang="en-IN" smtClean="0"/>
              <a:t>12</a:t>
            </a:fld>
            <a:endParaRPr lang="en-IN"/>
          </a:p>
        </p:txBody>
      </p:sp>
      <p:sp>
        <p:nvSpPr>
          <p:cNvPr id="4" name="Title 3">
            <a:extLst>
              <a:ext uri="{FF2B5EF4-FFF2-40B4-BE49-F238E27FC236}">
                <a16:creationId xmlns:a16="http://schemas.microsoft.com/office/drawing/2014/main" id="{3ECBE248-7DBB-0440-A81E-5BBAEA34541B}"/>
              </a:ext>
            </a:extLst>
          </p:cNvPr>
          <p:cNvSpPr>
            <a:spLocks noGrp="1"/>
          </p:cNvSpPr>
          <p:nvPr>
            <p:ph type="title"/>
          </p:nvPr>
        </p:nvSpPr>
        <p:spPr/>
        <p:txBody>
          <a:bodyPr/>
          <a:lstStyle/>
          <a:p>
            <a:r>
              <a:rPr lang="en-US" dirty="0"/>
              <a:t>Customizing </a:t>
            </a:r>
            <a:r>
              <a:rPr lang="en-US" dirty="0" err="1"/>
              <a:t>CardView</a:t>
            </a:r>
            <a:endParaRPr lang="en-US" dirty="0"/>
          </a:p>
        </p:txBody>
      </p:sp>
      <p:pic>
        <p:nvPicPr>
          <p:cNvPr id="5" name="Picture 4">
            <a:extLst>
              <a:ext uri="{FF2B5EF4-FFF2-40B4-BE49-F238E27FC236}">
                <a16:creationId xmlns:a16="http://schemas.microsoft.com/office/drawing/2014/main" id="{A0B62875-ABBD-2240-B9AD-139768CEE695}"/>
              </a:ext>
            </a:extLst>
          </p:cNvPr>
          <p:cNvPicPr>
            <a:picLocks noChangeAspect="1"/>
          </p:cNvPicPr>
          <p:nvPr/>
        </p:nvPicPr>
        <p:blipFill>
          <a:blip r:embed="rId2"/>
          <a:stretch>
            <a:fillRect/>
          </a:stretch>
        </p:blipFill>
        <p:spPr>
          <a:xfrm>
            <a:off x="0" y="1038457"/>
            <a:ext cx="9144000" cy="3066585"/>
          </a:xfrm>
          <a:prstGeom prst="rect">
            <a:avLst/>
          </a:prstGeom>
        </p:spPr>
      </p:pic>
    </p:spTree>
    <p:extLst>
      <p:ext uri="{BB962C8B-B14F-4D97-AF65-F5344CB8AC3E}">
        <p14:creationId xmlns:p14="http://schemas.microsoft.com/office/powerpoint/2010/main" val="266845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D42A78-DEAA-7F40-ACED-C71018F973C9}"/>
              </a:ext>
            </a:extLst>
          </p:cNvPr>
          <p:cNvSpPr>
            <a:spLocks noGrp="1"/>
          </p:cNvSpPr>
          <p:nvPr>
            <p:ph type="title"/>
          </p:nvPr>
        </p:nvSpPr>
        <p:spPr>
          <a:xfrm>
            <a:off x="1657350" y="2290546"/>
            <a:ext cx="5990568" cy="562407"/>
          </a:xfrm>
        </p:spPr>
        <p:txBody>
          <a:bodyPr/>
          <a:lstStyle/>
          <a:p>
            <a:r>
              <a:rPr lang="en-US" dirty="0"/>
              <a:t>Demo </a:t>
            </a:r>
            <a:r>
              <a:rPr lang="en-US" dirty="0" err="1"/>
              <a:t>CardLayout</a:t>
            </a:r>
            <a:endParaRPr lang="en-US" dirty="0"/>
          </a:p>
        </p:txBody>
      </p:sp>
      <p:sp>
        <p:nvSpPr>
          <p:cNvPr id="4" name="Date Placeholder 3">
            <a:extLst>
              <a:ext uri="{FF2B5EF4-FFF2-40B4-BE49-F238E27FC236}">
                <a16:creationId xmlns:a16="http://schemas.microsoft.com/office/drawing/2014/main" id="{95DA8DE9-5E6B-514D-BE59-CDEDEE26CB8F}"/>
              </a:ext>
            </a:extLst>
          </p:cNvPr>
          <p:cNvSpPr>
            <a:spLocks noGrp="1"/>
          </p:cNvSpPr>
          <p:nvPr>
            <p:ph type="dt" sz="half" idx="10"/>
          </p:nvPr>
        </p:nvSpPr>
        <p:spPr/>
        <p:txBody>
          <a:bodyPr/>
          <a:lstStyle/>
          <a:p>
            <a:fld id="{AAC8EB75-20B8-FA41-8A25-CB9D4F4E068B}" type="datetime1">
              <a:rPr lang="en-IN" smtClean="0"/>
              <a:t>25/06/19</a:t>
            </a:fld>
            <a:endParaRPr lang="en-IN" dirty="0"/>
          </a:p>
        </p:txBody>
      </p:sp>
      <p:sp>
        <p:nvSpPr>
          <p:cNvPr id="5" name="Slide Number Placeholder 4">
            <a:extLst>
              <a:ext uri="{FF2B5EF4-FFF2-40B4-BE49-F238E27FC236}">
                <a16:creationId xmlns:a16="http://schemas.microsoft.com/office/drawing/2014/main" id="{3E662EF6-7008-874C-A604-7D45498C1971}"/>
              </a:ext>
            </a:extLst>
          </p:cNvPr>
          <p:cNvSpPr>
            <a:spLocks noGrp="1"/>
          </p:cNvSpPr>
          <p:nvPr>
            <p:ph type="sldNum" sz="quarter" idx="12"/>
          </p:nvPr>
        </p:nvSpPr>
        <p:spPr/>
        <p:txBody>
          <a:bodyPr/>
          <a:lstStyle/>
          <a:p>
            <a:fld id="{273EEA2F-D825-49D3-9C25-497F06EFD3F7}" type="slidenum">
              <a:rPr lang="en-IN" smtClean="0"/>
              <a:t>13</a:t>
            </a:fld>
            <a:endParaRPr lang="en-IN" dirty="0"/>
          </a:p>
        </p:txBody>
      </p:sp>
    </p:spTree>
    <p:extLst>
      <p:ext uri="{BB962C8B-B14F-4D97-AF65-F5344CB8AC3E}">
        <p14:creationId xmlns:p14="http://schemas.microsoft.com/office/powerpoint/2010/main" val="355468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EFB63-A4EA-ED46-99C0-92E40A057FE4}"/>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096D4A83-C759-EF42-9F04-5FACD46F3EF5}"/>
              </a:ext>
            </a:extLst>
          </p:cNvPr>
          <p:cNvSpPr>
            <a:spLocks noGrp="1"/>
          </p:cNvSpPr>
          <p:nvPr>
            <p:ph type="sldNum" sz="quarter" idx="12"/>
          </p:nvPr>
        </p:nvSpPr>
        <p:spPr/>
        <p:txBody>
          <a:bodyPr/>
          <a:lstStyle/>
          <a:p>
            <a:fld id="{273EEA2F-D825-49D3-9C25-497F06EFD3F7}" type="slidenum">
              <a:rPr lang="en-IN" smtClean="0"/>
              <a:t>14</a:t>
            </a:fld>
            <a:endParaRPr lang="en-IN"/>
          </a:p>
        </p:txBody>
      </p:sp>
      <p:sp>
        <p:nvSpPr>
          <p:cNvPr id="4" name="Title 3">
            <a:extLst>
              <a:ext uri="{FF2B5EF4-FFF2-40B4-BE49-F238E27FC236}">
                <a16:creationId xmlns:a16="http://schemas.microsoft.com/office/drawing/2014/main" id="{A5893DEC-2DE4-0F49-9145-80146C85CD02}"/>
              </a:ext>
            </a:extLst>
          </p:cNvPr>
          <p:cNvSpPr>
            <a:spLocks noGrp="1"/>
          </p:cNvSpPr>
          <p:nvPr>
            <p:ph type="title"/>
          </p:nvPr>
        </p:nvSpPr>
        <p:spPr/>
        <p:txBody>
          <a:bodyPr/>
          <a:lstStyle/>
          <a:p>
            <a:r>
              <a:rPr lang="en-US" dirty="0"/>
              <a:t>Floating Action Button</a:t>
            </a:r>
          </a:p>
        </p:txBody>
      </p:sp>
      <p:pic>
        <p:nvPicPr>
          <p:cNvPr id="5" name="Picture 4">
            <a:extLst>
              <a:ext uri="{FF2B5EF4-FFF2-40B4-BE49-F238E27FC236}">
                <a16:creationId xmlns:a16="http://schemas.microsoft.com/office/drawing/2014/main" id="{1563C6E4-3C25-5643-98A8-166A52F403E0}"/>
              </a:ext>
            </a:extLst>
          </p:cNvPr>
          <p:cNvPicPr>
            <a:picLocks noChangeAspect="1"/>
          </p:cNvPicPr>
          <p:nvPr/>
        </p:nvPicPr>
        <p:blipFill>
          <a:blip r:embed="rId2"/>
          <a:stretch>
            <a:fillRect/>
          </a:stretch>
        </p:blipFill>
        <p:spPr>
          <a:xfrm>
            <a:off x="316679" y="846887"/>
            <a:ext cx="2134518" cy="3449725"/>
          </a:xfrm>
          <a:prstGeom prst="rect">
            <a:avLst/>
          </a:prstGeom>
        </p:spPr>
      </p:pic>
      <p:sp>
        <p:nvSpPr>
          <p:cNvPr id="6" name="Rectangle 5">
            <a:extLst>
              <a:ext uri="{FF2B5EF4-FFF2-40B4-BE49-F238E27FC236}">
                <a16:creationId xmlns:a16="http://schemas.microsoft.com/office/drawing/2014/main" id="{2BA4E0CD-4FB3-0040-B420-078556B1767B}"/>
              </a:ext>
            </a:extLst>
          </p:cNvPr>
          <p:cNvSpPr/>
          <p:nvPr/>
        </p:nvSpPr>
        <p:spPr>
          <a:xfrm>
            <a:off x="3643162" y="1453956"/>
            <a:ext cx="4572000" cy="1754326"/>
          </a:xfrm>
          <a:prstGeom prst="rect">
            <a:avLst/>
          </a:prstGeom>
        </p:spPr>
        <p:txBody>
          <a:bodyPr>
            <a:spAutoFit/>
          </a:bodyPr>
          <a:lstStyle/>
          <a:p>
            <a:r>
              <a:rPr lang="en-US" dirty="0"/>
              <a:t>Floating action buttons (or FAB) are: “A special case of promoted actions. They are distinguished by a circled icon floating above the UI and have special motion behaviors, related to morphing, launching, and its transferring anchor point.”</a:t>
            </a:r>
          </a:p>
        </p:txBody>
      </p:sp>
    </p:spTree>
    <p:extLst>
      <p:ext uri="{BB962C8B-B14F-4D97-AF65-F5344CB8AC3E}">
        <p14:creationId xmlns:p14="http://schemas.microsoft.com/office/powerpoint/2010/main" val="238278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229BE-E7DC-4B44-81F4-C84264090353}"/>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6C8D030B-11A3-E145-8189-A30053F0DABB}"/>
              </a:ext>
            </a:extLst>
          </p:cNvPr>
          <p:cNvSpPr>
            <a:spLocks noGrp="1"/>
          </p:cNvSpPr>
          <p:nvPr>
            <p:ph type="sldNum" sz="quarter" idx="12"/>
          </p:nvPr>
        </p:nvSpPr>
        <p:spPr/>
        <p:txBody>
          <a:bodyPr/>
          <a:lstStyle/>
          <a:p>
            <a:fld id="{273EEA2F-D825-49D3-9C25-497F06EFD3F7}" type="slidenum">
              <a:rPr lang="en-IN" smtClean="0"/>
              <a:t>15</a:t>
            </a:fld>
            <a:endParaRPr lang="en-IN"/>
          </a:p>
        </p:txBody>
      </p:sp>
      <p:sp>
        <p:nvSpPr>
          <p:cNvPr id="4" name="Title 3">
            <a:extLst>
              <a:ext uri="{FF2B5EF4-FFF2-40B4-BE49-F238E27FC236}">
                <a16:creationId xmlns:a16="http://schemas.microsoft.com/office/drawing/2014/main" id="{A2CA9B14-DA9D-F040-B62D-4CE6C0F9D66F}"/>
              </a:ext>
            </a:extLst>
          </p:cNvPr>
          <p:cNvSpPr>
            <a:spLocks noGrp="1"/>
          </p:cNvSpPr>
          <p:nvPr>
            <p:ph type="title"/>
          </p:nvPr>
        </p:nvSpPr>
        <p:spPr/>
        <p:txBody>
          <a:bodyPr/>
          <a:lstStyle/>
          <a:p>
            <a:r>
              <a:rPr lang="en-US" dirty="0"/>
              <a:t>Adding FAB to XML</a:t>
            </a:r>
          </a:p>
        </p:txBody>
      </p:sp>
      <p:pic>
        <p:nvPicPr>
          <p:cNvPr id="5" name="Picture 4">
            <a:extLst>
              <a:ext uri="{FF2B5EF4-FFF2-40B4-BE49-F238E27FC236}">
                <a16:creationId xmlns:a16="http://schemas.microsoft.com/office/drawing/2014/main" id="{FBDFC57C-C384-6344-9C9B-F4C60791E404}"/>
              </a:ext>
            </a:extLst>
          </p:cNvPr>
          <p:cNvPicPr>
            <a:picLocks noChangeAspect="1"/>
          </p:cNvPicPr>
          <p:nvPr/>
        </p:nvPicPr>
        <p:blipFill>
          <a:blip r:embed="rId2"/>
          <a:stretch>
            <a:fillRect/>
          </a:stretch>
        </p:blipFill>
        <p:spPr>
          <a:xfrm>
            <a:off x="861644" y="721896"/>
            <a:ext cx="7420711" cy="3828001"/>
          </a:xfrm>
          <a:prstGeom prst="rect">
            <a:avLst/>
          </a:prstGeom>
        </p:spPr>
      </p:pic>
    </p:spTree>
    <p:extLst>
      <p:ext uri="{BB962C8B-B14F-4D97-AF65-F5344CB8AC3E}">
        <p14:creationId xmlns:p14="http://schemas.microsoft.com/office/powerpoint/2010/main" val="152071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D42A78-DEAA-7F40-ACED-C71018F973C9}"/>
              </a:ext>
            </a:extLst>
          </p:cNvPr>
          <p:cNvSpPr>
            <a:spLocks noGrp="1"/>
          </p:cNvSpPr>
          <p:nvPr>
            <p:ph type="title"/>
          </p:nvPr>
        </p:nvSpPr>
        <p:spPr>
          <a:xfrm>
            <a:off x="1657350" y="2290546"/>
            <a:ext cx="5990568" cy="562407"/>
          </a:xfrm>
        </p:spPr>
        <p:txBody>
          <a:bodyPr/>
          <a:lstStyle/>
          <a:p>
            <a:r>
              <a:rPr lang="en-US" dirty="0"/>
              <a:t>Demo Floating Action Button</a:t>
            </a:r>
          </a:p>
        </p:txBody>
      </p:sp>
      <p:sp>
        <p:nvSpPr>
          <p:cNvPr id="4" name="Date Placeholder 3">
            <a:extLst>
              <a:ext uri="{FF2B5EF4-FFF2-40B4-BE49-F238E27FC236}">
                <a16:creationId xmlns:a16="http://schemas.microsoft.com/office/drawing/2014/main" id="{95DA8DE9-5E6B-514D-BE59-CDEDEE26CB8F}"/>
              </a:ext>
            </a:extLst>
          </p:cNvPr>
          <p:cNvSpPr>
            <a:spLocks noGrp="1"/>
          </p:cNvSpPr>
          <p:nvPr>
            <p:ph type="dt" sz="half" idx="10"/>
          </p:nvPr>
        </p:nvSpPr>
        <p:spPr/>
        <p:txBody>
          <a:bodyPr/>
          <a:lstStyle/>
          <a:p>
            <a:fld id="{AAC8EB75-20B8-FA41-8A25-CB9D4F4E068B}" type="datetime1">
              <a:rPr lang="en-IN" smtClean="0"/>
              <a:t>25/06/19</a:t>
            </a:fld>
            <a:endParaRPr lang="en-IN" dirty="0"/>
          </a:p>
        </p:txBody>
      </p:sp>
      <p:sp>
        <p:nvSpPr>
          <p:cNvPr id="5" name="Slide Number Placeholder 4">
            <a:extLst>
              <a:ext uri="{FF2B5EF4-FFF2-40B4-BE49-F238E27FC236}">
                <a16:creationId xmlns:a16="http://schemas.microsoft.com/office/drawing/2014/main" id="{3E662EF6-7008-874C-A604-7D45498C1971}"/>
              </a:ext>
            </a:extLst>
          </p:cNvPr>
          <p:cNvSpPr>
            <a:spLocks noGrp="1"/>
          </p:cNvSpPr>
          <p:nvPr>
            <p:ph type="sldNum" sz="quarter" idx="12"/>
          </p:nvPr>
        </p:nvSpPr>
        <p:spPr/>
        <p:txBody>
          <a:bodyPr/>
          <a:lstStyle/>
          <a:p>
            <a:fld id="{273EEA2F-D825-49D3-9C25-497F06EFD3F7}" type="slidenum">
              <a:rPr lang="en-IN" smtClean="0"/>
              <a:t>16</a:t>
            </a:fld>
            <a:endParaRPr lang="en-IN" dirty="0"/>
          </a:p>
        </p:txBody>
      </p:sp>
    </p:spTree>
    <p:extLst>
      <p:ext uri="{BB962C8B-B14F-4D97-AF65-F5344CB8AC3E}">
        <p14:creationId xmlns:p14="http://schemas.microsoft.com/office/powerpoint/2010/main" val="200951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7B380C-8010-1C40-8227-73A0C34821E3}"/>
              </a:ext>
            </a:extLst>
          </p:cNvPr>
          <p:cNvSpPr>
            <a:spLocks noGrp="1"/>
          </p:cNvSpPr>
          <p:nvPr>
            <p:ph type="dt" sz="half" idx="10"/>
          </p:nvPr>
        </p:nvSpPr>
        <p:spPr/>
        <p:txBody>
          <a:bodyPr/>
          <a:lstStyle/>
          <a:p>
            <a:fld id="{7DD0C667-8BB3-D74C-86FC-7D0CD1167351}" type="datetime1">
              <a:rPr lang="en-IN" smtClean="0"/>
              <a:t>25/06/19</a:t>
            </a:fld>
            <a:endParaRPr lang="en-IN" dirty="0"/>
          </a:p>
        </p:txBody>
      </p:sp>
      <p:sp>
        <p:nvSpPr>
          <p:cNvPr id="5" name="Slide Number Placeholder 4">
            <a:extLst>
              <a:ext uri="{FF2B5EF4-FFF2-40B4-BE49-F238E27FC236}">
                <a16:creationId xmlns:a16="http://schemas.microsoft.com/office/drawing/2014/main" id="{0DBA8F78-0174-1843-977E-D9DC5E010E87}"/>
              </a:ext>
            </a:extLst>
          </p:cNvPr>
          <p:cNvSpPr>
            <a:spLocks noGrp="1"/>
          </p:cNvSpPr>
          <p:nvPr>
            <p:ph type="sldNum" sz="quarter" idx="12"/>
          </p:nvPr>
        </p:nvSpPr>
        <p:spPr/>
        <p:txBody>
          <a:bodyPr/>
          <a:lstStyle/>
          <a:p>
            <a:fld id="{273EEA2F-D825-49D3-9C25-497F06EFD3F7}" type="slidenum">
              <a:rPr lang="en-IN" smtClean="0"/>
              <a:t>17</a:t>
            </a:fld>
            <a:endParaRPr lang="en-IN" dirty="0"/>
          </a:p>
        </p:txBody>
      </p:sp>
      <p:sp>
        <p:nvSpPr>
          <p:cNvPr id="6" name="Title 5">
            <a:extLst>
              <a:ext uri="{FF2B5EF4-FFF2-40B4-BE49-F238E27FC236}">
                <a16:creationId xmlns:a16="http://schemas.microsoft.com/office/drawing/2014/main" id="{956892A0-51B0-2C48-B7DC-7081A7E01397}"/>
              </a:ext>
            </a:extLst>
          </p:cNvPr>
          <p:cNvSpPr>
            <a:spLocks noGrp="1"/>
          </p:cNvSpPr>
          <p:nvPr>
            <p:ph type="title"/>
          </p:nvPr>
        </p:nvSpPr>
        <p:spPr/>
        <p:txBody>
          <a:bodyPr/>
          <a:lstStyle/>
          <a:p>
            <a:r>
              <a:rPr lang="en-US" dirty="0"/>
              <a:t>Menus</a:t>
            </a:r>
          </a:p>
        </p:txBody>
      </p:sp>
      <p:sp>
        <p:nvSpPr>
          <p:cNvPr id="7" name="Rectangle 6">
            <a:extLst>
              <a:ext uri="{FF2B5EF4-FFF2-40B4-BE49-F238E27FC236}">
                <a16:creationId xmlns:a16="http://schemas.microsoft.com/office/drawing/2014/main" id="{0456FF17-4445-EC44-AA96-54A1D1E34DDD}"/>
              </a:ext>
            </a:extLst>
          </p:cNvPr>
          <p:cNvSpPr/>
          <p:nvPr/>
        </p:nvSpPr>
        <p:spPr>
          <a:xfrm>
            <a:off x="628650" y="1680467"/>
            <a:ext cx="8207342" cy="1200329"/>
          </a:xfrm>
          <a:prstGeom prst="rect">
            <a:avLst/>
          </a:prstGeom>
        </p:spPr>
        <p:txBody>
          <a:bodyPr wrap="square">
            <a:spAutoFit/>
          </a:bodyPr>
          <a:lstStyle/>
          <a:p>
            <a:r>
              <a:rPr lang="en-US" dirty="0"/>
              <a:t>Apps often need to provide the user with a consistent experience for executing actions that are contextually specific. The most common actions for an activity live on the default Action Bar but actions that are more specific to an item or element can be displayed contextually using menus and popups.</a:t>
            </a:r>
          </a:p>
        </p:txBody>
      </p:sp>
    </p:spTree>
    <p:extLst>
      <p:ext uri="{BB962C8B-B14F-4D97-AF65-F5344CB8AC3E}">
        <p14:creationId xmlns:p14="http://schemas.microsoft.com/office/powerpoint/2010/main" val="379424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494B8-6888-0B4A-82B1-BCC1B79ECFA2}"/>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CBF650CE-7053-0C45-A7C2-2E2E102966E6}"/>
              </a:ext>
            </a:extLst>
          </p:cNvPr>
          <p:cNvSpPr>
            <a:spLocks noGrp="1"/>
          </p:cNvSpPr>
          <p:nvPr>
            <p:ph type="sldNum" sz="quarter" idx="12"/>
          </p:nvPr>
        </p:nvSpPr>
        <p:spPr/>
        <p:txBody>
          <a:bodyPr/>
          <a:lstStyle/>
          <a:p>
            <a:fld id="{273EEA2F-D825-49D3-9C25-497F06EFD3F7}" type="slidenum">
              <a:rPr lang="en-IN" smtClean="0"/>
              <a:t>18</a:t>
            </a:fld>
            <a:endParaRPr lang="en-IN"/>
          </a:p>
        </p:txBody>
      </p:sp>
      <p:sp>
        <p:nvSpPr>
          <p:cNvPr id="4" name="Title 3">
            <a:extLst>
              <a:ext uri="{FF2B5EF4-FFF2-40B4-BE49-F238E27FC236}">
                <a16:creationId xmlns:a16="http://schemas.microsoft.com/office/drawing/2014/main" id="{52E2C330-A3A3-3446-ADFC-96B44FE1B324}"/>
              </a:ext>
            </a:extLst>
          </p:cNvPr>
          <p:cNvSpPr>
            <a:spLocks noGrp="1"/>
          </p:cNvSpPr>
          <p:nvPr>
            <p:ph type="title"/>
          </p:nvPr>
        </p:nvSpPr>
        <p:spPr/>
        <p:txBody>
          <a:bodyPr/>
          <a:lstStyle/>
          <a:p>
            <a:r>
              <a:rPr lang="en-US" dirty="0" err="1"/>
              <a:t>ToolBar</a:t>
            </a:r>
            <a:endParaRPr lang="en-US" dirty="0"/>
          </a:p>
        </p:txBody>
      </p:sp>
      <p:sp>
        <p:nvSpPr>
          <p:cNvPr id="5" name="Rectangle 4">
            <a:extLst>
              <a:ext uri="{FF2B5EF4-FFF2-40B4-BE49-F238E27FC236}">
                <a16:creationId xmlns:a16="http://schemas.microsoft.com/office/drawing/2014/main" id="{6207654E-C620-D24F-8460-88348EDFA9A1}"/>
              </a:ext>
            </a:extLst>
          </p:cNvPr>
          <p:cNvSpPr/>
          <p:nvPr/>
        </p:nvSpPr>
        <p:spPr>
          <a:xfrm>
            <a:off x="884224" y="2015965"/>
            <a:ext cx="7992577" cy="923330"/>
          </a:xfrm>
          <a:prstGeom prst="rect">
            <a:avLst/>
          </a:prstGeom>
        </p:spPr>
        <p:txBody>
          <a:bodyPr wrap="square">
            <a:spAutoFit/>
          </a:bodyPr>
          <a:lstStyle/>
          <a:p>
            <a:r>
              <a:rPr lang="en-US" dirty="0"/>
              <a:t>Toolbar was introduced in Android Lollipop, API 21 release and is the spiritual successor of the </a:t>
            </a:r>
            <a:r>
              <a:rPr lang="en-US" dirty="0" err="1"/>
              <a:t>ActionBar</a:t>
            </a:r>
            <a:r>
              <a:rPr lang="en-US" dirty="0"/>
              <a:t>. It's a </a:t>
            </a:r>
            <a:r>
              <a:rPr lang="en-US" dirty="0" err="1"/>
              <a:t>ViewGroup</a:t>
            </a:r>
            <a:r>
              <a:rPr lang="en-US" dirty="0"/>
              <a:t> that can be placed anywhere in your XML layouts</a:t>
            </a:r>
          </a:p>
        </p:txBody>
      </p:sp>
    </p:spTree>
    <p:extLst>
      <p:ext uri="{BB962C8B-B14F-4D97-AF65-F5344CB8AC3E}">
        <p14:creationId xmlns:p14="http://schemas.microsoft.com/office/powerpoint/2010/main" val="405844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128A2-AD4D-0146-8795-BF6F4D4037A1}"/>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6715423E-C2E3-014E-B6E9-3CA6B784BA05}"/>
              </a:ext>
            </a:extLst>
          </p:cNvPr>
          <p:cNvSpPr>
            <a:spLocks noGrp="1"/>
          </p:cNvSpPr>
          <p:nvPr>
            <p:ph type="sldNum" sz="quarter" idx="12"/>
          </p:nvPr>
        </p:nvSpPr>
        <p:spPr/>
        <p:txBody>
          <a:bodyPr/>
          <a:lstStyle/>
          <a:p>
            <a:fld id="{273EEA2F-D825-49D3-9C25-497F06EFD3F7}" type="slidenum">
              <a:rPr lang="en-IN" smtClean="0"/>
              <a:t>19</a:t>
            </a:fld>
            <a:endParaRPr lang="en-IN"/>
          </a:p>
        </p:txBody>
      </p:sp>
      <p:sp>
        <p:nvSpPr>
          <p:cNvPr id="4" name="Title 3">
            <a:extLst>
              <a:ext uri="{FF2B5EF4-FFF2-40B4-BE49-F238E27FC236}">
                <a16:creationId xmlns:a16="http://schemas.microsoft.com/office/drawing/2014/main" id="{18914DB7-FF93-F744-B0F7-BB8A9A074E17}"/>
              </a:ext>
            </a:extLst>
          </p:cNvPr>
          <p:cNvSpPr>
            <a:spLocks noGrp="1"/>
          </p:cNvSpPr>
          <p:nvPr>
            <p:ph type="title"/>
          </p:nvPr>
        </p:nvSpPr>
        <p:spPr/>
        <p:txBody>
          <a:bodyPr/>
          <a:lstStyle/>
          <a:p>
            <a:r>
              <a:rPr lang="en-US" dirty="0" err="1"/>
              <a:t>ToolBar</a:t>
            </a:r>
            <a:r>
              <a:rPr lang="en-US" dirty="0"/>
              <a:t> Vs </a:t>
            </a:r>
            <a:r>
              <a:rPr lang="en-US" dirty="0" err="1"/>
              <a:t>ActionBar</a:t>
            </a:r>
            <a:endParaRPr lang="en-US" dirty="0"/>
          </a:p>
        </p:txBody>
      </p:sp>
      <p:sp>
        <p:nvSpPr>
          <p:cNvPr id="5" name="Rectangle 4">
            <a:extLst>
              <a:ext uri="{FF2B5EF4-FFF2-40B4-BE49-F238E27FC236}">
                <a16:creationId xmlns:a16="http://schemas.microsoft.com/office/drawing/2014/main" id="{FFE28E79-7C25-D74D-8B39-5D50E9E37A91}"/>
              </a:ext>
            </a:extLst>
          </p:cNvPr>
          <p:cNvSpPr/>
          <p:nvPr/>
        </p:nvSpPr>
        <p:spPr>
          <a:xfrm>
            <a:off x="316679" y="1174254"/>
            <a:ext cx="8510642" cy="2585323"/>
          </a:xfrm>
          <a:prstGeom prst="rect">
            <a:avLst/>
          </a:prstGeom>
        </p:spPr>
        <p:txBody>
          <a:bodyPr wrap="square">
            <a:spAutoFit/>
          </a:bodyPr>
          <a:lstStyle/>
          <a:p>
            <a:r>
              <a:rPr lang="en-US" dirty="0"/>
              <a:t>The Toolbar is a generalization of the </a:t>
            </a:r>
            <a:r>
              <a:rPr lang="en-US" dirty="0" err="1"/>
              <a:t>ActionBar</a:t>
            </a:r>
            <a:r>
              <a:rPr lang="en-US" dirty="0"/>
              <a:t> system. The key differences that distinguish the Toolbar from the </a:t>
            </a:r>
            <a:r>
              <a:rPr lang="en-US" dirty="0" err="1"/>
              <a:t>ActionBar</a:t>
            </a:r>
            <a:r>
              <a:rPr lang="en-US" dirty="0"/>
              <a:t> include:</a:t>
            </a:r>
          </a:p>
          <a:p>
            <a:r>
              <a:rPr lang="en-US" dirty="0"/>
              <a:t>Toolbar is a View included in a layout like any other View</a:t>
            </a:r>
          </a:p>
          <a:p>
            <a:r>
              <a:rPr lang="en-US" dirty="0"/>
              <a:t>As a regular View, the toolbar is easier to position, animate and control</a:t>
            </a:r>
          </a:p>
          <a:p>
            <a:r>
              <a:rPr lang="en-US" dirty="0"/>
              <a:t>Multiple distinct Toolbar elements can be defined within a single activity</a:t>
            </a:r>
          </a:p>
          <a:p>
            <a:r>
              <a:rPr lang="en-US" dirty="0"/>
              <a:t>Keep in mind that you can also configure any Toolbar as an Activity’s </a:t>
            </a:r>
            <a:r>
              <a:rPr lang="en-US" dirty="0" err="1"/>
              <a:t>ActionBar</a:t>
            </a:r>
            <a:r>
              <a:rPr lang="en-US" dirty="0"/>
              <a:t>, meaning that your standard options menu actions will be display within.</a:t>
            </a:r>
          </a:p>
          <a:p>
            <a:r>
              <a:rPr lang="en-US" dirty="0"/>
              <a:t>Note that the </a:t>
            </a:r>
            <a:r>
              <a:rPr lang="en-US" dirty="0" err="1"/>
              <a:t>ActionBar</a:t>
            </a:r>
            <a:r>
              <a:rPr lang="en-US" dirty="0"/>
              <a:t> continues to work and if all you need is a static bar at the top that can host icons and a back button, then you can safely continue to use </a:t>
            </a:r>
            <a:r>
              <a:rPr lang="en-US" dirty="0" err="1"/>
              <a:t>ActionBar</a:t>
            </a:r>
            <a:r>
              <a:rPr lang="en-US" dirty="0"/>
              <a:t>.</a:t>
            </a:r>
          </a:p>
        </p:txBody>
      </p:sp>
    </p:spTree>
    <p:extLst>
      <p:ext uri="{BB962C8B-B14F-4D97-AF65-F5344CB8AC3E}">
        <p14:creationId xmlns:p14="http://schemas.microsoft.com/office/powerpoint/2010/main" val="358794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25/06/19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a:t>
            </a:r>
            <a:r>
              <a:rPr lang="en-IN" dirty="0" err="1">
                <a:solidFill>
                  <a:srgbClr val="FFFFFF"/>
                </a:solidFill>
                <a:latin typeface="Proxima Nova"/>
                <a:ea typeface="Proxima Nova"/>
                <a:cs typeface="Proxima Nova"/>
                <a:sym typeface="Proxima Nova"/>
              </a:rPr>
              <a:t>GridView</a:t>
            </a:r>
            <a:r>
              <a:rPr lang="en-IN" dirty="0">
                <a:solidFill>
                  <a:srgbClr val="FFFFFF"/>
                </a:solidFill>
                <a:latin typeface="Proxima Nova"/>
                <a:ea typeface="Proxima Nova"/>
                <a:cs typeface="Proxima Nova"/>
                <a:sym typeface="Proxima Nova"/>
              </a:rPr>
              <a:t>, </a:t>
            </a:r>
            <a:r>
              <a:rPr lang="en-IN" dirty="0" err="1">
                <a:solidFill>
                  <a:srgbClr val="FFFFFF"/>
                </a:solidFill>
                <a:latin typeface="Proxima Nova"/>
                <a:ea typeface="Proxima Nova"/>
                <a:cs typeface="Proxima Nova"/>
                <a:sym typeface="Proxima Nova"/>
              </a:rPr>
              <a:t>Cardlayout</a:t>
            </a:r>
            <a:r>
              <a:rPr lang="en-IN" dirty="0">
                <a:solidFill>
                  <a:srgbClr val="FFFFFF"/>
                </a:solidFill>
                <a:latin typeface="Proxima Nova"/>
                <a:ea typeface="Proxima Nova"/>
                <a:cs typeface="Proxima Nova"/>
                <a:sym typeface="Proxima Nova"/>
              </a:rPr>
              <a:t>, Menus &amp; Dialog</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F14E5A-054E-9740-87A1-000F7B99F8DD}"/>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B9C77C65-0A84-624C-BF2F-2CC985C0BAE9}"/>
              </a:ext>
            </a:extLst>
          </p:cNvPr>
          <p:cNvSpPr>
            <a:spLocks noGrp="1"/>
          </p:cNvSpPr>
          <p:nvPr>
            <p:ph type="sldNum" sz="quarter" idx="12"/>
          </p:nvPr>
        </p:nvSpPr>
        <p:spPr/>
        <p:txBody>
          <a:bodyPr/>
          <a:lstStyle/>
          <a:p>
            <a:fld id="{273EEA2F-D825-49D3-9C25-497F06EFD3F7}" type="slidenum">
              <a:rPr lang="en-IN" smtClean="0"/>
              <a:t>20</a:t>
            </a:fld>
            <a:endParaRPr lang="en-IN"/>
          </a:p>
        </p:txBody>
      </p:sp>
      <p:sp>
        <p:nvSpPr>
          <p:cNvPr id="4" name="Title 3">
            <a:extLst>
              <a:ext uri="{FF2B5EF4-FFF2-40B4-BE49-F238E27FC236}">
                <a16:creationId xmlns:a16="http://schemas.microsoft.com/office/drawing/2014/main" id="{BFDECD79-C65A-3C4A-81C5-F358840D1F45}"/>
              </a:ext>
            </a:extLst>
          </p:cNvPr>
          <p:cNvSpPr>
            <a:spLocks noGrp="1"/>
          </p:cNvSpPr>
          <p:nvPr>
            <p:ph type="title"/>
          </p:nvPr>
        </p:nvSpPr>
        <p:spPr>
          <a:xfrm>
            <a:off x="316679" y="121966"/>
            <a:ext cx="4813586" cy="382564"/>
          </a:xfrm>
        </p:spPr>
        <p:txBody>
          <a:bodyPr/>
          <a:lstStyle/>
          <a:p>
            <a:r>
              <a:rPr lang="en-US" dirty="0"/>
              <a:t>Steps to add a toolbar and Menu</a:t>
            </a:r>
          </a:p>
        </p:txBody>
      </p:sp>
      <p:sp>
        <p:nvSpPr>
          <p:cNvPr id="5" name="TextBox 4">
            <a:extLst>
              <a:ext uri="{FF2B5EF4-FFF2-40B4-BE49-F238E27FC236}">
                <a16:creationId xmlns:a16="http://schemas.microsoft.com/office/drawing/2014/main" id="{D629DA7C-B5E7-C246-80EF-669D85561735}"/>
              </a:ext>
            </a:extLst>
          </p:cNvPr>
          <p:cNvSpPr txBox="1"/>
          <p:nvPr/>
        </p:nvSpPr>
        <p:spPr>
          <a:xfrm>
            <a:off x="404261" y="1087655"/>
            <a:ext cx="8364354" cy="1477328"/>
          </a:xfrm>
          <a:prstGeom prst="rect">
            <a:avLst/>
          </a:prstGeom>
          <a:noFill/>
        </p:spPr>
        <p:txBody>
          <a:bodyPr wrap="square" rtlCol="0">
            <a:spAutoFit/>
          </a:bodyPr>
          <a:lstStyle/>
          <a:p>
            <a:pPr marL="342900" indent="-342900">
              <a:buFont typeface="+mj-lt"/>
              <a:buAutoNum type="arabicPeriod"/>
            </a:pPr>
            <a:r>
              <a:rPr lang="en-US" dirty="0"/>
              <a:t>Change the default theme to </a:t>
            </a:r>
            <a:r>
              <a:rPr lang="en-US" dirty="0" err="1"/>
              <a:t>NoActionBar</a:t>
            </a:r>
            <a:endParaRPr lang="en-US" dirty="0"/>
          </a:p>
          <a:p>
            <a:pPr marL="342900" indent="-342900">
              <a:buFont typeface="+mj-lt"/>
              <a:buAutoNum type="arabicPeriod"/>
            </a:pPr>
            <a:r>
              <a:rPr lang="en-US" dirty="0"/>
              <a:t>Add Toolbar in </a:t>
            </a:r>
            <a:r>
              <a:rPr lang="en-US" dirty="0" err="1"/>
              <a:t>main_activity.xml</a:t>
            </a:r>
            <a:endParaRPr lang="en-US" dirty="0"/>
          </a:p>
          <a:p>
            <a:pPr marL="342900" indent="-342900">
              <a:buFont typeface="+mj-lt"/>
              <a:buAutoNum type="arabicPeriod"/>
            </a:pPr>
            <a:r>
              <a:rPr lang="en-US" dirty="0"/>
              <a:t>Override method </a:t>
            </a:r>
            <a:r>
              <a:rPr lang="en-US" dirty="0" err="1"/>
              <a:t>onCreateOptionsMenu</a:t>
            </a:r>
            <a:r>
              <a:rPr lang="en-US" dirty="0"/>
              <a:t> and setup </a:t>
            </a:r>
            <a:r>
              <a:rPr lang="en-US" dirty="0" err="1"/>
              <a:t>actionbar</a:t>
            </a:r>
            <a:r>
              <a:rPr lang="en-US" dirty="0"/>
              <a:t> in </a:t>
            </a:r>
            <a:r>
              <a:rPr lang="en-US" dirty="0" err="1"/>
              <a:t>MainActivity.java</a:t>
            </a:r>
            <a:endParaRPr lang="en-US" dirty="0"/>
          </a:p>
          <a:p>
            <a:pPr marL="342900" indent="-342900">
              <a:buFont typeface="+mj-lt"/>
              <a:buAutoNum type="arabicPeriod"/>
            </a:pPr>
            <a:r>
              <a:rPr lang="en-US" dirty="0"/>
              <a:t>Add a res/menu/</a:t>
            </a:r>
            <a:r>
              <a:rPr lang="en-US" dirty="0" err="1"/>
              <a:t>menu.xml</a:t>
            </a:r>
            <a:r>
              <a:rPr lang="en-US" dirty="0"/>
              <a:t> file</a:t>
            </a:r>
          </a:p>
          <a:p>
            <a:pPr marL="342900" indent="-342900">
              <a:buFont typeface="+mj-lt"/>
              <a:buAutoNum type="arabicPeriod"/>
            </a:pPr>
            <a:endParaRPr lang="en-US" dirty="0"/>
          </a:p>
        </p:txBody>
      </p:sp>
    </p:spTree>
    <p:extLst>
      <p:ext uri="{BB962C8B-B14F-4D97-AF65-F5344CB8AC3E}">
        <p14:creationId xmlns:p14="http://schemas.microsoft.com/office/powerpoint/2010/main" val="332133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6FEE0-3632-084A-A8FD-A14CFDB18553}"/>
              </a:ext>
            </a:extLst>
          </p:cNvPr>
          <p:cNvSpPr>
            <a:spLocks noGrp="1"/>
          </p:cNvSpPr>
          <p:nvPr>
            <p:ph type="title"/>
          </p:nvPr>
        </p:nvSpPr>
        <p:spPr>
          <a:xfrm>
            <a:off x="1576716" y="1940161"/>
            <a:ext cx="5990568" cy="562407"/>
          </a:xfrm>
        </p:spPr>
        <p:txBody>
          <a:bodyPr/>
          <a:lstStyle/>
          <a:p>
            <a:r>
              <a:rPr lang="en-US" dirty="0"/>
              <a:t>           Demo </a:t>
            </a:r>
            <a:r>
              <a:rPr lang="en-US" dirty="0" err="1"/>
              <a:t>ToolBar</a:t>
            </a:r>
            <a:endParaRPr lang="en-US" dirty="0"/>
          </a:p>
        </p:txBody>
      </p:sp>
      <p:sp>
        <p:nvSpPr>
          <p:cNvPr id="2" name="Date Placeholder 1">
            <a:extLst>
              <a:ext uri="{FF2B5EF4-FFF2-40B4-BE49-F238E27FC236}">
                <a16:creationId xmlns:a16="http://schemas.microsoft.com/office/drawing/2014/main" id="{11453035-0B3F-3F46-A187-793DDBB49B43}"/>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99DE4C29-2428-3942-915F-96CC6BF18EB1}"/>
              </a:ext>
            </a:extLst>
          </p:cNvPr>
          <p:cNvSpPr>
            <a:spLocks noGrp="1"/>
          </p:cNvSpPr>
          <p:nvPr>
            <p:ph type="sldNum" sz="quarter" idx="12"/>
          </p:nvPr>
        </p:nvSpPr>
        <p:spPr/>
        <p:txBody>
          <a:bodyPr/>
          <a:lstStyle/>
          <a:p>
            <a:fld id="{273EEA2F-D825-49D3-9C25-497F06EFD3F7}" type="slidenum">
              <a:rPr lang="en-IN" smtClean="0"/>
              <a:t>21</a:t>
            </a:fld>
            <a:endParaRPr lang="en-IN"/>
          </a:p>
        </p:txBody>
      </p:sp>
    </p:spTree>
    <p:extLst>
      <p:ext uri="{BB962C8B-B14F-4D97-AF65-F5344CB8AC3E}">
        <p14:creationId xmlns:p14="http://schemas.microsoft.com/office/powerpoint/2010/main" val="92371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25/06/19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22</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86D5-BCC1-924C-A525-6147D9BDA323}"/>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29A0598B-930F-4E4C-81C1-35143536926B}"/>
              </a:ext>
            </a:extLst>
          </p:cNvPr>
          <p:cNvSpPr>
            <a:spLocks noGrp="1"/>
          </p:cNvSpPr>
          <p:nvPr>
            <p:ph type="dt" sz="half" idx="10"/>
          </p:nvPr>
        </p:nvSpPr>
        <p:spPr/>
        <p:txBody>
          <a:bodyPr/>
          <a:lstStyle/>
          <a:p>
            <a:fld id="{7DD0C667-8BB3-D74C-86FC-7D0CD1167351}" type="datetime1">
              <a:rPr lang="en-IN" smtClean="0"/>
              <a:t>25/06/19</a:t>
            </a:fld>
            <a:endParaRPr lang="en-IN" dirty="0"/>
          </a:p>
        </p:txBody>
      </p:sp>
      <p:sp>
        <p:nvSpPr>
          <p:cNvPr id="4" name="Footer Placeholder 3">
            <a:extLst>
              <a:ext uri="{FF2B5EF4-FFF2-40B4-BE49-F238E27FC236}">
                <a16:creationId xmlns:a16="http://schemas.microsoft.com/office/drawing/2014/main" id="{BA74FD51-5170-D54C-B76C-3D5A97C9285B}"/>
              </a:ext>
            </a:extLst>
          </p:cNvPr>
          <p:cNvSpPr>
            <a:spLocks noGrp="1"/>
          </p:cNvSpPr>
          <p:nvPr>
            <p:ph type="ftr" sz="quarter" idx="11"/>
          </p:nvPr>
        </p:nvSpPr>
        <p:spPr/>
        <p:txBody>
          <a:bodyPr/>
          <a:lstStyle/>
          <a:p>
            <a:r>
              <a:rPr lang="en-IN"/>
              <a:t>Data Science Certification Program</a:t>
            </a:r>
          </a:p>
        </p:txBody>
      </p:sp>
      <p:sp>
        <p:nvSpPr>
          <p:cNvPr id="5" name="Slide Number Placeholder 4">
            <a:extLst>
              <a:ext uri="{FF2B5EF4-FFF2-40B4-BE49-F238E27FC236}">
                <a16:creationId xmlns:a16="http://schemas.microsoft.com/office/drawing/2014/main" id="{C7A25789-17B1-1547-97B7-660FCE37F9D3}"/>
              </a:ext>
            </a:extLst>
          </p:cNvPr>
          <p:cNvSpPr>
            <a:spLocks noGrp="1"/>
          </p:cNvSpPr>
          <p:nvPr>
            <p:ph type="sldNum" sz="quarter" idx="12"/>
          </p:nvPr>
        </p:nvSpPr>
        <p:spPr/>
        <p:txBody>
          <a:bodyPr/>
          <a:lstStyle/>
          <a:p>
            <a:fld id="{273EEA2F-D825-49D3-9C25-497F06EFD3F7}" type="slidenum">
              <a:rPr lang="en-IN" smtClean="0"/>
              <a:t>23</a:t>
            </a:fld>
            <a:endParaRPr lang="en-IN" dirty="0"/>
          </a:p>
        </p:txBody>
      </p:sp>
    </p:spTree>
    <p:extLst>
      <p:ext uri="{BB962C8B-B14F-4D97-AF65-F5344CB8AC3E}">
        <p14:creationId xmlns:p14="http://schemas.microsoft.com/office/powerpoint/2010/main" val="205261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25/06/19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369332"/>
          </a:xfrm>
          <a:prstGeom prst="rect">
            <a:avLst/>
          </a:prstGeom>
          <a:noFill/>
        </p:spPr>
        <p:txBody>
          <a:bodyPr wrap="square" rtlCol="0" anchor="t">
            <a:spAutoFit/>
          </a:bodyPr>
          <a:lstStyle/>
          <a:p>
            <a:pPr marL="342900" indent="-342900">
              <a:buAutoNum type="arabicParenR"/>
            </a:pPr>
            <a:r>
              <a:rPr lang="en-US" dirty="0" err="1">
                <a:solidFill>
                  <a:schemeClr val="bg1"/>
                </a:solidFill>
              </a:rPr>
              <a:t>RecyclerView</a:t>
            </a:r>
            <a:endParaRPr lang="en-US" dirty="0">
              <a:solidFill>
                <a:schemeClr val="bg1"/>
              </a:solidFill>
            </a:endParaRP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25/06/19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14" name="TextBox 13">
            <a:extLst>
              <a:ext uri="{FF2B5EF4-FFF2-40B4-BE49-F238E27FC236}">
                <a16:creationId xmlns:a16="http://schemas.microsoft.com/office/drawing/2014/main" id="{A1D5BD00-3737-5A4A-AB6A-F32B7085D56F}"/>
              </a:ext>
            </a:extLst>
          </p:cNvPr>
          <p:cNvSpPr txBox="1"/>
          <p:nvPr/>
        </p:nvSpPr>
        <p:spPr>
          <a:xfrm>
            <a:off x="1126962" y="1552653"/>
            <a:ext cx="6171763" cy="1477328"/>
          </a:xfrm>
          <a:prstGeom prst="rect">
            <a:avLst/>
          </a:prstGeom>
          <a:noFill/>
        </p:spPr>
        <p:txBody>
          <a:bodyPr wrap="square" rtlCol="0" anchor="t">
            <a:spAutoFit/>
          </a:bodyPr>
          <a:lstStyle/>
          <a:p>
            <a:pPr marL="342900" indent="-342900">
              <a:buFontTx/>
              <a:buAutoNum type="arabicParenR"/>
            </a:pPr>
            <a:r>
              <a:rPr lang="en-US" dirty="0">
                <a:solidFill>
                  <a:schemeClr val="bg1"/>
                </a:solidFill>
              </a:rPr>
              <a:t>Grid View</a:t>
            </a:r>
          </a:p>
          <a:p>
            <a:pPr marL="342900" indent="-342900">
              <a:buAutoNum type="arabicParenR"/>
            </a:pPr>
            <a:r>
              <a:rPr lang="en-US" dirty="0">
                <a:solidFill>
                  <a:schemeClr val="bg1"/>
                </a:solidFill>
              </a:rPr>
              <a:t>Card Layouts</a:t>
            </a:r>
          </a:p>
          <a:p>
            <a:pPr marL="342900" indent="-342900">
              <a:buAutoNum type="arabicParenR"/>
            </a:pPr>
            <a:r>
              <a:rPr lang="en-US" dirty="0">
                <a:solidFill>
                  <a:schemeClr val="bg1"/>
                </a:solidFill>
              </a:rPr>
              <a:t>Floating Action Button</a:t>
            </a:r>
          </a:p>
          <a:p>
            <a:pPr marL="342900" indent="-342900">
              <a:buAutoNum type="arabicParenR"/>
            </a:pPr>
            <a:r>
              <a:rPr lang="en-US" dirty="0" err="1">
                <a:solidFill>
                  <a:schemeClr val="bg1"/>
                </a:solidFill>
              </a:rPr>
              <a:t>ToolBar</a:t>
            </a:r>
            <a:r>
              <a:rPr lang="en-US" dirty="0">
                <a:solidFill>
                  <a:schemeClr val="bg1"/>
                </a:solidFill>
              </a:rPr>
              <a:t> &amp; Menus</a:t>
            </a:r>
          </a:p>
          <a:p>
            <a:pPr marL="342900" indent="-342900">
              <a:buAutoNum type="arabicParenR"/>
            </a:pPr>
            <a:r>
              <a:rPr lang="en-US" dirty="0">
                <a:solidFill>
                  <a:schemeClr val="bg1"/>
                </a:solidFill>
              </a:rPr>
              <a:t>Dialog Box</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F49A5-C6D8-7C40-BFFE-46F475FDCA70}"/>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BA08E8F0-1B12-794D-BA00-DDA20FC622D3}"/>
              </a:ext>
            </a:extLst>
          </p:cNvPr>
          <p:cNvSpPr>
            <a:spLocks noGrp="1"/>
          </p:cNvSpPr>
          <p:nvPr>
            <p:ph type="sldNum" sz="quarter" idx="12"/>
          </p:nvPr>
        </p:nvSpPr>
        <p:spPr/>
        <p:txBody>
          <a:bodyPr/>
          <a:lstStyle/>
          <a:p>
            <a:fld id="{273EEA2F-D825-49D3-9C25-497F06EFD3F7}" type="slidenum">
              <a:rPr lang="en-IN" smtClean="0"/>
              <a:t>5</a:t>
            </a:fld>
            <a:endParaRPr lang="en-IN"/>
          </a:p>
        </p:txBody>
      </p:sp>
      <p:sp>
        <p:nvSpPr>
          <p:cNvPr id="4" name="Title 3">
            <a:extLst>
              <a:ext uri="{FF2B5EF4-FFF2-40B4-BE49-F238E27FC236}">
                <a16:creationId xmlns:a16="http://schemas.microsoft.com/office/drawing/2014/main" id="{F266372C-CF58-6A46-883B-6A0209BB4D8E}"/>
              </a:ext>
            </a:extLst>
          </p:cNvPr>
          <p:cNvSpPr>
            <a:spLocks noGrp="1"/>
          </p:cNvSpPr>
          <p:nvPr>
            <p:ph type="title"/>
          </p:nvPr>
        </p:nvSpPr>
        <p:spPr/>
        <p:txBody>
          <a:bodyPr/>
          <a:lstStyle/>
          <a:p>
            <a:r>
              <a:rPr lang="en-US" dirty="0" err="1"/>
              <a:t>GridView</a:t>
            </a:r>
            <a:endParaRPr lang="en-US" dirty="0"/>
          </a:p>
        </p:txBody>
      </p:sp>
      <p:sp>
        <p:nvSpPr>
          <p:cNvPr id="5" name="Rectangle 4">
            <a:extLst>
              <a:ext uri="{FF2B5EF4-FFF2-40B4-BE49-F238E27FC236}">
                <a16:creationId xmlns:a16="http://schemas.microsoft.com/office/drawing/2014/main" id="{0EC80C7D-55ED-4A49-9F7E-BC2FCC86B2E9}"/>
              </a:ext>
            </a:extLst>
          </p:cNvPr>
          <p:cNvSpPr/>
          <p:nvPr/>
        </p:nvSpPr>
        <p:spPr>
          <a:xfrm>
            <a:off x="553452" y="955576"/>
            <a:ext cx="7961898" cy="923330"/>
          </a:xfrm>
          <a:prstGeom prst="rect">
            <a:avLst/>
          </a:prstGeom>
        </p:spPr>
        <p:txBody>
          <a:bodyPr wrap="square">
            <a:spAutoFit/>
          </a:bodyPr>
          <a:lstStyle/>
          <a:p>
            <a:r>
              <a:rPr lang="en-US" dirty="0"/>
              <a:t>In android </a:t>
            </a:r>
            <a:r>
              <a:rPr lang="en-US" dirty="0" err="1"/>
              <a:t>GridView</a:t>
            </a:r>
            <a:r>
              <a:rPr lang="en-US" dirty="0"/>
              <a:t> is a view group that display items in two dimensional scrolling grid (rows and columns), the grid items are not necessarily predetermined but they are automatically inserted to the layout using a </a:t>
            </a:r>
            <a:r>
              <a:rPr lang="en-US" dirty="0" err="1"/>
              <a:t>ListAdapter</a:t>
            </a:r>
            <a:r>
              <a:rPr lang="en-US" dirty="0"/>
              <a:t>.</a:t>
            </a:r>
          </a:p>
        </p:txBody>
      </p:sp>
    </p:spTree>
    <p:extLst>
      <p:ext uri="{BB962C8B-B14F-4D97-AF65-F5344CB8AC3E}">
        <p14:creationId xmlns:p14="http://schemas.microsoft.com/office/powerpoint/2010/main" val="305526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3E3E6-97BC-FE4F-BD6E-2F4FB86243B7}"/>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34FD6CB1-D800-8047-86E4-16AA198F4871}"/>
              </a:ext>
            </a:extLst>
          </p:cNvPr>
          <p:cNvSpPr>
            <a:spLocks noGrp="1"/>
          </p:cNvSpPr>
          <p:nvPr>
            <p:ph type="sldNum" sz="quarter" idx="12"/>
          </p:nvPr>
        </p:nvSpPr>
        <p:spPr/>
        <p:txBody>
          <a:bodyPr/>
          <a:lstStyle/>
          <a:p>
            <a:fld id="{273EEA2F-D825-49D3-9C25-497F06EFD3F7}" type="slidenum">
              <a:rPr lang="en-IN" smtClean="0"/>
              <a:t>6</a:t>
            </a:fld>
            <a:endParaRPr lang="en-IN"/>
          </a:p>
        </p:txBody>
      </p:sp>
      <p:sp>
        <p:nvSpPr>
          <p:cNvPr id="4" name="Title 3">
            <a:extLst>
              <a:ext uri="{FF2B5EF4-FFF2-40B4-BE49-F238E27FC236}">
                <a16:creationId xmlns:a16="http://schemas.microsoft.com/office/drawing/2014/main" id="{F9C85564-8DA5-314E-A197-FC5125E9FC86}"/>
              </a:ext>
            </a:extLst>
          </p:cNvPr>
          <p:cNvSpPr>
            <a:spLocks noGrp="1"/>
          </p:cNvSpPr>
          <p:nvPr>
            <p:ph type="title"/>
          </p:nvPr>
        </p:nvSpPr>
        <p:spPr>
          <a:xfrm>
            <a:off x="316679" y="121966"/>
            <a:ext cx="5593233" cy="382564"/>
          </a:xfrm>
        </p:spPr>
        <p:txBody>
          <a:bodyPr/>
          <a:lstStyle/>
          <a:p>
            <a:r>
              <a:rPr lang="en-US" dirty="0"/>
              <a:t>Step to Add a Grid using Recycler View</a:t>
            </a:r>
          </a:p>
        </p:txBody>
      </p:sp>
      <p:sp>
        <p:nvSpPr>
          <p:cNvPr id="5" name="TextBox 4">
            <a:extLst>
              <a:ext uri="{FF2B5EF4-FFF2-40B4-BE49-F238E27FC236}">
                <a16:creationId xmlns:a16="http://schemas.microsoft.com/office/drawing/2014/main" id="{A46041CF-E75E-B842-B3B3-40348AD37015}"/>
              </a:ext>
            </a:extLst>
          </p:cNvPr>
          <p:cNvSpPr txBox="1"/>
          <p:nvPr/>
        </p:nvSpPr>
        <p:spPr>
          <a:xfrm>
            <a:off x="404261" y="1126156"/>
            <a:ext cx="8335478" cy="2031325"/>
          </a:xfrm>
          <a:prstGeom prst="rect">
            <a:avLst/>
          </a:prstGeom>
          <a:noFill/>
        </p:spPr>
        <p:txBody>
          <a:bodyPr wrap="square" rtlCol="0">
            <a:spAutoFit/>
          </a:bodyPr>
          <a:lstStyle/>
          <a:p>
            <a:pPr marL="342900" indent="-342900">
              <a:buFont typeface="+mj-lt"/>
              <a:buAutoNum type="arabicPeriod"/>
            </a:pPr>
            <a:r>
              <a:rPr lang="en-US" dirty="0"/>
              <a:t>Add Recycler view  dependency</a:t>
            </a:r>
          </a:p>
          <a:p>
            <a:pPr marL="342900" indent="-342900">
              <a:buFont typeface="+mj-lt"/>
              <a:buAutoNum type="arabicPeriod"/>
            </a:pPr>
            <a:r>
              <a:rPr lang="en-US" dirty="0"/>
              <a:t>Add Recycler View to </a:t>
            </a:r>
            <a:r>
              <a:rPr lang="en-US" dirty="0" err="1"/>
              <a:t>main_activity.xml</a:t>
            </a:r>
            <a:endParaRPr lang="en-US" dirty="0"/>
          </a:p>
          <a:p>
            <a:pPr marL="342900" indent="-342900">
              <a:buFont typeface="+mj-lt"/>
              <a:buAutoNum type="arabicPeriod"/>
            </a:pPr>
            <a:r>
              <a:rPr lang="en-US" dirty="0"/>
              <a:t>Create a Model Class(if you have more than one views)</a:t>
            </a:r>
          </a:p>
          <a:p>
            <a:pPr marL="342900" indent="-342900">
              <a:buFont typeface="+mj-lt"/>
              <a:buAutoNum type="arabicPeriod"/>
            </a:pPr>
            <a:r>
              <a:rPr lang="en-US" dirty="0"/>
              <a:t>Add a custom row xml file in layouts</a:t>
            </a:r>
          </a:p>
          <a:p>
            <a:pPr marL="342900" indent="-342900">
              <a:buFont typeface="+mj-lt"/>
              <a:buAutoNum type="arabicPeriod"/>
            </a:pPr>
            <a:r>
              <a:rPr lang="en-US" dirty="0"/>
              <a:t>Create an adapter</a:t>
            </a:r>
          </a:p>
          <a:p>
            <a:pPr marL="342900" indent="-342900">
              <a:buFont typeface="+mj-lt"/>
              <a:buAutoNum type="arabicPeriod"/>
            </a:pPr>
            <a:r>
              <a:rPr lang="en-US" dirty="0"/>
              <a:t>Attach the adapter using </a:t>
            </a:r>
            <a:r>
              <a:rPr lang="en-US" dirty="0" err="1"/>
              <a:t>GridLayout</a:t>
            </a:r>
            <a:r>
              <a:rPr lang="en-US" dirty="0"/>
              <a:t> Manger in </a:t>
            </a:r>
            <a:r>
              <a:rPr lang="en-US" dirty="0" err="1"/>
              <a:t>MainActivity.java</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06790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7694C-FD75-564C-87E9-301D07C6342C}"/>
              </a:ext>
            </a:extLst>
          </p:cNvPr>
          <p:cNvSpPr>
            <a:spLocks noGrp="1"/>
          </p:cNvSpPr>
          <p:nvPr>
            <p:ph type="title"/>
          </p:nvPr>
        </p:nvSpPr>
        <p:spPr>
          <a:xfrm>
            <a:off x="1737143" y="2009343"/>
            <a:ext cx="5990568" cy="562407"/>
          </a:xfrm>
        </p:spPr>
        <p:txBody>
          <a:bodyPr/>
          <a:lstStyle/>
          <a:p>
            <a:r>
              <a:rPr lang="en-US" dirty="0"/>
              <a:t>Demo Grid View</a:t>
            </a:r>
          </a:p>
        </p:txBody>
      </p:sp>
      <p:sp>
        <p:nvSpPr>
          <p:cNvPr id="2" name="Date Placeholder 1">
            <a:extLst>
              <a:ext uri="{FF2B5EF4-FFF2-40B4-BE49-F238E27FC236}">
                <a16:creationId xmlns:a16="http://schemas.microsoft.com/office/drawing/2014/main" id="{45CD9ACC-25BA-974E-B729-F7579583032B}"/>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F036E356-F28D-6041-A413-E3844BD6B5FF}"/>
              </a:ext>
            </a:extLst>
          </p:cNvPr>
          <p:cNvSpPr>
            <a:spLocks noGrp="1"/>
          </p:cNvSpPr>
          <p:nvPr>
            <p:ph type="sldNum" sz="quarter" idx="12"/>
          </p:nvPr>
        </p:nvSpPr>
        <p:spPr/>
        <p:txBody>
          <a:bodyPr/>
          <a:lstStyle/>
          <a:p>
            <a:fld id="{273EEA2F-D825-49D3-9C25-497F06EFD3F7}" type="slidenum">
              <a:rPr lang="en-IN" smtClean="0"/>
              <a:t>7</a:t>
            </a:fld>
            <a:endParaRPr lang="en-IN"/>
          </a:p>
        </p:txBody>
      </p:sp>
    </p:spTree>
    <p:extLst>
      <p:ext uri="{BB962C8B-B14F-4D97-AF65-F5344CB8AC3E}">
        <p14:creationId xmlns:p14="http://schemas.microsoft.com/office/powerpoint/2010/main" val="393110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BE52-579E-9D4D-9CA8-42532A292897}"/>
              </a:ext>
            </a:extLst>
          </p:cNvPr>
          <p:cNvSpPr>
            <a:spLocks noGrp="1"/>
          </p:cNvSpPr>
          <p:nvPr>
            <p:ph type="title"/>
          </p:nvPr>
        </p:nvSpPr>
        <p:spPr>
          <a:xfrm>
            <a:off x="1737143" y="2009343"/>
            <a:ext cx="5990568" cy="562407"/>
          </a:xfrm>
        </p:spPr>
        <p:txBody>
          <a:bodyPr/>
          <a:lstStyle/>
          <a:p>
            <a:r>
              <a:rPr lang="en-US" dirty="0"/>
              <a:t>Important Note about Adapter</a:t>
            </a:r>
          </a:p>
        </p:txBody>
      </p:sp>
      <p:sp>
        <p:nvSpPr>
          <p:cNvPr id="3" name="Date Placeholder 2">
            <a:extLst>
              <a:ext uri="{FF2B5EF4-FFF2-40B4-BE49-F238E27FC236}">
                <a16:creationId xmlns:a16="http://schemas.microsoft.com/office/drawing/2014/main" id="{A3BE70F7-4A99-F14F-A57E-631AE5394C54}"/>
              </a:ext>
            </a:extLst>
          </p:cNvPr>
          <p:cNvSpPr>
            <a:spLocks noGrp="1"/>
          </p:cNvSpPr>
          <p:nvPr>
            <p:ph type="dt" sz="half" idx="10"/>
          </p:nvPr>
        </p:nvSpPr>
        <p:spPr/>
        <p:txBody>
          <a:bodyPr/>
          <a:lstStyle/>
          <a:p>
            <a:fld id="{7DD0C667-8BB3-D74C-86FC-7D0CD1167351}" type="datetime1">
              <a:rPr lang="en-IN" smtClean="0"/>
              <a:t>25/06/19</a:t>
            </a:fld>
            <a:endParaRPr lang="en-IN" dirty="0"/>
          </a:p>
        </p:txBody>
      </p:sp>
      <p:sp>
        <p:nvSpPr>
          <p:cNvPr id="5" name="Slide Number Placeholder 4">
            <a:extLst>
              <a:ext uri="{FF2B5EF4-FFF2-40B4-BE49-F238E27FC236}">
                <a16:creationId xmlns:a16="http://schemas.microsoft.com/office/drawing/2014/main" id="{C35E0088-24D9-3647-980B-285895350034}"/>
              </a:ext>
            </a:extLst>
          </p:cNvPr>
          <p:cNvSpPr>
            <a:spLocks noGrp="1"/>
          </p:cNvSpPr>
          <p:nvPr>
            <p:ph type="sldNum" sz="quarter" idx="12"/>
          </p:nvPr>
        </p:nvSpPr>
        <p:spPr/>
        <p:txBody>
          <a:bodyPr/>
          <a:lstStyle/>
          <a:p>
            <a:fld id="{273EEA2F-D825-49D3-9C25-497F06EFD3F7}" type="slidenum">
              <a:rPr lang="en-IN" smtClean="0"/>
              <a:t>8</a:t>
            </a:fld>
            <a:endParaRPr lang="en-IN" dirty="0"/>
          </a:p>
        </p:txBody>
      </p:sp>
    </p:spTree>
    <p:extLst>
      <p:ext uri="{BB962C8B-B14F-4D97-AF65-F5344CB8AC3E}">
        <p14:creationId xmlns:p14="http://schemas.microsoft.com/office/powerpoint/2010/main" val="292477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F49A5-C6D8-7C40-BFFE-46F475FDCA70}"/>
              </a:ext>
            </a:extLst>
          </p:cNvPr>
          <p:cNvSpPr>
            <a:spLocks noGrp="1"/>
          </p:cNvSpPr>
          <p:nvPr>
            <p:ph type="dt" sz="half" idx="10"/>
          </p:nvPr>
        </p:nvSpPr>
        <p:spPr/>
        <p:txBody>
          <a:bodyPr/>
          <a:lstStyle/>
          <a:p>
            <a:fld id="{24A60580-2B70-6940-B3F0-E4F8AB7AA3B6}" type="datetime1">
              <a:rPr lang="en-IN" smtClean="0"/>
              <a:t>25/06/19</a:t>
            </a:fld>
            <a:endParaRPr lang="en-IN"/>
          </a:p>
        </p:txBody>
      </p:sp>
      <p:sp>
        <p:nvSpPr>
          <p:cNvPr id="3" name="Slide Number Placeholder 2">
            <a:extLst>
              <a:ext uri="{FF2B5EF4-FFF2-40B4-BE49-F238E27FC236}">
                <a16:creationId xmlns:a16="http://schemas.microsoft.com/office/drawing/2014/main" id="{BA08E8F0-1B12-794D-BA00-DDA20FC622D3}"/>
              </a:ext>
            </a:extLst>
          </p:cNvPr>
          <p:cNvSpPr>
            <a:spLocks noGrp="1"/>
          </p:cNvSpPr>
          <p:nvPr>
            <p:ph type="sldNum" sz="quarter" idx="12"/>
          </p:nvPr>
        </p:nvSpPr>
        <p:spPr/>
        <p:txBody>
          <a:bodyPr/>
          <a:lstStyle/>
          <a:p>
            <a:fld id="{273EEA2F-D825-49D3-9C25-497F06EFD3F7}" type="slidenum">
              <a:rPr lang="en-IN" smtClean="0"/>
              <a:t>9</a:t>
            </a:fld>
            <a:endParaRPr lang="en-IN"/>
          </a:p>
        </p:txBody>
      </p:sp>
      <p:sp>
        <p:nvSpPr>
          <p:cNvPr id="4" name="Title 3">
            <a:extLst>
              <a:ext uri="{FF2B5EF4-FFF2-40B4-BE49-F238E27FC236}">
                <a16:creationId xmlns:a16="http://schemas.microsoft.com/office/drawing/2014/main" id="{F266372C-CF58-6A46-883B-6A0209BB4D8E}"/>
              </a:ext>
            </a:extLst>
          </p:cNvPr>
          <p:cNvSpPr>
            <a:spLocks noGrp="1"/>
          </p:cNvSpPr>
          <p:nvPr>
            <p:ph type="title"/>
          </p:nvPr>
        </p:nvSpPr>
        <p:spPr/>
        <p:txBody>
          <a:bodyPr/>
          <a:lstStyle/>
          <a:p>
            <a:r>
              <a:rPr lang="en-US" dirty="0" err="1"/>
              <a:t>CardLayout</a:t>
            </a:r>
            <a:endParaRPr lang="en-US" dirty="0"/>
          </a:p>
        </p:txBody>
      </p:sp>
      <p:sp>
        <p:nvSpPr>
          <p:cNvPr id="5" name="Rectangle 4">
            <a:extLst>
              <a:ext uri="{FF2B5EF4-FFF2-40B4-BE49-F238E27FC236}">
                <a16:creationId xmlns:a16="http://schemas.microsoft.com/office/drawing/2014/main" id="{0EC80C7D-55ED-4A49-9F7E-BC2FCC86B2E9}"/>
              </a:ext>
            </a:extLst>
          </p:cNvPr>
          <p:cNvSpPr/>
          <p:nvPr/>
        </p:nvSpPr>
        <p:spPr>
          <a:xfrm>
            <a:off x="553452" y="955576"/>
            <a:ext cx="7961898" cy="1200329"/>
          </a:xfrm>
          <a:prstGeom prst="rect">
            <a:avLst/>
          </a:prstGeom>
        </p:spPr>
        <p:txBody>
          <a:bodyPr wrap="square">
            <a:spAutoFit/>
          </a:bodyPr>
          <a:lstStyle/>
          <a:p>
            <a:r>
              <a:rPr lang="en-US" dirty="0"/>
              <a:t>Android 5.0 introduces a new widget called </a:t>
            </a:r>
            <a:r>
              <a:rPr lang="en-US" dirty="0" err="1"/>
              <a:t>CardView</a:t>
            </a:r>
            <a:r>
              <a:rPr lang="en-US" dirty="0"/>
              <a:t> which essentially can be thought of as a </a:t>
            </a:r>
            <a:r>
              <a:rPr lang="en-US" dirty="0" err="1"/>
              <a:t>FrameLayout</a:t>
            </a:r>
            <a:r>
              <a:rPr lang="en-US" dirty="0"/>
              <a:t> with rounded corners and shadow based on its elevation. Note that a </a:t>
            </a:r>
            <a:r>
              <a:rPr lang="en-US" dirty="0" err="1"/>
              <a:t>CardView</a:t>
            </a:r>
            <a:r>
              <a:rPr lang="en-US" dirty="0"/>
              <a:t> wraps a layout and will often be the container used in a layout for each item within a </a:t>
            </a:r>
            <a:r>
              <a:rPr lang="en-US" dirty="0" err="1"/>
              <a:t>ListView</a:t>
            </a:r>
            <a:r>
              <a:rPr lang="en-US" dirty="0"/>
              <a:t> or </a:t>
            </a:r>
            <a:r>
              <a:rPr lang="en-US" dirty="0" err="1"/>
              <a:t>RecyclerView</a:t>
            </a:r>
            <a:r>
              <a:rPr lang="en-US" dirty="0"/>
              <a:t>.</a:t>
            </a:r>
          </a:p>
        </p:txBody>
      </p:sp>
    </p:spTree>
    <p:extLst>
      <p:ext uri="{BB962C8B-B14F-4D97-AF65-F5344CB8AC3E}">
        <p14:creationId xmlns:p14="http://schemas.microsoft.com/office/powerpoint/2010/main" val="2188866303"/>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21915</TotalTime>
  <Words>277</Words>
  <Application>Microsoft Macintosh PowerPoint</Application>
  <PresentationFormat>On-screen Show (16:9)</PresentationFormat>
  <Paragraphs>104</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GridView</vt:lpstr>
      <vt:lpstr>Step to Add a Grid using Recycler View</vt:lpstr>
      <vt:lpstr>Demo Grid View</vt:lpstr>
      <vt:lpstr>Important Note about Adapter</vt:lpstr>
      <vt:lpstr>CardLayout</vt:lpstr>
      <vt:lpstr>Adding CardView to Dependencies</vt:lpstr>
      <vt:lpstr>Adding Cardview to XML layout</vt:lpstr>
      <vt:lpstr>Customizing CardView</vt:lpstr>
      <vt:lpstr>Demo CardLayout</vt:lpstr>
      <vt:lpstr>Floating Action Button</vt:lpstr>
      <vt:lpstr>Adding FAB to XML</vt:lpstr>
      <vt:lpstr>Demo Floating Action Button</vt:lpstr>
      <vt:lpstr>Menus</vt:lpstr>
      <vt:lpstr>ToolBar</vt:lpstr>
      <vt:lpstr>ToolBar Vs ActionBar</vt:lpstr>
      <vt:lpstr>Steps to add a toolbar and Menu</vt:lpstr>
      <vt:lpstr>           Demo ToolBar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374</cp:revision>
  <dcterms:created xsi:type="dcterms:W3CDTF">2019-01-02T10:18:22Z</dcterms:created>
  <dcterms:modified xsi:type="dcterms:W3CDTF">2019-06-25T16:40:12Z</dcterms:modified>
</cp:coreProperties>
</file>