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4"/>
  </p:notesMasterIdLst>
  <p:handoutMasterIdLst>
    <p:handoutMasterId r:id="rId25"/>
  </p:handoutMasterIdLst>
  <p:sldIdLst>
    <p:sldId id="256" r:id="rId2"/>
    <p:sldId id="294" r:id="rId3"/>
    <p:sldId id="286" r:id="rId4"/>
    <p:sldId id="342" r:id="rId5"/>
    <p:sldId id="352" r:id="rId6"/>
    <p:sldId id="353" r:id="rId7"/>
    <p:sldId id="354" r:id="rId8"/>
    <p:sldId id="347" r:id="rId9"/>
    <p:sldId id="348" r:id="rId10"/>
    <p:sldId id="349" r:id="rId11"/>
    <p:sldId id="350" r:id="rId12"/>
    <p:sldId id="351" r:id="rId13"/>
    <p:sldId id="358" r:id="rId14"/>
    <p:sldId id="359" r:id="rId15"/>
    <p:sldId id="360" r:id="rId16"/>
    <p:sldId id="355" r:id="rId17"/>
    <p:sldId id="356" r:id="rId18"/>
    <p:sldId id="357" r:id="rId19"/>
    <p:sldId id="361" r:id="rId20"/>
    <p:sldId id="362" r:id="rId21"/>
    <p:sldId id="363" r:id="rId22"/>
    <p:sldId id="290"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D40"/>
    <a:srgbClr val="CE2D40"/>
    <a:srgbClr val="A8A8A8"/>
    <a:srgbClr val="F5333F"/>
    <a:srgbClr val="F1333F"/>
    <a:srgbClr val="E72D3F"/>
    <a:srgbClr val="898989"/>
    <a:srgbClr val="989898"/>
    <a:srgbClr val="F6303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90" autoAdjust="0"/>
    <p:restoredTop sz="95701"/>
  </p:normalViewPr>
  <p:slideViewPr>
    <p:cSldViewPr snapToGrid="0" showGuides="1">
      <p:cViewPr varScale="1">
        <p:scale>
          <a:sx n="133" d="100"/>
          <a:sy n="133" d="100"/>
        </p:scale>
        <p:origin x="200" y="26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15656"/>
        <c:axId val="-2132718696"/>
      </c:barChart>
      <c:catAx>
        <c:axId val="-2132715656"/>
        <c:scaling>
          <c:orientation val="minMax"/>
        </c:scaling>
        <c:delete val="1"/>
        <c:axPos val="l"/>
        <c:numFmt formatCode="General" sourceLinked="1"/>
        <c:majorTickMark val="out"/>
        <c:minorTickMark val="none"/>
        <c:tickLblPos val="nextTo"/>
        <c:crossAx val="-2132718696"/>
        <c:crosses val="autoZero"/>
        <c:auto val="1"/>
        <c:lblAlgn val="ctr"/>
        <c:lblOffset val="100"/>
        <c:noMultiLvlLbl val="0"/>
      </c:catAx>
      <c:valAx>
        <c:axId val="-2132718696"/>
        <c:scaling>
          <c:orientation val="minMax"/>
        </c:scaling>
        <c:delete val="1"/>
        <c:axPos val="b"/>
        <c:numFmt formatCode="0%" sourceLinked="1"/>
        <c:majorTickMark val="out"/>
        <c:minorTickMark val="none"/>
        <c:tickLblPos val="nextTo"/>
        <c:crossAx val="-2132715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81934168"/>
        <c:axId val="2081937144"/>
      </c:barChart>
      <c:catAx>
        <c:axId val="2081934168"/>
        <c:scaling>
          <c:orientation val="minMax"/>
        </c:scaling>
        <c:delete val="1"/>
        <c:axPos val="l"/>
        <c:numFmt formatCode="General" sourceLinked="1"/>
        <c:majorTickMark val="out"/>
        <c:minorTickMark val="none"/>
        <c:tickLblPos val="nextTo"/>
        <c:crossAx val="2081937144"/>
        <c:crosses val="autoZero"/>
        <c:auto val="1"/>
        <c:lblAlgn val="ctr"/>
        <c:lblOffset val="100"/>
        <c:noMultiLvlLbl val="0"/>
      </c:catAx>
      <c:valAx>
        <c:axId val="2081937144"/>
        <c:scaling>
          <c:orientation val="minMax"/>
        </c:scaling>
        <c:delete val="1"/>
        <c:axPos val="b"/>
        <c:numFmt formatCode="0%" sourceLinked="1"/>
        <c:majorTickMark val="out"/>
        <c:minorTickMark val="none"/>
        <c:tickLblPos val="nextTo"/>
        <c:crossAx val="208193416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82760"/>
        <c:axId val="-2132785752"/>
      </c:barChart>
      <c:catAx>
        <c:axId val="-2132782760"/>
        <c:scaling>
          <c:orientation val="minMax"/>
        </c:scaling>
        <c:delete val="1"/>
        <c:axPos val="l"/>
        <c:numFmt formatCode="General" sourceLinked="1"/>
        <c:majorTickMark val="out"/>
        <c:minorTickMark val="none"/>
        <c:tickLblPos val="nextTo"/>
        <c:crossAx val="-2132785752"/>
        <c:crosses val="autoZero"/>
        <c:auto val="1"/>
        <c:lblAlgn val="ctr"/>
        <c:lblOffset val="100"/>
        <c:noMultiLvlLbl val="0"/>
      </c:catAx>
      <c:valAx>
        <c:axId val="-2132785752"/>
        <c:scaling>
          <c:orientation val="minMax"/>
        </c:scaling>
        <c:delete val="1"/>
        <c:axPos val="b"/>
        <c:numFmt formatCode="0%" sourceLinked="1"/>
        <c:majorTickMark val="out"/>
        <c:minorTickMark val="none"/>
        <c:tickLblPos val="nextTo"/>
        <c:crossAx val="-2132782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138379496"/>
        <c:axId val="-2138799752"/>
      </c:barChart>
      <c:catAx>
        <c:axId val="-2138379496"/>
        <c:scaling>
          <c:orientation val="minMax"/>
        </c:scaling>
        <c:delete val="1"/>
        <c:axPos val="l"/>
        <c:numFmt formatCode="General" sourceLinked="1"/>
        <c:majorTickMark val="out"/>
        <c:minorTickMark val="none"/>
        <c:tickLblPos val="nextTo"/>
        <c:crossAx val="-2138799752"/>
        <c:crosses val="autoZero"/>
        <c:auto val="1"/>
        <c:lblAlgn val="ctr"/>
        <c:lblOffset val="100"/>
        <c:noMultiLvlLbl val="0"/>
      </c:catAx>
      <c:valAx>
        <c:axId val="-2138799752"/>
        <c:scaling>
          <c:orientation val="minMax"/>
        </c:scaling>
        <c:delete val="1"/>
        <c:axPos val="b"/>
        <c:numFmt formatCode="0%" sourceLinked="1"/>
        <c:majorTickMark val="out"/>
        <c:minorTickMark val="none"/>
        <c:tickLblPos val="nextTo"/>
        <c:crossAx val="-213837949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26/06/19</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6/26/19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26/06/19</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26/06/19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26/06/19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26/06/19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26/06/19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26/06/19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26/06/19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26/06/19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26/06/19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26/06/19</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26/06/19</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26/06/19</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26/06/19</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26/06/19</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26/06/19</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26/06/19</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26/06/19</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26/06/19</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26/06/19</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06" r:id="rId8"/>
    <p:sldLayoutId id="2147483708" r:id="rId9"/>
    <p:sldLayoutId id="2147483710" r:id="rId10"/>
    <p:sldLayoutId id="2147483711" r:id="rId11"/>
    <p:sldLayoutId id="2147483713" r:id="rId12"/>
    <p:sldLayoutId id="2147483712" r:id="rId13"/>
    <p:sldLayoutId id="2147483714" r:id="rId14"/>
    <p:sldLayoutId id="2147483715" r:id="rId15"/>
    <p:sldLayoutId id="2147483716" r:id="rId16"/>
    <p:sldLayoutId id="2147483717" r:id="rId17"/>
    <p:sldLayoutId id="2147483722" r:id="rId18"/>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Android</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26/06/19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A128A2-AD4D-0146-8795-BF6F4D4037A1}"/>
              </a:ext>
            </a:extLst>
          </p:cNvPr>
          <p:cNvSpPr>
            <a:spLocks noGrp="1"/>
          </p:cNvSpPr>
          <p:nvPr>
            <p:ph type="dt" sz="half" idx="10"/>
          </p:nvPr>
        </p:nvSpPr>
        <p:spPr/>
        <p:txBody>
          <a:bodyPr/>
          <a:lstStyle/>
          <a:p>
            <a:fld id="{24A60580-2B70-6940-B3F0-E4F8AB7AA3B6}" type="datetime1">
              <a:rPr lang="en-IN" smtClean="0"/>
              <a:t>26/06/19</a:t>
            </a:fld>
            <a:endParaRPr lang="en-IN"/>
          </a:p>
        </p:txBody>
      </p:sp>
      <p:sp>
        <p:nvSpPr>
          <p:cNvPr id="3" name="Slide Number Placeholder 2">
            <a:extLst>
              <a:ext uri="{FF2B5EF4-FFF2-40B4-BE49-F238E27FC236}">
                <a16:creationId xmlns:a16="http://schemas.microsoft.com/office/drawing/2014/main" id="{6715423E-C2E3-014E-B6E9-3CA6B784BA05}"/>
              </a:ext>
            </a:extLst>
          </p:cNvPr>
          <p:cNvSpPr>
            <a:spLocks noGrp="1"/>
          </p:cNvSpPr>
          <p:nvPr>
            <p:ph type="sldNum" sz="quarter" idx="12"/>
          </p:nvPr>
        </p:nvSpPr>
        <p:spPr/>
        <p:txBody>
          <a:bodyPr/>
          <a:lstStyle/>
          <a:p>
            <a:fld id="{273EEA2F-D825-49D3-9C25-497F06EFD3F7}" type="slidenum">
              <a:rPr lang="en-IN" smtClean="0"/>
              <a:t>10</a:t>
            </a:fld>
            <a:endParaRPr lang="en-IN"/>
          </a:p>
        </p:txBody>
      </p:sp>
      <p:sp>
        <p:nvSpPr>
          <p:cNvPr id="4" name="Title 3">
            <a:extLst>
              <a:ext uri="{FF2B5EF4-FFF2-40B4-BE49-F238E27FC236}">
                <a16:creationId xmlns:a16="http://schemas.microsoft.com/office/drawing/2014/main" id="{18914DB7-FF93-F744-B0F7-BB8A9A074E17}"/>
              </a:ext>
            </a:extLst>
          </p:cNvPr>
          <p:cNvSpPr>
            <a:spLocks noGrp="1"/>
          </p:cNvSpPr>
          <p:nvPr>
            <p:ph type="title"/>
          </p:nvPr>
        </p:nvSpPr>
        <p:spPr/>
        <p:txBody>
          <a:bodyPr/>
          <a:lstStyle/>
          <a:p>
            <a:r>
              <a:rPr lang="en-US" dirty="0" err="1"/>
              <a:t>ToolBar</a:t>
            </a:r>
            <a:r>
              <a:rPr lang="en-US" dirty="0"/>
              <a:t> Vs </a:t>
            </a:r>
            <a:r>
              <a:rPr lang="en-US" dirty="0" err="1"/>
              <a:t>ActionBar</a:t>
            </a:r>
            <a:endParaRPr lang="en-US" dirty="0"/>
          </a:p>
        </p:txBody>
      </p:sp>
      <p:sp>
        <p:nvSpPr>
          <p:cNvPr id="5" name="Rectangle 4">
            <a:extLst>
              <a:ext uri="{FF2B5EF4-FFF2-40B4-BE49-F238E27FC236}">
                <a16:creationId xmlns:a16="http://schemas.microsoft.com/office/drawing/2014/main" id="{FFE28E79-7C25-D74D-8B39-5D50E9E37A91}"/>
              </a:ext>
            </a:extLst>
          </p:cNvPr>
          <p:cNvSpPr/>
          <p:nvPr/>
        </p:nvSpPr>
        <p:spPr>
          <a:xfrm>
            <a:off x="316679" y="1174254"/>
            <a:ext cx="8510642" cy="2585323"/>
          </a:xfrm>
          <a:prstGeom prst="rect">
            <a:avLst/>
          </a:prstGeom>
        </p:spPr>
        <p:txBody>
          <a:bodyPr wrap="square">
            <a:spAutoFit/>
          </a:bodyPr>
          <a:lstStyle/>
          <a:p>
            <a:r>
              <a:rPr lang="en-US" dirty="0"/>
              <a:t>The Toolbar is a generalization of the </a:t>
            </a:r>
            <a:r>
              <a:rPr lang="en-US" dirty="0" err="1"/>
              <a:t>ActionBar</a:t>
            </a:r>
            <a:r>
              <a:rPr lang="en-US" dirty="0"/>
              <a:t> system. The key differences that distinguish the Toolbar from the </a:t>
            </a:r>
            <a:r>
              <a:rPr lang="en-US" dirty="0" err="1"/>
              <a:t>ActionBar</a:t>
            </a:r>
            <a:r>
              <a:rPr lang="en-US" dirty="0"/>
              <a:t> include:</a:t>
            </a:r>
          </a:p>
          <a:p>
            <a:r>
              <a:rPr lang="en-US" dirty="0"/>
              <a:t>Toolbar is a View included in a layout like any other View</a:t>
            </a:r>
          </a:p>
          <a:p>
            <a:r>
              <a:rPr lang="en-US" dirty="0"/>
              <a:t>As a regular View, the toolbar is easier to position, animate and control</a:t>
            </a:r>
          </a:p>
          <a:p>
            <a:r>
              <a:rPr lang="en-US" dirty="0"/>
              <a:t>Multiple distinct Toolbar elements can be defined within a single activity</a:t>
            </a:r>
          </a:p>
          <a:p>
            <a:r>
              <a:rPr lang="en-US" dirty="0"/>
              <a:t>Keep in mind that you can also configure any Toolbar as an Activity’s </a:t>
            </a:r>
            <a:r>
              <a:rPr lang="en-US" dirty="0" err="1"/>
              <a:t>ActionBar</a:t>
            </a:r>
            <a:r>
              <a:rPr lang="en-US" dirty="0"/>
              <a:t>, meaning that your standard options menu actions will be display within.</a:t>
            </a:r>
          </a:p>
          <a:p>
            <a:r>
              <a:rPr lang="en-US" dirty="0"/>
              <a:t>Note that the </a:t>
            </a:r>
            <a:r>
              <a:rPr lang="en-US" dirty="0" err="1"/>
              <a:t>ActionBar</a:t>
            </a:r>
            <a:r>
              <a:rPr lang="en-US" dirty="0"/>
              <a:t> continues to work and if all you need is a static bar at the top that can host icons and a back button, then you can safely continue to use </a:t>
            </a:r>
            <a:r>
              <a:rPr lang="en-US" dirty="0" err="1"/>
              <a:t>ActionBar</a:t>
            </a:r>
            <a:r>
              <a:rPr lang="en-US" dirty="0"/>
              <a:t>.</a:t>
            </a:r>
          </a:p>
        </p:txBody>
      </p:sp>
    </p:spTree>
    <p:extLst>
      <p:ext uri="{BB962C8B-B14F-4D97-AF65-F5344CB8AC3E}">
        <p14:creationId xmlns:p14="http://schemas.microsoft.com/office/powerpoint/2010/main" val="3587948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F14E5A-054E-9740-87A1-000F7B99F8DD}"/>
              </a:ext>
            </a:extLst>
          </p:cNvPr>
          <p:cNvSpPr>
            <a:spLocks noGrp="1"/>
          </p:cNvSpPr>
          <p:nvPr>
            <p:ph type="dt" sz="half" idx="10"/>
          </p:nvPr>
        </p:nvSpPr>
        <p:spPr/>
        <p:txBody>
          <a:bodyPr/>
          <a:lstStyle/>
          <a:p>
            <a:fld id="{24A60580-2B70-6940-B3F0-E4F8AB7AA3B6}" type="datetime1">
              <a:rPr lang="en-IN" smtClean="0"/>
              <a:t>26/06/19</a:t>
            </a:fld>
            <a:endParaRPr lang="en-IN"/>
          </a:p>
        </p:txBody>
      </p:sp>
      <p:sp>
        <p:nvSpPr>
          <p:cNvPr id="3" name="Slide Number Placeholder 2">
            <a:extLst>
              <a:ext uri="{FF2B5EF4-FFF2-40B4-BE49-F238E27FC236}">
                <a16:creationId xmlns:a16="http://schemas.microsoft.com/office/drawing/2014/main" id="{B9C77C65-0A84-624C-BF2F-2CC985C0BAE9}"/>
              </a:ext>
            </a:extLst>
          </p:cNvPr>
          <p:cNvSpPr>
            <a:spLocks noGrp="1"/>
          </p:cNvSpPr>
          <p:nvPr>
            <p:ph type="sldNum" sz="quarter" idx="12"/>
          </p:nvPr>
        </p:nvSpPr>
        <p:spPr/>
        <p:txBody>
          <a:bodyPr/>
          <a:lstStyle/>
          <a:p>
            <a:fld id="{273EEA2F-D825-49D3-9C25-497F06EFD3F7}" type="slidenum">
              <a:rPr lang="en-IN" smtClean="0"/>
              <a:t>11</a:t>
            </a:fld>
            <a:endParaRPr lang="en-IN"/>
          </a:p>
        </p:txBody>
      </p:sp>
      <p:sp>
        <p:nvSpPr>
          <p:cNvPr id="4" name="Title 3">
            <a:extLst>
              <a:ext uri="{FF2B5EF4-FFF2-40B4-BE49-F238E27FC236}">
                <a16:creationId xmlns:a16="http://schemas.microsoft.com/office/drawing/2014/main" id="{BFDECD79-C65A-3C4A-81C5-F358840D1F45}"/>
              </a:ext>
            </a:extLst>
          </p:cNvPr>
          <p:cNvSpPr>
            <a:spLocks noGrp="1"/>
          </p:cNvSpPr>
          <p:nvPr>
            <p:ph type="title"/>
          </p:nvPr>
        </p:nvSpPr>
        <p:spPr>
          <a:xfrm>
            <a:off x="316679" y="121966"/>
            <a:ext cx="4813586" cy="382564"/>
          </a:xfrm>
        </p:spPr>
        <p:txBody>
          <a:bodyPr/>
          <a:lstStyle/>
          <a:p>
            <a:r>
              <a:rPr lang="en-US" dirty="0"/>
              <a:t>Steps to add a toolbar and Menu</a:t>
            </a:r>
          </a:p>
        </p:txBody>
      </p:sp>
      <p:sp>
        <p:nvSpPr>
          <p:cNvPr id="5" name="TextBox 4">
            <a:extLst>
              <a:ext uri="{FF2B5EF4-FFF2-40B4-BE49-F238E27FC236}">
                <a16:creationId xmlns:a16="http://schemas.microsoft.com/office/drawing/2014/main" id="{D629DA7C-B5E7-C246-80EF-669D85561735}"/>
              </a:ext>
            </a:extLst>
          </p:cNvPr>
          <p:cNvSpPr txBox="1"/>
          <p:nvPr/>
        </p:nvSpPr>
        <p:spPr>
          <a:xfrm>
            <a:off x="404261" y="1087655"/>
            <a:ext cx="8364354" cy="1477328"/>
          </a:xfrm>
          <a:prstGeom prst="rect">
            <a:avLst/>
          </a:prstGeom>
          <a:noFill/>
        </p:spPr>
        <p:txBody>
          <a:bodyPr wrap="square" rtlCol="0">
            <a:spAutoFit/>
          </a:bodyPr>
          <a:lstStyle/>
          <a:p>
            <a:pPr marL="342900" indent="-342900">
              <a:buFont typeface="+mj-lt"/>
              <a:buAutoNum type="arabicPeriod"/>
            </a:pPr>
            <a:r>
              <a:rPr lang="en-US" dirty="0"/>
              <a:t>Change the default theme to </a:t>
            </a:r>
            <a:r>
              <a:rPr lang="en-US" dirty="0" err="1"/>
              <a:t>NoActionBar</a:t>
            </a:r>
            <a:endParaRPr lang="en-US" dirty="0"/>
          </a:p>
          <a:p>
            <a:pPr marL="342900" indent="-342900">
              <a:buFont typeface="+mj-lt"/>
              <a:buAutoNum type="arabicPeriod"/>
            </a:pPr>
            <a:r>
              <a:rPr lang="en-US" dirty="0"/>
              <a:t>Add Toolbar in </a:t>
            </a:r>
            <a:r>
              <a:rPr lang="en-US" dirty="0" err="1"/>
              <a:t>main_activity.xml</a:t>
            </a:r>
            <a:endParaRPr lang="en-US" dirty="0"/>
          </a:p>
          <a:p>
            <a:pPr marL="342900" indent="-342900">
              <a:buFont typeface="+mj-lt"/>
              <a:buAutoNum type="arabicPeriod"/>
            </a:pPr>
            <a:r>
              <a:rPr lang="en-US" dirty="0"/>
              <a:t>Override method </a:t>
            </a:r>
            <a:r>
              <a:rPr lang="en-US" dirty="0" err="1"/>
              <a:t>onCreateOptionsMenu</a:t>
            </a:r>
            <a:r>
              <a:rPr lang="en-US" dirty="0"/>
              <a:t> and setup </a:t>
            </a:r>
            <a:r>
              <a:rPr lang="en-US" dirty="0" err="1"/>
              <a:t>actionbar</a:t>
            </a:r>
            <a:r>
              <a:rPr lang="en-US" dirty="0"/>
              <a:t> in </a:t>
            </a:r>
            <a:r>
              <a:rPr lang="en-US" dirty="0" err="1"/>
              <a:t>MainActivity.java</a:t>
            </a:r>
            <a:endParaRPr lang="en-US" dirty="0"/>
          </a:p>
          <a:p>
            <a:pPr marL="342900" indent="-342900">
              <a:buFont typeface="+mj-lt"/>
              <a:buAutoNum type="arabicPeriod"/>
            </a:pPr>
            <a:r>
              <a:rPr lang="en-US" dirty="0"/>
              <a:t>Add a res/menu/</a:t>
            </a:r>
            <a:r>
              <a:rPr lang="en-US" dirty="0" err="1"/>
              <a:t>menu.xml</a:t>
            </a:r>
            <a:r>
              <a:rPr lang="en-US" dirty="0"/>
              <a:t> file</a:t>
            </a:r>
          </a:p>
          <a:p>
            <a:pPr marL="342900" indent="-342900">
              <a:buFont typeface="+mj-lt"/>
              <a:buAutoNum type="arabicPeriod"/>
            </a:pPr>
            <a:endParaRPr lang="en-US" dirty="0"/>
          </a:p>
        </p:txBody>
      </p:sp>
    </p:spTree>
    <p:extLst>
      <p:ext uri="{BB962C8B-B14F-4D97-AF65-F5344CB8AC3E}">
        <p14:creationId xmlns:p14="http://schemas.microsoft.com/office/powerpoint/2010/main" val="3321335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6FEE0-3632-084A-A8FD-A14CFDB18553}"/>
              </a:ext>
            </a:extLst>
          </p:cNvPr>
          <p:cNvSpPr>
            <a:spLocks noGrp="1"/>
          </p:cNvSpPr>
          <p:nvPr>
            <p:ph type="title"/>
          </p:nvPr>
        </p:nvSpPr>
        <p:spPr>
          <a:xfrm>
            <a:off x="1576716" y="1940161"/>
            <a:ext cx="5990568" cy="562407"/>
          </a:xfrm>
        </p:spPr>
        <p:txBody>
          <a:bodyPr/>
          <a:lstStyle/>
          <a:p>
            <a:r>
              <a:rPr lang="en-US" dirty="0"/>
              <a:t>           Demo </a:t>
            </a:r>
            <a:r>
              <a:rPr lang="en-US" dirty="0" err="1"/>
              <a:t>ToolBar</a:t>
            </a:r>
            <a:endParaRPr lang="en-US" dirty="0"/>
          </a:p>
        </p:txBody>
      </p:sp>
      <p:sp>
        <p:nvSpPr>
          <p:cNvPr id="2" name="Date Placeholder 1">
            <a:extLst>
              <a:ext uri="{FF2B5EF4-FFF2-40B4-BE49-F238E27FC236}">
                <a16:creationId xmlns:a16="http://schemas.microsoft.com/office/drawing/2014/main" id="{11453035-0B3F-3F46-A187-793DDBB49B43}"/>
              </a:ext>
            </a:extLst>
          </p:cNvPr>
          <p:cNvSpPr>
            <a:spLocks noGrp="1"/>
          </p:cNvSpPr>
          <p:nvPr>
            <p:ph type="dt" sz="half" idx="10"/>
          </p:nvPr>
        </p:nvSpPr>
        <p:spPr/>
        <p:txBody>
          <a:bodyPr/>
          <a:lstStyle/>
          <a:p>
            <a:fld id="{24A60580-2B70-6940-B3F0-E4F8AB7AA3B6}" type="datetime1">
              <a:rPr lang="en-IN" smtClean="0"/>
              <a:t>26/06/19</a:t>
            </a:fld>
            <a:endParaRPr lang="en-IN"/>
          </a:p>
        </p:txBody>
      </p:sp>
      <p:sp>
        <p:nvSpPr>
          <p:cNvPr id="3" name="Slide Number Placeholder 2">
            <a:extLst>
              <a:ext uri="{FF2B5EF4-FFF2-40B4-BE49-F238E27FC236}">
                <a16:creationId xmlns:a16="http://schemas.microsoft.com/office/drawing/2014/main" id="{99DE4C29-2428-3942-915F-96CC6BF18EB1}"/>
              </a:ext>
            </a:extLst>
          </p:cNvPr>
          <p:cNvSpPr>
            <a:spLocks noGrp="1"/>
          </p:cNvSpPr>
          <p:nvPr>
            <p:ph type="sldNum" sz="quarter" idx="12"/>
          </p:nvPr>
        </p:nvSpPr>
        <p:spPr/>
        <p:txBody>
          <a:bodyPr/>
          <a:lstStyle/>
          <a:p>
            <a:fld id="{273EEA2F-D825-49D3-9C25-497F06EFD3F7}" type="slidenum">
              <a:rPr lang="en-IN" smtClean="0"/>
              <a:t>12</a:t>
            </a:fld>
            <a:endParaRPr lang="en-IN"/>
          </a:p>
        </p:txBody>
      </p:sp>
    </p:spTree>
    <p:extLst>
      <p:ext uri="{BB962C8B-B14F-4D97-AF65-F5344CB8AC3E}">
        <p14:creationId xmlns:p14="http://schemas.microsoft.com/office/powerpoint/2010/main" val="923712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916065A-F42E-564B-A3C7-E1BBB66BA04F}"/>
              </a:ext>
            </a:extLst>
          </p:cNvPr>
          <p:cNvSpPr>
            <a:spLocks noGrp="1"/>
          </p:cNvSpPr>
          <p:nvPr>
            <p:ph type="dt" sz="half" idx="10"/>
          </p:nvPr>
        </p:nvSpPr>
        <p:spPr/>
        <p:txBody>
          <a:bodyPr/>
          <a:lstStyle/>
          <a:p>
            <a:fld id="{7DD0C667-8BB3-D74C-86FC-7D0CD1167351}" type="datetime1">
              <a:rPr lang="en-IN" smtClean="0"/>
              <a:t>26/06/19</a:t>
            </a:fld>
            <a:endParaRPr lang="en-IN" dirty="0"/>
          </a:p>
        </p:txBody>
      </p:sp>
      <p:sp>
        <p:nvSpPr>
          <p:cNvPr id="5" name="Slide Number Placeholder 4">
            <a:extLst>
              <a:ext uri="{FF2B5EF4-FFF2-40B4-BE49-F238E27FC236}">
                <a16:creationId xmlns:a16="http://schemas.microsoft.com/office/drawing/2014/main" id="{B802D03D-E1D2-2D4F-AFB1-5066BADB6077}"/>
              </a:ext>
            </a:extLst>
          </p:cNvPr>
          <p:cNvSpPr>
            <a:spLocks noGrp="1"/>
          </p:cNvSpPr>
          <p:nvPr>
            <p:ph type="sldNum" sz="quarter" idx="12"/>
          </p:nvPr>
        </p:nvSpPr>
        <p:spPr/>
        <p:txBody>
          <a:bodyPr/>
          <a:lstStyle/>
          <a:p>
            <a:fld id="{273EEA2F-D825-49D3-9C25-497F06EFD3F7}" type="slidenum">
              <a:rPr lang="en-IN" smtClean="0"/>
              <a:t>13</a:t>
            </a:fld>
            <a:endParaRPr lang="en-IN" dirty="0"/>
          </a:p>
        </p:txBody>
      </p:sp>
      <p:sp>
        <p:nvSpPr>
          <p:cNvPr id="6" name="Title 5">
            <a:extLst>
              <a:ext uri="{FF2B5EF4-FFF2-40B4-BE49-F238E27FC236}">
                <a16:creationId xmlns:a16="http://schemas.microsoft.com/office/drawing/2014/main" id="{A53F8C88-F06E-3A4D-AACD-A588B28625AD}"/>
              </a:ext>
            </a:extLst>
          </p:cNvPr>
          <p:cNvSpPr>
            <a:spLocks noGrp="1"/>
          </p:cNvSpPr>
          <p:nvPr>
            <p:ph type="title"/>
          </p:nvPr>
        </p:nvSpPr>
        <p:spPr/>
        <p:txBody>
          <a:bodyPr/>
          <a:lstStyle/>
          <a:p>
            <a:r>
              <a:rPr lang="en-US" dirty="0"/>
              <a:t>Dialog Box</a:t>
            </a:r>
          </a:p>
        </p:txBody>
      </p:sp>
      <p:sp>
        <p:nvSpPr>
          <p:cNvPr id="7" name="Rectangle 6">
            <a:extLst>
              <a:ext uri="{FF2B5EF4-FFF2-40B4-BE49-F238E27FC236}">
                <a16:creationId xmlns:a16="http://schemas.microsoft.com/office/drawing/2014/main" id="{E570E315-DB4C-EC49-9E9F-2BD727F763AE}"/>
              </a:ext>
            </a:extLst>
          </p:cNvPr>
          <p:cNvSpPr/>
          <p:nvPr/>
        </p:nvSpPr>
        <p:spPr>
          <a:xfrm>
            <a:off x="628650" y="2010609"/>
            <a:ext cx="7976335" cy="1477328"/>
          </a:xfrm>
          <a:prstGeom prst="rect">
            <a:avLst/>
          </a:prstGeom>
        </p:spPr>
        <p:txBody>
          <a:bodyPr wrap="square">
            <a:spAutoFit/>
          </a:bodyPr>
          <a:lstStyle/>
          <a:p>
            <a:r>
              <a:rPr lang="en-US" dirty="0" err="1"/>
              <a:t>DialogFragment</a:t>
            </a:r>
            <a:r>
              <a:rPr lang="en-US" dirty="0"/>
              <a:t> is a specialized Fragment used when you want to display an overlay modal window within an activity that floats on top of the rest of the content.</a:t>
            </a:r>
          </a:p>
          <a:p>
            <a:r>
              <a:rPr lang="en-US" dirty="0"/>
              <a:t>This is typically used for displaying an alert dialog, a confirm dialog, or prompting the user for information within an overlay without having to switch to another Activity.</a:t>
            </a:r>
          </a:p>
        </p:txBody>
      </p:sp>
    </p:spTree>
    <p:extLst>
      <p:ext uri="{BB962C8B-B14F-4D97-AF65-F5344CB8AC3E}">
        <p14:creationId xmlns:p14="http://schemas.microsoft.com/office/powerpoint/2010/main" val="2634279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2A49FF-51B3-B14B-A56B-DE8F829DDDD9}"/>
              </a:ext>
            </a:extLst>
          </p:cNvPr>
          <p:cNvSpPr>
            <a:spLocks noGrp="1"/>
          </p:cNvSpPr>
          <p:nvPr>
            <p:ph type="dt" sz="half" idx="10"/>
          </p:nvPr>
        </p:nvSpPr>
        <p:spPr/>
        <p:txBody>
          <a:bodyPr/>
          <a:lstStyle/>
          <a:p>
            <a:fld id="{24A60580-2B70-6940-B3F0-E4F8AB7AA3B6}" type="datetime1">
              <a:rPr lang="en-IN" smtClean="0"/>
              <a:t>26/06/19</a:t>
            </a:fld>
            <a:endParaRPr lang="en-IN"/>
          </a:p>
        </p:txBody>
      </p:sp>
      <p:sp>
        <p:nvSpPr>
          <p:cNvPr id="3" name="Slide Number Placeholder 2">
            <a:extLst>
              <a:ext uri="{FF2B5EF4-FFF2-40B4-BE49-F238E27FC236}">
                <a16:creationId xmlns:a16="http://schemas.microsoft.com/office/drawing/2014/main" id="{08F74892-1F26-2340-98E0-DFE9ED897A9A}"/>
              </a:ext>
            </a:extLst>
          </p:cNvPr>
          <p:cNvSpPr>
            <a:spLocks noGrp="1"/>
          </p:cNvSpPr>
          <p:nvPr>
            <p:ph type="sldNum" sz="quarter" idx="12"/>
          </p:nvPr>
        </p:nvSpPr>
        <p:spPr/>
        <p:txBody>
          <a:bodyPr/>
          <a:lstStyle/>
          <a:p>
            <a:fld id="{273EEA2F-D825-49D3-9C25-497F06EFD3F7}" type="slidenum">
              <a:rPr lang="en-IN" smtClean="0"/>
              <a:t>14</a:t>
            </a:fld>
            <a:endParaRPr lang="en-IN"/>
          </a:p>
        </p:txBody>
      </p:sp>
      <p:sp>
        <p:nvSpPr>
          <p:cNvPr id="4" name="Title 3">
            <a:extLst>
              <a:ext uri="{FF2B5EF4-FFF2-40B4-BE49-F238E27FC236}">
                <a16:creationId xmlns:a16="http://schemas.microsoft.com/office/drawing/2014/main" id="{1EF6737D-CA00-9445-A6ED-14383FC5DFD9}"/>
              </a:ext>
            </a:extLst>
          </p:cNvPr>
          <p:cNvSpPr>
            <a:spLocks noGrp="1"/>
          </p:cNvSpPr>
          <p:nvPr>
            <p:ph type="title"/>
          </p:nvPr>
        </p:nvSpPr>
        <p:spPr/>
        <p:txBody>
          <a:bodyPr/>
          <a:lstStyle/>
          <a:p>
            <a:r>
              <a:rPr lang="en-US" dirty="0"/>
              <a:t>Steps</a:t>
            </a:r>
          </a:p>
        </p:txBody>
      </p:sp>
      <p:sp>
        <p:nvSpPr>
          <p:cNvPr id="5" name="TextBox 4">
            <a:extLst>
              <a:ext uri="{FF2B5EF4-FFF2-40B4-BE49-F238E27FC236}">
                <a16:creationId xmlns:a16="http://schemas.microsoft.com/office/drawing/2014/main" id="{F7233EC3-9133-0B45-B0E5-D2413D613E17}"/>
              </a:ext>
            </a:extLst>
          </p:cNvPr>
          <p:cNvSpPr txBox="1"/>
          <p:nvPr/>
        </p:nvSpPr>
        <p:spPr>
          <a:xfrm>
            <a:off x="471638" y="1222408"/>
            <a:ext cx="7950467" cy="923330"/>
          </a:xfrm>
          <a:prstGeom prst="rect">
            <a:avLst/>
          </a:prstGeom>
          <a:noFill/>
        </p:spPr>
        <p:txBody>
          <a:bodyPr wrap="square" rtlCol="0">
            <a:spAutoFit/>
          </a:bodyPr>
          <a:lstStyle/>
          <a:p>
            <a:pPr marL="342900" indent="-342900">
              <a:buFont typeface="+mj-lt"/>
              <a:buAutoNum type="arabicPeriod"/>
            </a:pPr>
            <a:r>
              <a:rPr lang="en-US" dirty="0"/>
              <a:t>Create a custom View xml</a:t>
            </a:r>
          </a:p>
          <a:p>
            <a:pPr marL="342900" indent="-342900">
              <a:buFont typeface="+mj-lt"/>
              <a:buAutoNum type="arabicPeriod"/>
            </a:pPr>
            <a:r>
              <a:rPr lang="en-US" dirty="0"/>
              <a:t>Define the fragment</a:t>
            </a:r>
          </a:p>
          <a:p>
            <a:pPr marL="342900" indent="-342900">
              <a:buFont typeface="+mj-lt"/>
              <a:buAutoNum type="arabicPeriod"/>
            </a:pPr>
            <a:r>
              <a:rPr lang="en-US" dirty="0"/>
              <a:t>Setup Fragment in the activity</a:t>
            </a:r>
          </a:p>
        </p:txBody>
      </p:sp>
    </p:spTree>
    <p:extLst>
      <p:ext uri="{BB962C8B-B14F-4D97-AF65-F5344CB8AC3E}">
        <p14:creationId xmlns:p14="http://schemas.microsoft.com/office/powerpoint/2010/main" val="2417619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5D5A65-EB12-B04E-9A45-4F10737E25E7}"/>
              </a:ext>
            </a:extLst>
          </p:cNvPr>
          <p:cNvSpPr>
            <a:spLocks noGrp="1"/>
          </p:cNvSpPr>
          <p:nvPr>
            <p:ph type="title"/>
          </p:nvPr>
        </p:nvSpPr>
        <p:spPr>
          <a:xfrm>
            <a:off x="2295408" y="2203919"/>
            <a:ext cx="5990568" cy="562407"/>
          </a:xfrm>
        </p:spPr>
        <p:txBody>
          <a:bodyPr/>
          <a:lstStyle/>
          <a:p>
            <a:r>
              <a:rPr lang="en-US" dirty="0"/>
              <a:t>Demo Dialog Box</a:t>
            </a:r>
          </a:p>
        </p:txBody>
      </p:sp>
      <p:sp>
        <p:nvSpPr>
          <p:cNvPr id="2" name="Date Placeholder 1">
            <a:extLst>
              <a:ext uri="{FF2B5EF4-FFF2-40B4-BE49-F238E27FC236}">
                <a16:creationId xmlns:a16="http://schemas.microsoft.com/office/drawing/2014/main" id="{D25D0E44-4C4F-434D-B0A1-F5510B3558C7}"/>
              </a:ext>
            </a:extLst>
          </p:cNvPr>
          <p:cNvSpPr>
            <a:spLocks noGrp="1"/>
          </p:cNvSpPr>
          <p:nvPr>
            <p:ph type="dt" sz="half" idx="10"/>
          </p:nvPr>
        </p:nvSpPr>
        <p:spPr/>
        <p:txBody>
          <a:bodyPr/>
          <a:lstStyle/>
          <a:p>
            <a:fld id="{24A60580-2B70-6940-B3F0-E4F8AB7AA3B6}" type="datetime1">
              <a:rPr lang="en-IN" smtClean="0"/>
              <a:t>26/06/19</a:t>
            </a:fld>
            <a:endParaRPr lang="en-IN"/>
          </a:p>
        </p:txBody>
      </p:sp>
      <p:sp>
        <p:nvSpPr>
          <p:cNvPr id="3" name="Slide Number Placeholder 2">
            <a:extLst>
              <a:ext uri="{FF2B5EF4-FFF2-40B4-BE49-F238E27FC236}">
                <a16:creationId xmlns:a16="http://schemas.microsoft.com/office/drawing/2014/main" id="{A7260AE7-35CA-4846-88D6-72EB84758BC8}"/>
              </a:ext>
            </a:extLst>
          </p:cNvPr>
          <p:cNvSpPr>
            <a:spLocks noGrp="1"/>
          </p:cNvSpPr>
          <p:nvPr>
            <p:ph type="sldNum" sz="quarter" idx="12"/>
          </p:nvPr>
        </p:nvSpPr>
        <p:spPr/>
        <p:txBody>
          <a:bodyPr/>
          <a:lstStyle/>
          <a:p>
            <a:fld id="{273EEA2F-D825-49D3-9C25-497F06EFD3F7}" type="slidenum">
              <a:rPr lang="en-IN" smtClean="0"/>
              <a:t>15</a:t>
            </a:fld>
            <a:endParaRPr lang="en-IN"/>
          </a:p>
        </p:txBody>
      </p:sp>
    </p:spTree>
    <p:extLst>
      <p:ext uri="{BB962C8B-B14F-4D97-AF65-F5344CB8AC3E}">
        <p14:creationId xmlns:p14="http://schemas.microsoft.com/office/powerpoint/2010/main" val="548245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5BB8F0-8928-234D-8DDB-BA5AADA32B1F}"/>
              </a:ext>
            </a:extLst>
          </p:cNvPr>
          <p:cNvSpPr>
            <a:spLocks noGrp="1"/>
          </p:cNvSpPr>
          <p:nvPr>
            <p:ph type="dt" sz="half" idx="10"/>
          </p:nvPr>
        </p:nvSpPr>
        <p:spPr/>
        <p:txBody>
          <a:bodyPr/>
          <a:lstStyle/>
          <a:p>
            <a:fld id="{24A60580-2B70-6940-B3F0-E4F8AB7AA3B6}" type="datetime1">
              <a:rPr lang="en-IN" smtClean="0"/>
              <a:t>26/06/19</a:t>
            </a:fld>
            <a:endParaRPr lang="en-IN"/>
          </a:p>
        </p:txBody>
      </p:sp>
      <p:sp>
        <p:nvSpPr>
          <p:cNvPr id="3" name="Slide Number Placeholder 2">
            <a:extLst>
              <a:ext uri="{FF2B5EF4-FFF2-40B4-BE49-F238E27FC236}">
                <a16:creationId xmlns:a16="http://schemas.microsoft.com/office/drawing/2014/main" id="{984AF2EB-766C-5945-A3BD-9DF1DD3CE2E7}"/>
              </a:ext>
            </a:extLst>
          </p:cNvPr>
          <p:cNvSpPr>
            <a:spLocks noGrp="1"/>
          </p:cNvSpPr>
          <p:nvPr>
            <p:ph type="sldNum" sz="quarter" idx="12"/>
          </p:nvPr>
        </p:nvSpPr>
        <p:spPr/>
        <p:txBody>
          <a:bodyPr/>
          <a:lstStyle/>
          <a:p>
            <a:fld id="{273EEA2F-D825-49D3-9C25-497F06EFD3F7}" type="slidenum">
              <a:rPr lang="en-IN" smtClean="0"/>
              <a:t>16</a:t>
            </a:fld>
            <a:endParaRPr lang="en-IN"/>
          </a:p>
        </p:txBody>
      </p:sp>
      <p:sp>
        <p:nvSpPr>
          <p:cNvPr id="4" name="Title 3">
            <a:extLst>
              <a:ext uri="{FF2B5EF4-FFF2-40B4-BE49-F238E27FC236}">
                <a16:creationId xmlns:a16="http://schemas.microsoft.com/office/drawing/2014/main" id="{1E56DFD9-616E-9D4B-A1BD-3942A62A03D6}"/>
              </a:ext>
            </a:extLst>
          </p:cNvPr>
          <p:cNvSpPr>
            <a:spLocks noGrp="1"/>
          </p:cNvSpPr>
          <p:nvPr>
            <p:ph type="title"/>
          </p:nvPr>
        </p:nvSpPr>
        <p:spPr/>
        <p:txBody>
          <a:bodyPr/>
          <a:lstStyle/>
          <a:p>
            <a:r>
              <a:rPr lang="en-US" dirty="0"/>
              <a:t>Navigation Drawer</a:t>
            </a:r>
          </a:p>
        </p:txBody>
      </p:sp>
      <p:sp>
        <p:nvSpPr>
          <p:cNvPr id="5" name="Rectangle 4">
            <a:extLst>
              <a:ext uri="{FF2B5EF4-FFF2-40B4-BE49-F238E27FC236}">
                <a16:creationId xmlns:a16="http://schemas.microsoft.com/office/drawing/2014/main" id="{43368FB8-5C1E-DE4C-9E22-A6D193D35535}"/>
              </a:ext>
            </a:extLst>
          </p:cNvPr>
          <p:cNvSpPr/>
          <p:nvPr/>
        </p:nvSpPr>
        <p:spPr>
          <a:xfrm>
            <a:off x="235819" y="803182"/>
            <a:ext cx="4572000" cy="1477328"/>
          </a:xfrm>
          <a:prstGeom prst="rect">
            <a:avLst/>
          </a:prstGeom>
        </p:spPr>
        <p:txBody>
          <a:bodyPr>
            <a:spAutoFit/>
          </a:bodyPr>
          <a:lstStyle/>
          <a:p>
            <a:r>
              <a:rPr lang="en-US" dirty="0"/>
              <a:t>With the release of Android 5.0 Lollipop, the new material design style navigation drawer spans the full height of the screen and is displayed over the </a:t>
            </a:r>
            <a:r>
              <a:rPr lang="en-US" dirty="0" err="1"/>
              <a:t>ActionBar</a:t>
            </a:r>
            <a:r>
              <a:rPr lang="en-US" dirty="0"/>
              <a:t> and overlaps the translucent </a:t>
            </a:r>
            <a:r>
              <a:rPr lang="en-US" dirty="0" err="1"/>
              <a:t>StatusBar</a:t>
            </a:r>
            <a:endParaRPr lang="en-US" dirty="0"/>
          </a:p>
        </p:txBody>
      </p:sp>
      <p:pic>
        <p:nvPicPr>
          <p:cNvPr id="6" name="Picture 5">
            <a:extLst>
              <a:ext uri="{FF2B5EF4-FFF2-40B4-BE49-F238E27FC236}">
                <a16:creationId xmlns:a16="http://schemas.microsoft.com/office/drawing/2014/main" id="{340CA3FC-0645-1141-9428-0DB2FEF01A13}"/>
              </a:ext>
            </a:extLst>
          </p:cNvPr>
          <p:cNvPicPr>
            <a:picLocks noChangeAspect="1"/>
          </p:cNvPicPr>
          <p:nvPr/>
        </p:nvPicPr>
        <p:blipFill>
          <a:blip r:embed="rId2"/>
          <a:stretch>
            <a:fillRect/>
          </a:stretch>
        </p:blipFill>
        <p:spPr>
          <a:xfrm>
            <a:off x="5823458" y="681216"/>
            <a:ext cx="3084723" cy="4462284"/>
          </a:xfrm>
          <a:prstGeom prst="rect">
            <a:avLst/>
          </a:prstGeom>
        </p:spPr>
      </p:pic>
    </p:spTree>
    <p:extLst>
      <p:ext uri="{BB962C8B-B14F-4D97-AF65-F5344CB8AC3E}">
        <p14:creationId xmlns:p14="http://schemas.microsoft.com/office/powerpoint/2010/main" val="2918424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97B4AD-56B8-284B-87A7-54E4B6B99FAE}"/>
              </a:ext>
            </a:extLst>
          </p:cNvPr>
          <p:cNvSpPr>
            <a:spLocks noGrp="1"/>
          </p:cNvSpPr>
          <p:nvPr>
            <p:ph type="dt" sz="half" idx="10"/>
          </p:nvPr>
        </p:nvSpPr>
        <p:spPr/>
        <p:txBody>
          <a:bodyPr/>
          <a:lstStyle/>
          <a:p>
            <a:fld id="{24A60580-2B70-6940-B3F0-E4F8AB7AA3B6}" type="datetime1">
              <a:rPr lang="en-IN" smtClean="0"/>
              <a:t>26/06/19</a:t>
            </a:fld>
            <a:endParaRPr lang="en-IN"/>
          </a:p>
        </p:txBody>
      </p:sp>
      <p:sp>
        <p:nvSpPr>
          <p:cNvPr id="3" name="Slide Number Placeholder 2">
            <a:extLst>
              <a:ext uri="{FF2B5EF4-FFF2-40B4-BE49-F238E27FC236}">
                <a16:creationId xmlns:a16="http://schemas.microsoft.com/office/drawing/2014/main" id="{A62780A1-FFD2-B546-BCCE-7154169C3232}"/>
              </a:ext>
            </a:extLst>
          </p:cNvPr>
          <p:cNvSpPr>
            <a:spLocks noGrp="1"/>
          </p:cNvSpPr>
          <p:nvPr>
            <p:ph type="sldNum" sz="quarter" idx="12"/>
          </p:nvPr>
        </p:nvSpPr>
        <p:spPr/>
        <p:txBody>
          <a:bodyPr/>
          <a:lstStyle/>
          <a:p>
            <a:fld id="{273EEA2F-D825-49D3-9C25-497F06EFD3F7}" type="slidenum">
              <a:rPr lang="en-IN" smtClean="0"/>
              <a:t>17</a:t>
            </a:fld>
            <a:endParaRPr lang="en-IN"/>
          </a:p>
        </p:txBody>
      </p:sp>
      <p:sp>
        <p:nvSpPr>
          <p:cNvPr id="4" name="Title 3">
            <a:extLst>
              <a:ext uri="{FF2B5EF4-FFF2-40B4-BE49-F238E27FC236}">
                <a16:creationId xmlns:a16="http://schemas.microsoft.com/office/drawing/2014/main" id="{FC430919-E6C1-0B43-BCFC-7F0EAA811BCD}"/>
              </a:ext>
            </a:extLst>
          </p:cNvPr>
          <p:cNvSpPr>
            <a:spLocks noGrp="1"/>
          </p:cNvSpPr>
          <p:nvPr>
            <p:ph type="title"/>
          </p:nvPr>
        </p:nvSpPr>
        <p:spPr>
          <a:xfrm>
            <a:off x="316679" y="121966"/>
            <a:ext cx="5872365" cy="382564"/>
          </a:xfrm>
        </p:spPr>
        <p:txBody>
          <a:bodyPr/>
          <a:lstStyle/>
          <a:p>
            <a:r>
              <a:rPr lang="en-US" dirty="0"/>
              <a:t>Steps to implement Navigation Drawer</a:t>
            </a:r>
          </a:p>
        </p:txBody>
      </p:sp>
      <p:sp>
        <p:nvSpPr>
          <p:cNvPr id="5" name="TextBox 4">
            <a:extLst>
              <a:ext uri="{FF2B5EF4-FFF2-40B4-BE49-F238E27FC236}">
                <a16:creationId xmlns:a16="http://schemas.microsoft.com/office/drawing/2014/main" id="{7B4889FB-0CC8-9848-9D19-8BEE32DB2DFE}"/>
              </a:ext>
            </a:extLst>
          </p:cNvPr>
          <p:cNvSpPr txBox="1"/>
          <p:nvPr/>
        </p:nvSpPr>
        <p:spPr>
          <a:xfrm>
            <a:off x="316679" y="895149"/>
            <a:ext cx="8336433" cy="1477328"/>
          </a:xfrm>
          <a:prstGeom prst="rect">
            <a:avLst/>
          </a:prstGeom>
          <a:noFill/>
        </p:spPr>
        <p:txBody>
          <a:bodyPr wrap="square" rtlCol="0">
            <a:spAutoFit/>
          </a:bodyPr>
          <a:lstStyle/>
          <a:p>
            <a:r>
              <a:rPr lang="en-US" dirty="0"/>
              <a:t>1. Add Dependencies</a:t>
            </a:r>
          </a:p>
          <a:p>
            <a:r>
              <a:rPr lang="en-US" dirty="0"/>
              <a:t>2.Setup Drawer Resource</a:t>
            </a:r>
          </a:p>
          <a:p>
            <a:r>
              <a:rPr lang="en-US" dirty="0"/>
              <a:t>3.Define Fragment</a:t>
            </a:r>
          </a:p>
          <a:p>
            <a:r>
              <a:rPr lang="en-US" dirty="0"/>
              <a:t>4.Setup </a:t>
            </a:r>
            <a:r>
              <a:rPr lang="en-US" dirty="0" err="1"/>
              <a:t>ToolBar</a:t>
            </a:r>
            <a:endParaRPr lang="en-US" dirty="0"/>
          </a:p>
          <a:p>
            <a:r>
              <a:rPr lang="en-US" dirty="0"/>
              <a:t>5.Setup Drawer in Activity</a:t>
            </a:r>
          </a:p>
        </p:txBody>
      </p:sp>
    </p:spTree>
    <p:extLst>
      <p:ext uri="{BB962C8B-B14F-4D97-AF65-F5344CB8AC3E}">
        <p14:creationId xmlns:p14="http://schemas.microsoft.com/office/powerpoint/2010/main" val="1345817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B489D5-0190-8B4A-911F-896FF3A9BC74}"/>
              </a:ext>
            </a:extLst>
          </p:cNvPr>
          <p:cNvSpPr>
            <a:spLocks noGrp="1"/>
          </p:cNvSpPr>
          <p:nvPr>
            <p:ph type="title"/>
          </p:nvPr>
        </p:nvSpPr>
        <p:spPr>
          <a:xfrm>
            <a:off x="1496082" y="2009343"/>
            <a:ext cx="5990568" cy="562407"/>
          </a:xfrm>
        </p:spPr>
        <p:txBody>
          <a:bodyPr/>
          <a:lstStyle/>
          <a:p>
            <a:r>
              <a:rPr lang="en-US" dirty="0"/>
              <a:t>Demo Navigation Drawer</a:t>
            </a:r>
          </a:p>
        </p:txBody>
      </p:sp>
      <p:sp>
        <p:nvSpPr>
          <p:cNvPr id="2" name="Date Placeholder 1">
            <a:extLst>
              <a:ext uri="{FF2B5EF4-FFF2-40B4-BE49-F238E27FC236}">
                <a16:creationId xmlns:a16="http://schemas.microsoft.com/office/drawing/2014/main" id="{97AC0D7D-5C58-ED45-8CAA-6B616A89BB07}"/>
              </a:ext>
            </a:extLst>
          </p:cNvPr>
          <p:cNvSpPr>
            <a:spLocks noGrp="1"/>
          </p:cNvSpPr>
          <p:nvPr>
            <p:ph type="dt" sz="half" idx="10"/>
          </p:nvPr>
        </p:nvSpPr>
        <p:spPr/>
        <p:txBody>
          <a:bodyPr/>
          <a:lstStyle/>
          <a:p>
            <a:fld id="{24A60580-2B70-6940-B3F0-E4F8AB7AA3B6}" type="datetime1">
              <a:rPr lang="en-IN" smtClean="0"/>
              <a:t>26/06/19</a:t>
            </a:fld>
            <a:endParaRPr lang="en-IN"/>
          </a:p>
        </p:txBody>
      </p:sp>
      <p:sp>
        <p:nvSpPr>
          <p:cNvPr id="3" name="Slide Number Placeholder 2">
            <a:extLst>
              <a:ext uri="{FF2B5EF4-FFF2-40B4-BE49-F238E27FC236}">
                <a16:creationId xmlns:a16="http://schemas.microsoft.com/office/drawing/2014/main" id="{BC9F7507-BB7A-0742-AED8-67F1E1B97970}"/>
              </a:ext>
            </a:extLst>
          </p:cNvPr>
          <p:cNvSpPr>
            <a:spLocks noGrp="1"/>
          </p:cNvSpPr>
          <p:nvPr>
            <p:ph type="sldNum" sz="quarter" idx="12"/>
          </p:nvPr>
        </p:nvSpPr>
        <p:spPr/>
        <p:txBody>
          <a:bodyPr/>
          <a:lstStyle/>
          <a:p>
            <a:fld id="{273EEA2F-D825-49D3-9C25-497F06EFD3F7}" type="slidenum">
              <a:rPr lang="en-IN" smtClean="0"/>
              <a:t>18</a:t>
            </a:fld>
            <a:endParaRPr lang="en-IN"/>
          </a:p>
        </p:txBody>
      </p:sp>
    </p:spTree>
    <p:extLst>
      <p:ext uri="{BB962C8B-B14F-4D97-AF65-F5344CB8AC3E}">
        <p14:creationId xmlns:p14="http://schemas.microsoft.com/office/powerpoint/2010/main" val="743321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8EA1B8A-0341-8A42-874E-D4DE268E665D}"/>
              </a:ext>
            </a:extLst>
          </p:cNvPr>
          <p:cNvSpPr>
            <a:spLocks noGrp="1"/>
          </p:cNvSpPr>
          <p:nvPr>
            <p:ph type="dt" sz="half" idx="16"/>
          </p:nvPr>
        </p:nvSpPr>
        <p:spPr/>
        <p:txBody>
          <a:bodyPr/>
          <a:lstStyle/>
          <a:p>
            <a:fld id="{7DD0C667-8BB3-D74C-86FC-7D0CD1167351}" type="datetime1">
              <a:rPr lang="en-IN" smtClean="0"/>
              <a:t>26/06/19</a:t>
            </a:fld>
            <a:endParaRPr lang="en-IN" dirty="0"/>
          </a:p>
        </p:txBody>
      </p:sp>
      <p:sp>
        <p:nvSpPr>
          <p:cNvPr id="5" name="Slide Number Placeholder 4">
            <a:extLst>
              <a:ext uri="{FF2B5EF4-FFF2-40B4-BE49-F238E27FC236}">
                <a16:creationId xmlns:a16="http://schemas.microsoft.com/office/drawing/2014/main" id="{5E51FB69-4340-8F4D-90AA-90A140B31F98}"/>
              </a:ext>
            </a:extLst>
          </p:cNvPr>
          <p:cNvSpPr>
            <a:spLocks noGrp="1"/>
          </p:cNvSpPr>
          <p:nvPr>
            <p:ph type="sldNum" sz="quarter" idx="12"/>
          </p:nvPr>
        </p:nvSpPr>
        <p:spPr/>
        <p:txBody>
          <a:bodyPr/>
          <a:lstStyle/>
          <a:p>
            <a:fld id="{273EEA2F-D825-49D3-9C25-497F06EFD3F7}" type="slidenum">
              <a:rPr lang="en-IN" smtClean="0"/>
              <a:t>19</a:t>
            </a:fld>
            <a:endParaRPr lang="en-IN" dirty="0"/>
          </a:p>
        </p:txBody>
      </p:sp>
      <p:sp>
        <p:nvSpPr>
          <p:cNvPr id="8" name="Title 7">
            <a:extLst>
              <a:ext uri="{FF2B5EF4-FFF2-40B4-BE49-F238E27FC236}">
                <a16:creationId xmlns:a16="http://schemas.microsoft.com/office/drawing/2014/main" id="{41720887-7F05-D040-986B-5A00E5BD1FC0}"/>
              </a:ext>
            </a:extLst>
          </p:cNvPr>
          <p:cNvSpPr>
            <a:spLocks noGrp="1"/>
          </p:cNvSpPr>
          <p:nvPr>
            <p:ph type="title"/>
          </p:nvPr>
        </p:nvSpPr>
        <p:spPr/>
        <p:txBody>
          <a:bodyPr/>
          <a:lstStyle/>
          <a:p>
            <a:r>
              <a:rPr lang="en-US" dirty="0" err="1"/>
              <a:t>ViewPager</a:t>
            </a:r>
            <a:endParaRPr lang="en-US" dirty="0"/>
          </a:p>
        </p:txBody>
      </p:sp>
      <p:sp>
        <p:nvSpPr>
          <p:cNvPr id="11" name="Rectangle 10">
            <a:extLst>
              <a:ext uri="{FF2B5EF4-FFF2-40B4-BE49-F238E27FC236}">
                <a16:creationId xmlns:a16="http://schemas.microsoft.com/office/drawing/2014/main" id="{D59BB89E-D5CA-0442-8CA8-AA9A69CD0B81}"/>
              </a:ext>
            </a:extLst>
          </p:cNvPr>
          <p:cNvSpPr/>
          <p:nvPr/>
        </p:nvSpPr>
        <p:spPr>
          <a:xfrm>
            <a:off x="316679" y="912807"/>
            <a:ext cx="5885848" cy="923330"/>
          </a:xfrm>
          <a:prstGeom prst="rect">
            <a:avLst/>
          </a:prstGeom>
        </p:spPr>
        <p:txBody>
          <a:bodyPr wrap="square">
            <a:spAutoFit/>
          </a:bodyPr>
          <a:lstStyle/>
          <a:p>
            <a:r>
              <a:rPr lang="en-US" dirty="0"/>
              <a:t>Layout that allows the user to swipe left and right through "pages" of content which are usually different fragments. This is a common navigation mode</a:t>
            </a:r>
          </a:p>
        </p:txBody>
      </p:sp>
      <p:pic>
        <p:nvPicPr>
          <p:cNvPr id="12" name="Picture 11">
            <a:extLst>
              <a:ext uri="{FF2B5EF4-FFF2-40B4-BE49-F238E27FC236}">
                <a16:creationId xmlns:a16="http://schemas.microsoft.com/office/drawing/2014/main" id="{ECD4E2AF-3239-C346-AA29-1EAB8BF4E7CC}"/>
              </a:ext>
            </a:extLst>
          </p:cNvPr>
          <p:cNvPicPr>
            <a:picLocks noChangeAspect="1"/>
          </p:cNvPicPr>
          <p:nvPr/>
        </p:nvPicPr>
        <p:blipFill>
          <a:blip r:embed="rId2"/>
          <a:stretch>
            <a:fillRect/>
          </a:stretch>
        </p:blipFill>
        <p:spPr>
          <a:xfrm>
            <a:off x="5998076" y="999557"/>
            <a:ext cx="2730500" cy="3644900"/>
          </a:xfrm>
          <a:prstGeom prst="rect">
            <a:avLst/>
          </a:prstGeom>
        </p:spPr>
      </p:pic>
    </p:spTree>
    <p:extLst>
      <p:ext uri="{BB962C8B-B14F-4D97-AF65-F5344CB8AC3E}">
        <p14:creationId xmlns:p14="http://schemas.microsoft.com/office/powerpoint/2010/main" val="92000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26/06/19</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733779" y="1063036"/>
            <a:ext cx="3133209" cy="1648396"/>
          </a:xfrm>
          <a:prstGeom prst="rect">
            <a:avLst/>
          </a:prstGeom>
          <a:noFill/>
          <a:ln>
            <a:noFill/>
          </a:ln>
        </p:spPr>
        <p:txBody>
          <a:bodyPr spcFirstLastPara="1" wrap="square" lIns="91425" tIns="45700" rIns="91425" bIns="45700" anchor="t" anchorCtr="0">
            <a:noAutofit/>
          </a:bodyPr>
          <a:lstStyle/>
          <a:p>
            <a:pPr algn="ctr">
              <a:lnSpc>
                <a:spcPct val="90000"/>
              </a:lnSpc>
              <a:buClr>
                <a:srgbClr val="000000"/>
              </a:buClr>
              <a:buSzPts val="1800"/>
            </a:pPr>
            <a:r>
              <a:rPr lang="en-IN" sz="1800" b="1" i="0" u="none" strike="noStrike" cap="none" dirty="0">
                <a:solidFill>
                  <a:srgbClr val="FFFFFF"/>
                </a:solidFill>
                <a:latin typeface="Proxima Nova"/>
                <a:ea typeface="Proxima Nova"/>
                <a:cs typeface="Proxima Nova"/>
                <a:sym typeface="Proxima Nova"/>
              </a:rPr>
              <a:t>Course :</a:t>
            </a:r>
            <a:r>
              <a:rPr lang="en-IN" dirty="0">
                <a:solidFill>
                  <a:schemeClr val="lt1"/>
                </a:solidFill>
                <a:latin typeface="Proxima Nova"/>
                <a:ea typeface="Proxima Nova"/>
                <a:cs typeface="Proxima Nova"/>
                <a:sym typeface="Proxima Nova"/>
              </a:rPr>
              <a:t>  Android</a:t>
            </a:r>
            <a:endParaRPr dirty="0">
              <a:solidFill>
                <a:schemeClr val="lt1"/>
              </a:solidFill>
            </a:endParaRP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Lecture </a:t>
            </a:r>
            <a:r>
              <a:rPr lang="en-IN" sz="1800" b="1" dirty="0">
                <a:solidFill>
                  <a:srgbClr val="FFFFFF"/>
                </a:solidFill>
                <a:latin typeface="Proxima Nova"/>
                <a:ea typeface="Proxima Nova"/>
                <a:cs typeface="Proxima Nova"/>
                <a:sym typeface="Proxima Nova"/>
              </a:rPr>
              <a:t>On</a:t>
            </a:r>
            <a:r>
              <a:rPr lang="en-IN" sz="1800" b="1" i="0" u="none" strike="noStrike" cap="none" dirty="0">
                <a:solidFill>
                  <a:srgbClr val="FFFFFF"/>
                </a:solidFill>
                <a:latin typeface="Proxima Nova"/>
                <a:ea typeface="Proxima Nova"/>
                <a:cs typeface="Proxima Nova"/>
                <a:sym typeface="Proxima Nova"/>
              </a:rPr>
              <a:t> :</a:t>
            </a:r>
            <a:r>
              <a:rPr lang="en-IN" dirty="0">
                <a:solidFill>
                  <a:srgbClr val="FFFFFF"/>
                </a:solidFill>
                <a:latin typeface="Proxima Nova"/>
                <a:ea typeface="Proxima Nova"/>
                <a:cs typeface="Proxima Nova"/>
                <a:sym typeface="Proxima Nova"/>
              </a:rPr>
              <a:t> Menus &amp;  Material Design</a:t>
            </a: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Instructor :</a:t>
            </a:r>
            <a:r>
              <a:rPr lang="en-IN" dirty="0">
                <a:solidFill>
                  <a:schemeClr val="lt1"/>
                </a:solidFill>
                <a:latin typeface="Proxima Nova"/>
                <a:ea typeface="Proxima Nova"/>
                <a:cs typeface="Proxima Nova"/>
                <a:sym typeface="Proxima Nova"/>
              </a:rPr>
              <a:t> Rohit Jain</a:t>
            </a:r>
            <a:endParaRPr sz="18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4ED4B-25A2-3241-90A5-8557427EA705}"/>
              </a:ext>
            </a:extLst>
          </p:cNvPr>
          <p:cNvSpPr>
            <a:spLocks noGrp="1"/>
          </p:cNvSpPr>
          <p:nvPr>
            <p:ph idx="15"/>
          </p:nvPr>
        </p:nvSpPr>
        <p:spPr>
          <a:xfrm>
            <a:off x="648274" y="1681163"/>
            <a:ext cx="6792054" cy="2825475"/>
          </a:xfrm>
        </p:spPr>
        <p:txBody>
          <a:bodyPr/>
          <a:lstStyle/>
          <a:p>
            <a:pPr marL="342900" indent="-342900">
              <a:buFont typeface="+mj-lt"/>
              <a:buAutoNum type="arabicPeriod"/>
            </a:pPr>
            <a:r>
              <a:rPr lang="en-US" dirty="0"/>
              <a:t>Add a </a:t>
            </a:r>
            <a:r>
              <a:rPr lang="en-US" dirty="0" err="1"/>
              <a:t>TabLayout</a:t>
            </a:r>
            <a:endParaRPr lang="en-US" dirty="0"/>
          </a:p>
          <a:p>
            <a:pPr marL="342900" indent="-342900">
              <a:buFont typeface="+mj-lt"/>
              <a:buAutoNum type="arabicPeriod"/>
            </a:pPr>
            <a:r>
              <a:rPr lang="en-US" dirty="0"/>
              <a:t>Add a </a:t>
            </a:r>
            <a:r>
              <a:rPr lang="en-US" dirty="0" err="1"/>
              <a:t>ViewPager</a:t>
            </a:r>
            <a:endParaRPr lang="en-US" dirty="0"/>
          </a:p>
          <a:p>
            <a:pPr marL="342900" indent="-342900">
              <a:buFont typeface="+mj-lt"/>
              <a:buAutoNum type="arabicPeriod"/>
            </a:pPr>
            <a:r>
              <a:rPr lang="en-US" dirty="0"/>
              <a:t>Define Fragments</a:t>
            </a:r>
          </a:p>
        </p:txBody>
      </p:sp>
      <p:sp>
        <p:nvSpPr>
          <p:cNvPr id="4" name="Date Placeholder 3">
            <a:extLst>
              <a:ext uri="{FF2B5EF4-FFF2-40B4-BE49-F238E27FC236}">
                <a16:creationId xmlns:a16="http://schemas.microsoft.com/office/drawing/2014/main" id="{BD21C7C5-5DF1-174B-8FD3-30B37E0ABE3D}"/>
              </a:ext>
            </a:extLst>
          </p:cNvPr>
          <p:cNvSpPr>
            <a:spLocks noGrp="1"/>
          </p:cNvSpPr>
          <p:nvPr>
            <p:ph type="dt" sz="half" idx="16"/>
          </p:nvPr>
        </p:nvSpPr>
        <p:spPr/>
        <p:txBody>
          <a:bodyPr/>
          <a:lstStyle/>
          <a:p>
            <a:fld id="{AAC8EB75-20B8-FA41-8A25-CB9D4F4E068B}" type="datetime1">
              <a:rPr lang="en-IN" smtClean="0"/>
              <a:t>26/06/19</a:t>
            </a:fld>
            <a:endParaRPr lang="en-IN" dirty="0"/>
          </a:p>
        </p:txBody>
      </p:sp>
      <p:sp>
        <p:nvSpPr>
          <p:cNvPr id="5" name="Slide Number Placeholder 4">
            <a:extLst>
              <a:ext uri="{FF2B5EF4-FFF2-40B4-BE49-F238E27FC236}">
                <a16:creationId xmlns:a16="http://schemas.microsoft.com/office/drawing/2014/main" id="{FB1FBA0B-68B6-0047-B941-BDA20BFBF764}"/>
              </a:ext>
            </a:extLst>
          </p:cNvPr>
          <p:cNvSpPr>
            <a:spLocks noGrp="1"/>
          </p:cNvSpPr>
          <p:nvPr>
            <p:ph type="sldNum" sz="quarter" idx="12"/>
          </p:nvPr>
        </p:nvSpPr>
        <p:spPr/>
        <p:txBody>
          <a:bodyPr/>
          <a:lstStyle/>
          <a:p>
            <a:fld id="{273EEA2F-D825-49D3-9C25-497F06EFD3F7}" type="slidenum">
              <a:rPr lang="en-IN" smtClean="0"/>
              <a:t>20</a:t>
            </a:fld>
            <a:endParaRPr lang="en-IN" dirty="0"/>
          </a:p>
        </p:txBody>
      </p:sp>
      <p:sp>
        <p:nvSpPr>
          <p:cNvPr id="6" name="Title 5">
            <a:extLst>
              <a:ext uri="{FF2B5EF4-FFF2-40B4-BE49-F238E27FC236}">
                <a16:creationId xmlns:a16="http://schemas.microsoft.com/office/drawing/2014/main" id="{1F6E9AA0-F0D7-E54A-8C49-F0B66D62DC42}"/>
              </a:ext>
            </a:extLst>
          </p:cNvPr>
          <p:cNvSpPr>
            <a:spLocks noGrp="1"/>
          </p:cNvSpPr>
          <p:nvPr>
            <p:ph type="title"/>
          </p:nvPr>
        </p:nvSpPr>
        <p:spPr>
          <a:xfrm>
            <a:off x="316679" y="121966"/>
            <a:ext cx="5304475" cy="382564"/>
          </a:xfrm>
        </p:spPr>
        <p:txBody>
          <a:bodyPr/>
          <a:lstStyle/>
          <a:p>
            <a:r>
              <a:rPr lang="en-US" dirty="0"/>
              <a:t>Building a </a:t>
            </a:r>
            <a:r>
              <a:rPr lang="en-US" dirty="0" err="1"/>
              <a:t>Whatsapp</a:t>
            </a:r>
            <a:r>
              <a:rPr lang="en-US" dirty="0"/>
              <a:t> </a:t>
            </a:r>
            <a:r>
              <a:rPr lang="en-US" dirty="0" err="1"/>
              <a:t>Viewpager</a:t>
            </a:r>
            <a:endParaRPr lang="en-US" dirty="0"/>
          </a:p>
        </p:txBody>
      </p:sp>
    </p:spTree>
    <p:extLst>
      <p:ext uri="{BB962C8B-B14F-4D97-AF65-F5344CB8AC3E}">
        <p14:creationId xmlns:p14="http://schemas.microsoft.com/office/powerpoint/2010/main" val="1733410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6A37A9-57E5-744E-9606-B56B8D2CC94D}"/>
              </a:ext>
            </a:extLst>
          </p:cNvPr>
          <p:cNvSpPr>
            <a:spLocks noGrp="1"/>
          </p:cNvSpPr>
          <p:nvPr>
            <p:ph type="title"/>
          </p:nvPr>
        </p:nvSpPr>
        <p:spPr>
          <a:xfrm>
            <a:off x="2314659" y="2421425"/>
            <a:ext cx="5990568" cy="562407"/>
          </a:xfrm>
        </p:spPr>
        <p:txBody>
          <a:bodyPr/>
          <a:lstStyle/>
          <a:p>
            <a:r>
              <a:rPr lang="en-US" dirty="0"/>
              <a:t>Demo </a:t>
            </a:r>
            <a:r>
              <a:rPr lang="en-US" dirty="0" err="1"/>
              <a:t>ViewPager</a:t>
            </a:r>
            <a:endParaRPr lang="en-US" dirty="0"/>
          </a:p>
        </p:txBody>
      </p:sp>
      <p:sp>
        <p:nvSpPr>
          <p:cNvPr id="4" name="Date Placeholder 3">
            <a:extLst>
              <a:ext uri="{FF2B5EF4-FFF2-40B4-BE49-F238E27FC236}">
                <a16:creationId xmlns:a16="http://schemas.microsoft.com/office/drawing/2014/main" id="{CEC6DFF6-BC0C-5245-A571-2FD90FDF9646}"/>
              </a:ext>
            </a:extLst>
          </p:cNvPr>
          <p:cNvSpPr>
            <a:spLocks noGrp="1"/>
          </p:cNvSpPr>
          <p:nvPr>
            <p:ph type="dt" sz="half" idx="10"/>
          </p:nvPr>
        </p:nvSpPr>
        <p:spPr/>
        <p:txBody>
          <a:bodyPr/>
          <a:lstStyle/>
          <a:p>
            <a:fld id="{AAC8EB75-20B8-FA41-8A25-CB9D4F4E068B}" type="datetime1">
              <a:rPr lang="en-IN" smtClean="0"/>
              <a:t>26/06/19</a:t>
            </a:fld>
            <a:endParaRPr lang="en-IN" dirty="0"/>
          </a:p>
        </p:txBody>
      </p:sp>
      <p:sp>
        <p:nvSpPr>
          <p:cNvPr id="5" name="Slide Number Placeholder 4">
            <a:extLst>
              <a:ext uri="{FF2B5EF4-FFF2-40B4-BE49-F238E27FC236}">
                <a16:creationId xmlns:a16="http://schemas.microsoft.com/office/drawing/2014/main" id="{A49DAD10-EAB3-E241-9413-99E41761D334}"/>
              </a:ext>
            </a:extLst>
          </p:cNvPr>
          <p:cNvSpPr>
            <a:spLocks noGrp="1"/>
          </p:cNvSpPr>
          <p:nvPr>
            <p:ph type="sldNum" sz="quarter" idx="12"/>
          </p:nvPr>
        </p:nvSpPr>
        <p:spPr/>
        <p:txBody>
          <a:bodyPr/>
          <a:lstStyle/>
          <a:p>
            <a:fld id="{273EEA2F-D825-49D3-9C25-497F06EFD3F7}" type="slidenum">
              <a:rPr lang="en-IN" smtClean="0"/>
              <a:t>21</a:t>
            </a:fld>
            <a:endParaRPr lang="en-IN" dirty="0"/>
          </a:p>
        </p:txBody>
      </p:sp>
    </p:spTree>
    <p:extLst>
      <p:ext uri="{BB962C8B-B14F-4D97-AF65-F5344CB8AC3E}">
        <p14:creationId xmlns:p14="http://schemas.microsoft.com/office/powerpoint/2010/main" val="2619983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26/06/19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22</a:t>
            </a:fld>
            <a:endParaRPr lang="en-IN" dirty="0"/>
          </a:p>
        </p:txBody>
      </p:sp>
    </p:spTree>
    <p:extLst>
      <p:ext uri="{BB962C8B-B14F-4D97-AF65-F5344CB8AC3E}">
        <p14:creationId xmlns:p14="http://schemas.microsoft.com/office/powerpoint/2010/main" val="188552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26/06/19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In the last class we covered… </a:t>
            </a:r>
          </a:p>
        </p:txBody>
      </p:sp>
      <p:sp>
        <p:nvSpPr>
          <p:cNvPr id="2" name="Footer Placeholder 1"/>
          <p:cNvSpPr>
            <a:spLocks noGrp="1"/>
          </p:cNvSpPr>
          <p:nvPr>
            <p:ph type="ftr" sz="quarter" idx="11"/>
          </p:nvPr>
        </p:nvSpPr>
        <p:spPr/>
        <p:txBody>
          <a:bodyPr/>
          <a:lstStyle/>
          <a:p>
            <a:r>
              <a:rPr lang="en-IN" dirty="0"/>
              <a:t>Android| Java</a:t>
            </a:r>
          </a:p>
          <a:p>
            <a:endParaRPr lang="en-IN" dirty="0"/>
          </a:p>
        </p:txBody>
      </p:sp>
      <p:sp>
        <p:nvSpPr>
          <p:cNvPr id="14" name="TextBox 13">
            <a:extLst>
              <a:ext uri="{FF2B5EF4-FFF2-40B4-BE49-F238E27FC236}">
                <a16:creationId xmlns:a16="http://schemas.microsoft.com/office/drawing/2014/main" id="{A1D5BD00-3737-5A4A-AB6A-F32B7085D56F}"/>
              </a:ext>
            </a:extLst>
          </p:cNvPr>
          <p:cNvSpPr txBox="1"/>
          <p:nvPr/>
        </p:nvSpPr>
        <p:spPr>
          <a:xfrm>
            <a:off x="1126962" y="1552653"/>
            <a:ext cx="6171763" cy="923330"/>
          </a:xfrm>
          <a:prstGeom prst="rect">
            <a:avLst/>
          </a:prstGeom>
          <a:noFill/>
        </p:spPr>
        <p:txBody>
          <a:bodyPr wrap="square" rtlCol="0" anchor="t">
            <a:spAutoFit/>
          </a:bodyPr>
          <a:lstStyle/>
          <a:p>
            <a:pPr marL="342900" indent="-342900">
              <a:buFontTx/>
              <a:buAutoNum type="arabicParenR"/>
            </a:pPr>
            <a:r>
              <a:rPr lang="en-US" dirty="0">
                <a:solidFill>
                  <a:schemeClr val="bg1"/>
                </a:solidFill>
              </a:rPr>
              <a:t>Grid View</a:t>
            </a:r>
          </a:p>
          <a:p>
            <a:pPr marL="342900" indent="-342900">
              <a:buAutoNum type="arabicParenR"/>
            </a:pPr>
            <a:r>
              <a:rPr lang="en-US" dirty="0">
                <a:solidFill>
                  <a:schemeClr val="bg1"/>
                </a:solidFill>
              </a:rPr>
              <a:t>Card Layouts</a:t>
            </a:r>
          </a:p>
          <a:p>
            <a:pPr marL="342900" indent="-342900">
              <a:buAutoNum type="arabicParenR"/>
            </a:pPr>
            <a:r>
              <a:rPr lang="en-US" dirty="0">
                <a:solidFill>
                  <a:schemeClr val="bg1"/>
                </a:solidFill>
              </a:rPr>
              <a:t>Floating Action Button</a:t>
            </a:r>
          </a:p>
        </p:txBody>
      </p:sp>
    </p:spTree>
    <p:extLst>
      <p:ext uri="{BB962C8B-B14F-4D97-AF65-F5344CB8AC3E}">
        <p14:creationId xmlns:p14="http://schemas.microsoft.com/office/powerpoint/2010/main" val="377551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26/06/19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4</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Today’s Agenda</a:t>
            </a:r>
          </a:p>
        </p:txBody>
      </p:sp>
      <p:sp>
        <p:nvSpPr>
          <p:cNvPr id="2" name="Footer Placeholder 1"/>
          <p:cNvSpPr>
            <a:spLocks noGrp="1"/>
          </p:cNvSpPr>
          <p:nvPr>
            <p:ph type="ftr" sz="quarter" idx="11"/>
          </p:nvPr>
        </p:nvSpPr>
        <p:spPr/>
        <p:txBody>
          <a:bodyPr/>
          <a:lstStyle/>
          <a:p>
            <a:r>
              <a:rPr lang="en-IN" dirty="0"/>
              <a:t>Android| Java</a:t>
            </a:r>
          </a:p>
          <a:p>
            <a:endParaRPr lang="en-IN" dirty="0"/>
          </a:p>
        </p:txBody>
      </p:sp>
      <p:sp>
        <p:nvSpPr>
          <p:cNvPr id="14" name="TextBox 13">
            <a:extLst>
              <a:ext uri="{FF2B5EF4-FFF2-40B4-BE49-F238E27FC236}">
                <a16:creationId xmlns:a16="http://schemas.microsoft.com/office/drawing/2014/main" id="{A1D5BD00-3737-5A4A-AB6A-F32B7085D56F}"/>
              </a:ext>
            </a:extLst>
          </p:cNvPr>
          <p:cNvSpPr txBox="1"/>
          <p:nvPr/>
        </p:nvSpPr>
        <p:spPr>
          <a:xfrm>
            <a:off x="1126962" y="1552653"/>
            <a:ext cx="6171763" cy="1754326"/>
          </a:xfrm>
          <a:prstGeom prst="rect">
            <a:avLst/>
          </a:prstGeom>
          <a:noFill/>
        </p:spPr>
        <p:txBody>
          <a:bodyPr wrap="square" rtlCol="0" anchor="t">
            <a:spAutoFit/>
          </a:bodyPr>
          <a:lstStyle/>
          <a:p>
            <a:pPr marL="342900" indent="-342900">
              <a:buFont typeface="+mj-lt"/>
              <a:buAutoNum type="arabicPeriod"/>
            </a:pPr>
            <a:r>
              <a:rPr lang="en-US" dirty="0">
                <a:solidFill>
                  <a:schemeClr val="bg1"/>
                </a:solidFill>
              </a:rPr>
              <a:t>Material Design</a:t>
            </a:r>
          </a:p>
          <a:p>
            <a:pPr marL="342900" indent="-342900">
              <a:buFont typeface="+mj-lt"/>
              <a:buAutoNum type="arabicPeriod"/>
            </a:pPr>
            <a:r>
              <a:rPr lang="en-US" dirty="0" err="1">
                <a:solidFill>
                  <a:schemeClr val="bg1"/>
                </a:solidFill>
              </a:rPr>
              <a:t>ToolBar</a:t>
            </a:r>
            <a:r>
              <a:rPr lang="en-US" dirty="0">
                <a:solidFill>
                  <a:schemeClr val="bg1"/>
                </a:solidFill>
              </a:rPr>
              <a:t> &amp; Menus</a:t>
            </a:r>
          </a:p>
          <a:p>
            <a:pPr marL="342900" indent="-342900">
              <a:buFont typeface="+mj-lt"/>
              <a:buAutoNum type="arabicPeriod"/>
            </a:pPr>
            <a:r>
              <a:rPr lang="en-US" dirty="0">
                <a:solidFill>
                  <a:schemeClr val="bg1"/>
                </a:solidFill>
              </a:rPr>
              <a:t>Dialog Box</a:t>
            </a:r>
          </a:p>
          <a:p>
            <a:pPr marL="342900" indent="-342900">
              <a:buFont typeface="+mj-lt"/>
              <a:buAutoNum type="arabicPeriod"/>
            </a:pPr>
            <a:r>
              <a:rPr lang="en-US" dirty="0">
                <a:solidFill>
                  <a:schemeClr val="bg1"/>
                </a:solidFill>
              </a:rPr>
              <a:t>Navigation Drawer</a:t>
            </a:r>
          </a:p>
          <a:p>
            <a:pPr marL="342900" indent="-342900">
              <a:buFont typeface="+mj-lt"/>
              <a:buAutoNum type="arabicPeriod"/>
            </a:pPr>
            <a:r>
              <a:rPr lang="en-US" dirty="0" err="1">
                <a:solidFill>
                  <a:schemeClr val="bg1"/>
                </a:solidFill>
              </a:rPr>
              <a:t>ViewPager</a:t>
            </a:r>
            <a:endParaRPr lang="en-US" dirty="0">
              <a:solidFill>
                <a:schemeClr val="bg1"/>
              </a:solidFill>
            </a:endParaRPr>
          </a:p>
          <a:p>
            <a:pPr marL="342900" indent="-342900">
              <a:buFont typeface="+mj-lt"/>
              <a:buAutoNum type="arabicPeriod"/>
            </a:pPr>
            <a:endParaRPr lang="en-US" dirty="0">
              <a:solidFill>
                <a:schemeClr val="bg1"/>
              </a:solidFill>
            </a:endParaRPr>
          </a:p>
        </p:txBody>
      </p:sp>
    </p:spTree>
    <p:extLst>
      <p:ext uri="{BB962C8B-B14F-4D97-AF65-F5344CB8AC3E}">
        <p14:creationId xmlns:p14="http://schemas.microsoft.com/office/powerpoint/2010/main" val="261541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FADE20-E64D-1D48-838D-494623AFBFB9}"/>
              </a:ext>
            </a:extLst>
          </p:cNvPr>
          <p:cNvSpPr>
            <a:spLocks noGrp="1"/>
          </p:cNvSpPr>
          <p:nvPr>
            <p:ph type="dt" sz="half" idx="10"/>
          </p:nvPr>
        </p:nvSpPr>
        <p:spPr/>
        <p:txBody>
          <a:bodyPr/>
          <a:lstStyle/>
          <a:p>
            <a:fld id="{24A60580-2B70-6940-B3F0-E4F8AB7AA3B6}" type="datetime1">
              <a:rPr lang="en-IN" smtClean="0"/>
              <a:t>26/06/19</a:t>
            </a:fld>
            <a:endParaRPr lang="en-IN"/>
          </a:p>
        </p:txBody>
      </p:sp>
      <p:sp>
        <p:nvSpPr>
          <p:cNvPr id="3" name="Slide Number Placeholder 2">
            <a:extLst>
              <a:ext uri="{FF2B5EF4-FFF2-40B4-BE49-F238E27FC236}">
                <a16:creationId xmlns:a16="http://schemas.microsoft.com/office/drawing/2014/main" id="{5921DB5E-DAE1-9B44-971B-3B3B5A1E5074}"/>
              </a:ext>
            </a:extLst>
          </p:cNvPr>
          <p:cNvSpPr>
            <a:spLocks noGrp="1"/>
          </p:cNvSpPr>
          <p:nvPr>
            <p:ph type="sldNum" sz="quarter" idx="12"/>
          </p:nvPr>
        </p:nvSpPr>
        <p:spPr/>
        <p:txBody>
          <a:bodyPr/>
          <a:lstStyle/>
          <a:p>
            <a:fld id="{273EEA2F-D825-49D3-9C25-497F06EFD3F7}" type="slidenum">
              <a:rPr lang="en-IN" smtClean="0"/>
              <a:t>5</a:t>
            </a:fld>
            <a:endParaRPr lang="en-IN"/>
          </a:p>
        </p:txBody>
      </p:sp>
      <p:sp>
        <p:nvSpPr>
          <p:cNvPr id="4" name="Title 3">
            <a:extLst>
              <a:ext uri="{FF2B5EF4-FFF2-40B4-BE49-F238E27FC236}">
                <a16:creationId xmlns:a16="http://schemas.microsoft.com/office/drawing/2014/main" id="{343ECB2B-B0E4-9041-9EBE-80BF85DF930E}"/>
              </a:ext>
            </a:extLst>
          </p:cNvPr>
          <p:cNvSpPr>
            <a:spLocks noGrp="1"/>
          </p:cNvSpPr>
          <p:nvPr>
            <p:ph type="title"/>
          </p:nvPr>
        </p:nvSpPr>
        <p:spPr/>
        <p:txBody>
          <a:bodyPr/>
          <a:lstStyle/>
          <a:p>
            <a:r>
              <a:rPr lang="en-US" dirty="0"/>
              <a:t>Material Design</a:t>
            </a:r>
          </a:p>
        </p:txBody>
      </p:sp>
      <p:sp>
        <p:nvSpPr>
          <p:cNvPr id="5" name="Rectangle 4">
            <a:extLst>
              <a:ext uri="{FF2B5EF4-FFF2-40B4-BE49-F238E27FC236}">
                <a16:creationId xmlns:a16="http://schemas.microsoft.com/office/drawing/2014/main" id="{04E2E93C-6497-DF47-BE9F-F4B74C3DF361}"/>
              </a:ext>
            </a:extLst>
          </p:cNvPr>
          <p:cNvSpPr/>
          <p:nvPr/>
        </p:nvSpPr>
        <p:spPr>
          <a:xfrm>
            <a:off x="231006" y="863590"/>
            <a:ext cx="8284344" cy="3416320"/>
          </a:xfrm>
          <a:prstGeom prst="rect">
            <a:avLst/>
          </a:prstGeom>
        </p:spPr>
        <p:txBody>
          <a:bodyPr wrap="square">
            <a:spAutoFit/>
          </a:bodyPr>
          <a:lstStyle/>
          <a:p>
            <a:r>
              <a:rPr lang="en-US" dirty="0"/>
              <a:t>The concrete highlights of a material-designed app would include the following elements:</a:t>
            </a:r>
          </a:p>
          <a:p>
            <a:pPr marL="342900" indent="-342900">
              <a:buFont typeface="+mj-lt"/>
              <a:buAutoNum type="arabicPeriod"/>
            </a:pPr>
            <a:r>
              <a:rPr lang="en-US" dirty="0"/>
              <a:t>Vibrant Color Schemes</a:t>
            </a:r>
          </a:p>
          <a:p>
            <a:pPr marL="342900" indent="-342900">
              <a:buFont typeface="+mj-lt"/>
              <a:buAutoNum type="arabicPeriod"/>
            </a:pPr>
            <a:r>
              <a:rPr lang="en-US" dirty="0"/>
              <a:t>Updated Iconography</a:t>
            </a:r>
          </a:p>
          <a:p>
            <a:pPr marL="342900" indent="-342900">
              <a:buFont typeface="+mj-lt"/>
              <a:buAutoNum type="arabicPeriod"/>
            </a:pPr>
            <a:r>
              <a:rPr lang="en-US" dirty="0" err="1"/>
              <a:t>RecyclerView</a:t>
            </a:r>
            <a:r>
              <a:rPr lang="en-US" dirty="0"/>
              <a:t> for Lists with items as </a:t>
            </a:r>
            <a:r>
              <a:rPr lang="en-US" dirty="0" err="1"/>
              <a:t>CardViews</a:t>
            </a:r>
            <a:endParaRPr lang="en-US" dirty="0"/>
          </a:p>
          <a:p>
            <a:pPr marL="342900" indent="-342900">
              <a:buFont typeface="+mj-lt"/>
              <a:buAutoNum type="arabicPeriod"/>
            </a:pPr>
            <a:r>
              <a:rPr lang="en-US" dirty="0"/>
              <a:t>Leveraging the new App Toolbar</a:t>
            </a:r>
          </a:p>
          <a:p>
            <a:pPr marL="342900" indent="-342900">
              <a:buFont typeface="+mj-lt"/>
              <a:buAutoNum type="arabicPeriod"/>
            </a:pPr>
            <a:r>
              <a:rPr lang="en-US" dirty="0"/>
              <a:t>Dynamic Scrolling Behavior with </a:t>
            </a:r>
            <a:r>
              <a:rPr lang="en-US" dirty="0" err="1"/>
              <a:t>CoordinatorLayout</a:t>
            </a:r>
            <a:endParaRPr lang="en-US" dirty="0"/>
          </a:p>
          <a:p>
            <a:pPr marL="342900" indent="-342900">
              <a:buFont typeface="+mj-lt"/>
              <a:buAutoNum type="arabicPeriod"/>
            </a:pPr>
            <a:r>
              <a:rPr lang="en-US" dirty="0"/>
              <a:t>Floating Action Buttons for important actions</a:t>
            </a:r>
          </a:p>
          <a:p>
            <a:pPr marL="342900" indent="-342900">
              <a:buFont typeface="+mj-lt"/>
              <a:buAutoNum type="arabicPeriod"/>
            </a:pPr>
            <a:r>
              <a:rPr lang="en-US" dirty="0"/>
              <a:t>Ripple Animations for Touch Feedback</a:t>
            </a:r>
          </a:p>
          <a:p>
            <a:pPr marL="342900" indent="-342900">
              <a:buFont typeface="+mj-lt"/>
              <a:buAutoNum type="arabicPeriod"/>
            </a:pPr>
            <a:r>
              <a:rPr lang="en-US" dirty="0"/>
              <a:t>Shared Element Morph Transitions during navigation</a:t>
            </a:r>
          </a:p>
          <a:p>
            <a:pPr marL="342900" indent="-342900">
              <a:buFont typeface="+mj-lt"/>
              <a:buAutoNum type="arabicPeriod"/>
            </a:pPr>
            <a:r>
              <a:rPr lang="en-US" dirty="0"/>
              <a:t>View Elevation and Shadows</a:t>
            </a:r>
          </a:p>
          <a:p>
            <a:pPr marL="342900" indent="-342900">
              <a:buFont typeface="+mj-lt"/>
              <a:buAutoNum type="arabicPeriod"/>
            </a:pPr>
            <a:r>
              <a:rPr lang="en-US" dirty="0"/>
              <a:t>Updated Dialog Themes</a:t>
            </a:r>
          </a:p>
        </p:txBody>
      </p:sp>
    </p:spTree>
    <p:extLst>
      <p:ext uri="{BB962C8B-B14F-4D97-AF65-F5344CB8AC3E}">
        <p14:creationId xmlns:p14="http://schemas.microsoft.com/office/powerpoint/2010/main" val="2541817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F2839A-D664-D546-A433-AFC1650BB61F}"/>
              </a:ext>
            </a:extLst>
          </p:cNvPr>
          <p:cNvSpPr>
            <a:spLocks noGrp="1"/>
          </p:cNvSpPr>
          <p:nvPr>
            <p:ph type="dt" sz="half" idx="10"/>
          </p:nvPr>
        </p:nvSpPr>
        <p:spPr/>
        <p:txBody>
          <a:bodyPr/>
          <a:lstStyle/>
          <a:p>
            <a:fld id="{24A60580-2B70-6940-B3F0-E4F8AB7AA3B6}" type="datetime1">
              <a:rPr lang="en-IN" smtClean="0"/>
              <a:t>26/06/19</a:t>
            </a:fld>
            <a:endParaRPr lang="en-IN"/>
          </a:p>
        </p:txBody>
      </p:sp>
      <p:sp>
        <p:nvSpPr>
          <p:cNvPr id="3" name="Slide Number Placeholder 2">
            <a:extLst>
              <a:ext uri="{FF2B5EF4-FFF2-40B4-BE49-F238E27FC236}">
                <a16:creationId xmlns:a16="http://schemas.microsoft.com/office/drawing/2014/main" id="{C4D1EFCE-64CF-C545-A7D1-17E8F7D7EADB}"/>
              </a:ext>
            </a:extLst>
          </p:cNvPr>
          <p:cNvSpPr>
            <a:spLocks noGrp="1"/>
          </p:cNvSpPr>
          <p:nvPr>
            <p:ph type="sldNum" sz="quarter" idx="12"/>
          </p:nvPr>
        </p:nvSpPr>
        <p:spPr/>
        <p:txBody>
          <a:bodyPr/>
          <a:lstStyle/>
          <a:p>
            <a:fld id="{273EEA2F-D825-49D3-9C25-497F06EFD3F7}" type="slidenum">
              <a:rPr lang="en-IN" smtClean="0"/>
              <a:t>6</a:t>
            </a:fld>
            <a:endParaRPr lang="en-IN"/>
          </a:p>
        </p:txBody>
      </p:sp>
      <p:sp>
        <p:nvSpPr>
          <p:cNvPr id="4" name="Title 3">
            <a:extLst>
              <a:ext uri="{FF2B5EF4-FFF2-40B4-BE49-F238E27FC236}">
                <a16:creationId xmlns:a16="http://schemas.microsoft.com/office/drawing/2014/main" id="{797A2444-9CC3-D645-80B1-CA6BF0DAEACF}"/>
              </a:ext>
            </a:extLst>
          </p:cNvPr>
          <p:cNvSpPr>
            <a:spLocks noGrp="1"/>
          </p:cNvSpPr>
          <p:nvPr>
            <p:ph type="title"/>
          </p:nvPr>
        </p:nvSpPr>
        <p:spPr/>
        <p:txBody>
          <a:bodyPr/>
          <a:lstStyle/>
          <a:p>
            <a:r>
              <a:rPr lang="en-US" dirty="0"/>
              <a:t>Check List</a:t>
            </a:r>
          </a:p>
        </p:txBody>
      </p:sp>
      <p:sp>
        <p:nvSpPr>
          <p:cNvPr id="5" name="Rectangle 4">
            <a:extLst>
              <a:ext uri="{FF2B5EF4-FFF2-40B4-BE49-F238E27FC236}">
                <a16:creationId xmlns:a16="http://schemas.microsoft.com/office/drawing/2014/main" id="{9D0EE223-CD0F-6C4A-8D86-3665B0C615DC}"/>
              </a:ext>
            </a:extLst>
          </p:cNvPr>
          <p:cNvSpPr/>
          <p:nvPr/>
        </p:nvSpPr>
        <p:spPr>
          <a:xfrm>
            <a:off x="798896" y="927736"/>
            <a:ext cx="7074569" cy="3416320"/>
          </a:xfrm>
          <a:prstGeom prst="rect">
            <a:avLst/>
          </a:prstGeom>
        </p:spPr>
        <p:txBody>
          <a:bodyPr wrap="square">
            <a:spAutoFit/>
          </a:bodyPr>
          <a:lstStyle/>
          <a:p>
            <a:pPr marL="342900" indent="-342900">
              <a:buFont typeface="+mj-lt"/>
              <a:buAutoNum type="arabicPeriod"/>
            </a:pPr>
            <a:r>
              <a:rPr lang="en-IN" b="1" dirty="0">
                <a:solidFill>
                  <a:srgbClr val="333333"/>
                </a:solidFill>
                <a:latin typeface="Helvetica Neue" panose="02000503000000020004" pitchFamily="2" charset="0"/>
              </a:rPr>
              <a:t>Include Support Library</a:t>
            </a:r>
          </a:p>
          <a:p>
            <a:pPr marL="342900" indent="-342900">
              <a:buFont typeface="+mj-lt"/>
              <a:buAutoNum type="arabicPeriod"/>
            </a:pPr>
            <a:r>
              <a:rPr lang="en-IN" b="1" dirty="0"/>
              <a:t>Design Support Library</a:t>
            </a:r>
          </a:p>
          <a:p>
            <a:pPr marL="342900" indent="-342900">
              <a:buFont typeface="+mj-lt"/>
              <a:buAutoNum type="arabicPeriod"/>
            </a:pPr>
            <a:r>
              <a:rPr lang="en-IN" b="1" dirty="0"/>
              <a:t>Change the Application Theme</a:t>
            </a:r>
          </a:p>
          <a:p>
            <a:pPr marL="342900" indent="-342900">
              <a:buFont typeface="+mj-lt"/>
              <a:buAutoNum type="arabicPeriod"/>
            </a:pPr>
            <a:r>
              <a:rPr lang="en-IN" b="1" dirty="0"/>
              <a:t>Extend Activities from </a:t>
            </a:r>
            <a:r>
              <a:rPr lang="en-IN" b="1" dirty="0" err="1"/>
              <a:t>AppCompatActivity</a:t>
            </a:r>
            <a:endParaRPr lang="en-IN" b="1" dirty="0"/>
          </a:p>
          <a:p>
            <a:pPr marL="342900" indent="-342900">
              <a:buFont typeface="+mj-lt"/>
              <a:buAutoNum type="arabicPeriod"/>
            </a:pPr>
            <a:r>
              <a:rPr lang="en-IN" b="1" dirty="0"/>
              <a:t>Use Support </a:t>
            </a:r>
            <a:r>
              <a:rPr lang="en-IN" b="1" dirty="0" err="1"/>
              <a:t>ActionBar</a:t>
            </a:r>
            <a:endParaRPr lang="en-IN" b="1" dirty="0">
              <a:solidFill>
                <a:srgbClr val="333333"/>
              </a:solidFill>
              <a:latin typeface="Helvetica Neue" panose="02000503000000020004" pitchFamily="2" charset="0"/>
            </a:endParaRPr>
          </a:p>
          <a:p>
            <a:pPr marL="342900" indent="-342900">
              <a:buFont typeface="+mj-lt"/>
              <a:buAutoNum type="arabicPeriod"/>
            </a:pPr>
            <a:r>
              <a:rPr lang="en-IN" b="1" dirty="0"/>
              <a:t>Material Design Icons</a:t>
            </a:r>
          </a:p>
          <a:p>
            <a:pPr marL="342900" indent="-342900">
              <a:buFont typeface="+mj-lt"/>
              <a:buAutoNum type="arabicPeriod"/>
            </a:pPr>
            <a:r>
              <a:rPr lang="en-IN" b="1" dirty="0"/>
              <a:t>Material Navigation Drawer</a:t>
            </a:r>
          </a:p>
          <a:p>
            <a:pPr marL="342900" indent="-342900">
              <a:buFont typeface="+mj-lt"/>
              <a:buAutoNum type="arabicPeriod"/>
            </a:pPr>
            <a:r>
              <a:rPr lang="en-IN" b="1" dirty="0"/>
              <a:t>Material Views</a:t>
            </a:r>
          </a:p>
          <a:p>
            <a:pPr marL="342900" indent="-342900">
              <a:buFont typeface="+mj-lt"/>
              <a:buAutoNum type="arabicPeriod"/>
            </a:pPr>
            <a:r>
              <a:rPr lang="en-IN" b="1" dirty="0"/>
              <a:t>Toolbar</a:t>
            </a:r>
          </a:p>
          <a:p>
            <a:pPr marL="342900" indent="-342900">
              <a:buFont typeface="+mj-lt"/>
              <a:buAutoNum type="arabicPeriod"/>
            </a:pPr>
            <a:r>
              <a:rPr lang="en-IN" b="1" dirty="0"/>
              <a:t>Floating Action Buttons</a:t>
            </a:r>
          </a:p>
          <a:p>
            <a:pPr marL="342900" indent="-342900">
              <a:buFont typeface="+mj-lt"/>
              <a:buAutoNum type="arabicPeriod"/>
            </a:pPr>
            <a:r>
              <a:rPr lang="en-IN" b="1" dirty="0"/>
              <a:t>Material Animations</a:t>
            </a:r>
          </a:p>
          <a:p>
            <a:endParaRPr lang="en-IN" b="1" dirty="0"/>
          </a:p>
        </p:txBody>
      </p:sp>
    </p:spTree>
    <p:extLst>
      <p:ext uri="{BB962C8B-B14F-4D97-AF65-F5344CB8AC3E}">
        <p14:creationId xmlns:p14="http://schemas.microsoft.com/office/powerpoint/2010/main" val="155600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F34DA6-727F-C441-B4D6-7FA4F7C2A045}"/>
              </a:ext>
            </a:extLst>
          </p:cNvPr>
          <p:cNvSpPr>
            <a:spLocks noGrp="1"/>
          </p:cNvSpPr>
          <p:nvPr>
            <p:ph type="dt" sz="half" idx="10"/>
          </p:nvPr>
        </p:nvSpPr>
        <p:spPr/>
        <p:txBody>
          <a:bodyPr/>
          <a:lstStyle/>
          <a:p>
            <a:fld id="{24A60580-2B70-6940-B3F0-E4F8AB7AA3B6}" type="datetime1">
              <a:rPr lang="en-IN" smtClean="0"/>
              <a:t>26/06/19</a:t>
            </a:fld>
            <a:endParaRPr lang="en-IN"/>
          </a:p>
        </p:txBody>
      </p:sp>
      <p:sp>
        <p:nvSpPr>
          <p:cNvPr id="3" name="Slide Number Placeholder 2">
            <a:extLst>
              <a:ext uri="{FF2B5EF4-FFF2-40B4-BE49-F238E27FC236}">
                <a16:creationId xmlns:a16="http://schemas.microsoft.com/office/drawing/2014/main" id="{A16F2E5F-B10B-5149-BC02-A87EFBBF5165}"/>
              </a:ext>
            </a:extLst>
          </p:cNvPr>
          <p:cNvSpPr>
            <a:spLocks noGrp="1"/>
          </p:cNvSpPr>
          <p:nvPr>
            <p:ph type="sldNum" sz="quarter" idx="12"/>
          </p:nvPr>
        </p:nvSpPr>
        <p:spPr/>
        <p:txBody>
          <a:bodyPr/>
          <a:lstStyle/>
          <a:p>
            <a:fld id="{273EEA2F-D825-49D3-9C25-497F06EFD3F7}" type="slidenum">
              <a:rPr lang="en-IN" smtClean="0"/>
              <a:t>7</a:t>
            </a:fld>
            <a:endParaRPr lang="en-IN"/>
          </a:p>
        </p:txBody>
      </p:sp>
      <p:sp>
        <p:nvSpPr>
          <p:cNvPr id="4" name="Title 3">
            <a:extLst>
              <a:ext uri="{FF2B5EF4-FFF2-40B4-BE49-F238E27FC236}">
                <a16:creationId xmlns:a16="http://schemas.microsoft.com/office/drawing/2014/main" id="{A928DCF4-DD6B-BD47-B0DD-722286BD6757}"/>
              </a:ext>
            </a:extLst>
          </p:cNvPr>
          <p:cNvSpPr>
            <a:spLocks noGrp="1"/>
          </p:cNvSpPr>
          <p:nvPr>
            <p:ph type="title"/>
          </p:nvPr>
        </p:nvSpPr>
        <p:spPr/>
        <p:txBody>
          <a:bodyPr/>
          <a:lstStyle/>
          <a:p>
            <a:r>
              <a:rPr lang="en-US" dirty="0"/>
              <a:t>Theme</a:t>
            </a:r>
          </a:p>
        </p:txBody>
      </p:sp>
      <p:pic>
        <p:nvPicPr>
          <p:cNvPr id="5" name="Picture 4">
            <a:extLst>
              <a:ext uri="{FF2B5EF4-FFF2-40B4-BE49-F238E27FC236}">
                <a16:creationId xmlns:a16="http://schemas.microsoft.com/office/drawing/2014/main" id="{432A9068-2F7B-204B-BCC6-5C3F2596EB59}"/>
              </a:ext>
            </a:extLst>
          </p:cNvPr>
          <p:cNvPicPr>
            <a:picLocks noChangeAspect="1"/>
          </p:cNvPicPr>
          <p:nvPr/>
        </p:nvPicPr>
        <p:blipFill>
          <a:blip r:embed="rId2"/>
          <a:stretch>
            <a:fillRect/>
          </a:stretch>
        </p:blipFill>
        <p:spPr>
          <a:xfrm>
            <a:off x="0" y="838464"/>
            <a:ext cx="7247823" cy="2350041"/>
          </a:xfrm>
          <a:prstGeom prst="rect">
            <a:avLst/>
          </a:prstGeom>
        </p:spPr>
      </p:pic>
      <p:pic>
        <p:nvPicPr>
          <p:cNvPr id="6" name="Picture 5">
            <a:extLst>
              <a:ext uri="{FF2B5EF4-FFF2-40B4-BE49-F238E27FC236}">
                <a16:creationId xmlns:a16="http://schemas.microsoft.com/office/drawing/2014/main" id="{C535A016-EC5A-474E-AB4B-F6D8E5D667CF}"/>
              </a:ext>
            </a:extLst>
          </p:cNvPr>
          <p:cNvPicPr>
            <a:picLocks noChangeAspect="1"/>
          </p:cNvPicPr>
          <p:nvPr/>
        </p:nvPicPr>
        <p:blipFill>
          <a:blip r:embed="rId3"/>
          <a:stretch>
            <a:fillRect/>
          </a:stretch>
        </p:blipFill>
        <p:spPr>
          <a:xfrm>
            <a:off x="6063916" y="644332"/>
            <a:ext cx="2519891" cy="4396775"/>
          </a:xfrm>
          <a:prstGeom prst="rect">
            <a:avLst/>
          </a:prstGeom>
        </p:spPr>
      </p:pic>
    </p:spTree>
    <p:extLst>
      <p:ext uri="{BB962C8B-B14F-4D97-AF65-F5344CB8AC3E}">
        <p14:creationId xmlns:p14="http://schemas.microsoft.com/office/powerpoint/2010/main" val="147874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47B380C-8010-1C40-8227-73A0C34821E3}"/>
              </a:ext>
            </a:extLst>
          </p:cNvPr>
          <p:cNvSpPr>
            <a:spLocks noGrp="1"/>
          </p:cNvSpPr>
          <p:nvPr>
            <p:ph type="dt" sz="half" idx="10"/>
          </p:nvPr>
        </p:nvSpPr>
        <p:spPr/>
        <p:txBody>
          <a:bodyPr/>
          <a:lstStyle/>
          <a:p>
            <a:fld id="{7DD0C667-8BB3-D74C-86FC-7D0CD1167351}" type="datetime1">
              <a:rPr lang="en-IN" smtClean="0"/>
              <a:t>26/06/19</a:t>
            </a:fld>
            <a:endParaRPr lang="en-IN" dirty="0"/>
          </a:p>
        </p:txBody>
      </p:sp>
      <p:sp>
        <p:nvSpPr>
          <p:cNvPr id="5" name="Slide Number Placeholder 4">
            <a:extLst>
              <a:ext uri="{FF2B5EF4-FFF2-40B4-BE49-F238E27FC236}">
                <a16:creationId xmlns:a16="http://schemas.microsoft.com/office/drawing/2014/main" id="{0DBA8F78-0174-1843-977E-D9DC5E010E87}"/>
              </a:ext>
            </a:extLst>
          </p:cNvPr>
          <p:cNvSpPr>
            <a:spLocks noGrp="1"/>
          </p:cNvSpPr>
          <p:nvPr>
            <p:ph type="sldNum" sz="quarter" idx="12"/>
          </p:nvPr>
        </p:nvSpPr>
        <p:spPr/>
        <p:txBody>
          <a:bodyPr/>
          <a:lstStyle/>
          <a:p>
            <a:fld id="{273EEA2F-D825-49D3-9C25-497F06EFD3F7}" type="slidenum">
              <a:rPr lang="en-IN" smtClean="0"/>
              <a:t>8</a:t>
            </a:fld>
            <a:endParaRPr lang="en-IN" dirty="0"/>
          </a:p>
        </p:txBody>
      </p:sp>
      <p:sp>
        <p:nvSpPr>
          <p:cNvPr id="6" name="Title 5">
            <a:extLst>
              <a:ext uri="{FF2B5EF4-FFF2-40B4-BE49-F238E27FC236}">
                <a16:creationId xmlns:a16="http://schemas.microsoft.com/office/drawing/2014/main" id="{956892A0-51B0-2C48-B7DC-7081A7E01397}"/>
              </a:ext>
            </a:extLst>
          </p:cNvPr>
          <p:cNvSpPr>
            <a:spLocks noGrp="1"/>
          </p:cNvSpPr>
          <p:nvPr>
            <p:ph type="title"/>
          </p:nvPr>
        </p:nvSpPr>
        <p:spPr/>
        <p:txBody>
          <a:bodyPr/>
          <a:lstStyle/>
          <a:p>
            <a:r>
              <a:rPr lang="en-US" dirty="0"/>
              <a:t>Menus</a:t>
            </a:r>
          </a:p>
        </p:txBody>
      </p:sp>
      <p:sp>
        <p:nvSpPr>
          <p:cNvPr id="7" name="Rectangle 6">
            <a:extLst>
              <a:ext uri="{FF2B5EF4-FFF2-40B4-BE49-F238E27FC236}">
                <a16:creationId xmlns:a16="http://schemas.microsoft.com/office/drawing/2014/main" id="{0456FF17-4445-EC44-AA96-54A1D1E34DDD}"/>
              </a:ext>
            </a:extLst>
          </p:cNvPr>
          <p:cNvSpPr/>
          <p:nvPr/>
        </p:nvSpPr>
        <p:spPr>
          <a:xfrm>
            <a:off x="628650" y="1680467"/>
            <a:ext cx="8207342" cy="1200329"/>
          </a:xfrm>
          <a:prstGeom prst="rect">
            <a:avLst/>
          </a:prstGeom>
        </p:spPr>
        <p:txBody>
          <a:bodyPr wrap="square">
            <a:spAutoFit/>
          </a:bodyPr>
          <a:lstStyle/>
          <a:p>
            <a:r>
              <a:rPr lang="en-US" dirty="0"/>
              <a:t>Apps often need to provide the user with a consistent experience for executing actions that are contextually specific. The most common actions for an activity live on the default Action Bar but actions that are more specific to an item or element can be displayed contextually using menus and popups.</a:t>
            </a:r>
          </a:p>
        </p:txBody>
      </p:sp>
    </p:spTree>
    <p:extLst>
      <p:ext uri="{BB962C8B-B14F-4D97-AF65-F5344CB8AC3E}">
        <p14:creationId xmlns:p14="http://schemas.microsoft.com/office/powerpoint/2010/main" val="379424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5494B8-6888-0B4A-82B1-BCC1B79ECFA2}"/>
              </a:ext>
            </a:extLst>
          </p:cNvPr>
          <p:cNvSpPr>
            <a:spLocks noGrp="1"/>
          </p:cNvSpPr>
          <p:nvPr>
            <p:ph type="dt" sz="half" idx="10"/>
          </p:nvPr>
        </p:nvSpPr>
        <p:spPr/>
        <p:txBody>
          <a:bodyPr/>
          <a:lstStyle/>
          <a:p>
            <a:fld id="{24A60580-2B70-6940-B3F0-E4F8AB7AA3B6}" type="datetime1">
              <a:rPr lang="en-IN" smtClean="0"/>
              <a:t>26/06/19</a:t>
            </a:fld>
            <a:endParaRPr lang="en-IN"/>
          </a:p>
        </p:txBody>
      </p:sp>
      <p:sp>
        <p:nvSpPr>
          <p:cNvPr id="3" name="Slide Number Placeholder 2">
            <a:extLst>
              <a:ext uri="{FF2B5EF4-FFF2-40B4-BE49-F238E27FC236}">
                <a16:creationId xmlns:a16="http://schemas.microsoft.com/office/drawing/2014/main" id="{CBF650CE-7053-0C45-A7C2-2E2E102966E6}"/>
              </a:ext>
            </a:extLst>
          </p:cNvPr>
          <p:cNvSpPr>
            <a:spLocks noGrp="1"/>
          </p:cNvSpPr>
          <p:nvPr>
            <p:ph type="sldNum" sz="quarter" idx="12"/>
          </p:nvPr>
        </p:nvSpPr>
        <p:spPr/>
        <p:txBody>
          <a:bodyPr/>
          <a:lstStyle/>
          <a:p>
            <a:fld id="{273EEA2F-D825-49D3-9C25-497F06EFD3F7}" type="slidenum">
              <a:rPr lang="en-IN" smtClean="0"/>
              <a:t>9</a:t>
            </a:fld>
            <a:endParaRPr lang="en-IN"/>
          </a:p>
        </p:txBody>
      </p:sp>
      <p:sp>
        <p:nvSpPr>
          <p:cNvPr id="4" name="Title 3">
            <a:extLst>
              <a:ext uri="{FF2B5EF4-FFF2-40B4-BE49-F238E27FC236}">
                <a16:creationId xmlns:a16="http://schemas.microsoft.com/office/drawing/2014/main" id="{52E2C330-A3A3-3446-ADFC-96B44FE1B324}"/>
              </a:ext>
            </a:extLst>
          </p:cNvPr>
          <p:cNvSpPr>
            <a:spLocks noGrp="1"/>
          </p:cNvSpPr>
          <p:nvPr>
            <p:ph type="title"/>
          </p:nvPr>
        </p:nvSpPr>
        <p:spPr/>
        <p:txBody>
          <a:bodyPr/>
          <a:lstStyle/>
          <a:p>
            <a:r>
              <a:rPr lang="en-US" dirty="0" err="1"/>
              <a:t>ToolBar</a:t>
            </a:r>
            <a:endParaRPr lang="en-US" dirty="0"/>
          </a:p>
        </p:txBody>
      </p:sp>
      <p:sp>
        <p:nvSpPr>
          <p:cNvPr id="5" name="Rectangle 4">
            <a:extLst>
              <a:ext uri="{FF2B5EF4-FFF2-40B4-BE49-F238E27FC236}">
                <a16:creationId xmlns:a16="http://schemas.microsoft.com/office/drawing/2014/main" id="{6207654E-C620-D24F-8460-88348EDFA9A1}"/>
              </a:ext>
            </a:extLst>
          </p:cNvPr>
          <p:cNvSpPr/>
          <p:nvPr/>
        </p:nvSpPr>
        <p:spPr>
          <a:xfrm>
            <a:off x="884224" y="2015965"/>
            <a:ext cx="7992577" cy="923330"/>
          </a:xfrm>
          <a:prstGeom prst="rect">
            <a:avLst/>
          </a:prstGeom>
        </p:spPr>
        <p:txBody>
          <a:bodyPr wrap="square">
            <a:spAutoFit/>
          </a:bodyPr>
          <a:lstStyle/>
          <a:p>
            <a:r>
              <a:rPr lang="en-US" dirty="0"/>
              <a:t>Toolbar was introduced in Android Lollipop, API 21 release and is the spiritual successor of the </a:t>
            </a:r>
            <a:r>
              <a:rPr lang="en-US" dirty="0" err="1"/>
              <a:t>ActionBar</a:t>
            </a:r>
            <a:r>
              <a:rPr lang="en-US" dirty="0"/>
              <a:t>. It's a </a:t>
            </a:r>
            <a:r>
              <a:rPr lang="en-US" dirty="0" err="1"/>
              <a:t>ViewGroup</a:t>
            </a:r>
            <a:r>
              <a:rPr lang="en-US" dirty="0"/>
              <a:t> that can be placed anywhere in your XML layouts</a:t>
            </a:r>
          </a:p>
        </p:txBody>
      </p:sp>
    </p:spTree>
    <p:extLst>
      <p:ext uri="{BB962C8B-B14F-4D97-AF65-F5344CB8AC3E}">
        <p14:creationId xmlns:p14="http://schemas.microsoft.com/office/powerpoint/2010/main" val="4058443123"/>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22009</TotalTime>
  <Words>414</Words>
  <Application>Microsoft Macintosh PowerPoint</Application>
  <PresentationFormat>On-screen Show (16:9)</PresentationFormat>
  <Paragraphs>131</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Helvetica Neue</vt:lpstr>
      <vt:lpstr>Neue Plak</vt:lpstr>
      <vt:lpstr>Proxima Nova</vt:lpstr>
      <vt:lpstr>Proxima Nova Light</vt:lpstr>
      <vt:lpstr>Proxima Nova Rg</vt:lpstr>
      <vt:lpstr>Roboto Cn</vt:lpstr>
      <vt:lpstr>MASTER_UPGRAD</vt:lpstr>
      <vt:lpstr>PowerPoint Presentation</vt:lpstr>
      <vt:lpstr>PowerPoint Presentation</vt:lpstr>
      <vt:lpstr>PowerPoint Presentation</vt:lpstr>
      <vt:lpstr>PowerPoint Presentation</vt:lpstr>
      <vt:lpstr>Material Design</vt:lpstr>
      <vt:lpstr>Check List</vt:lpstr>
      <vt:lpstr>Theme</vt:lpstr>
      <vt:lpstr>Menus</vt:lpstr>
      <vt:lpstr>ToolBar</vt:lpstr>
      <vt:lpstr>ToolBar Vs ActionBar</vt:lpstr>
      <vt:lpstr>Steps to add a toolbar and Menu</vt:lpstr>
      <vt:lpstr>           Demo ToolBar</vt:lpstr>
      <vt:lpstr>Dialog Box</vt:lpstr>
      <vt:lpstr>Steps</vt:lpstr>
      <vt:lpstr>Demo Dialog Box</vt:lpstr>
      <vt:lpstr>Navigation Drawer</vt:lpstr>
      <vt:lpstr>Steps to implement Navigation Drawer</vt:lpstr>
      <vt:lpstr>Demo Navigation Drawer</vt:lpstr>
      <vt:lpstr>ViewPager</vt:lpstr>
      <vt:lpstr>Building a Whatsapp Viewpager</vt:lpstr>
      <vt:lpstr>Demo ViewPager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Rohit Jain</cp:lastModifiedBy>
  <cp:revision>382</cp:revision>
  <dcterms:created xsi:type="dcterms:W3CDTF">2019-01-02T10:18:22Z</dcterms:created>
  <dcterms:modified xsi:type="dcterms:W3CDTF">2019-06-26T10:15:13Z</dcterms:modified>
</cp:coreProperties>
</file>