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8"/>
  </p:notesMasterIdLst>
  <p:handoutMasterIdLst>
    <p:handoutMasterId r:id="rId19"/>
  </p:handoutMasterIdLst>
  <p:sldIdLst>
    <p:sldId id="256" r:id="rId2"/>
    <p:sldId id="294" r:id="rId3"/>
    <p:sldId id="286" r:id="rId4"/>
    <p:sldId id="342" r:id="rId5"/>
    <p:sldId id="343" r:id="rId6"/>
    <p:sldId id="344" r:id="rId7"/>
    <p:sldId id="345" r:id="rId8"/>
    <p:sldId id="346" r:id="rId9"/>
    <p:sldId id="347" r:id="rId10"/>
    <p:sldId id="348" r:id="rId11"/>
    <p:sldId id="349" r:id="rId12"/>
    <p:sldId id="350" r:id="rId13"/>
    <p:sldId id="351" r:id="rId14"/>
    <p:sldId id="352" r:id="rId15"/>
    <p:sldId id="353" r:id="rId16"/>
    <p:sldId id="290"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D40"/>
    <a:srgbClr val="CE2D40"/>
    <a:srgbClr val="A8A8A8"/>
    <a:srgbClr val="F5333F"/>
    <a:srgbClr val="F1333F"/>
    <a:srgbClr val="E72D3F"/>
    <a:srgbClr val="898989"/>
    <a:srgbClr val="989898"/>
    <a:srgbClr val="F6303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90" autoAdjust="0"/>
    <p:restoredTop sz="95701"/>
  </p:normalViewPr>
  <p:slideViewPr>
    <p:cSldViewPr snapToGrid="0" showGuides="1">
      <p:cViewPr varScale="1">
        <p:scale>
          <a:sx n="133" d="100"/>
          <a:sy n="133" d="100"/>
        </p:scale>
        <p:origin x="200" y="26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15656"/>
        <c:axId val="-2132718696"/>
      </c:barChart>
      <c:catAx>
        <c:axId val="-2132715656"/>
        <c:scaling>
          <c:orientation val="minMax"/>
        </c:scaling>
        <c:delete val="1"/>
        <c:axPos val="l"/>
        <c:numFmt formatCode="General" sourceLinked="1"/>
        <c:majorTickMark val="out"/>
        <c:minorTickMark val="none"/>
        <c:tickLblPos val="nextTo"/>
        <c:crossAx val="-2132718696"/>
        <c:crosses val="autoZero"/>
        <c:auto val="1"/>
        <c:lblAlgn val="ctr"/>
        <c:lblOffset val="100"/>
        <c:noMultiLvlLbl val="0"/>
      </c:catAx>
      <c:valAx>
        <c:axId val="-2132718696"/>
        <c:scaling>
          <c:orientation val="minMax"/>
        </c:scaling>
        <c:delete val="1"/>
        <c:axPos val="b"/>
        <c:numFmt formatCode="0%" sourceLinked="1"/>
        <c:majorTickMark val="out"/>
        <c:minorTickMark val="none"/>
        <c:tickLblPos val="nextTo"/>
        <c:crossAx val="-2132715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81934168"/>
        <c:axId val="2081937144"/>
      </c:barChart>
      <c:catAx>
        <c:axId val="2081934168"/>
        <c:scaling>
          <c:orientation val="minMax"/>
        </c:scaling>
        <c:delete val="1"/>
        <c:axPos val="l"/>
        <c:numFmt formatCode="General" sourceLinked="1"/>
        <c:majorTickMark val="out"/>
        <c:minorTickMark val="none"/>
        <c:tickLblPos val="nextTo"/>
        <c:crossAx val="2081937144"/>
        <c:crosses val="autoZero"/>
        <c:auto val="1"/>
        <c:lblAlgn val="ctr"/>
        <c:lblOffset val="100"/>
        <c:noMultiLvlLbl val="0"/>
      </c:catAx>
      <c:valAx>
        <c:axId val="2081937144"/>
        <c:scaling>
          <c:orientation val="minMax"/>
        </c:scaling>
        <c:delete val="1"/>
        <c:axPos val="b"/>
        <c:numFmt formatCode="0%" sourceLinked="1"/>
        <c:majorTickMark val="out"/>
        <c:minorTickMark val="none"/>
        <c:tickLblPos val="nextTo"/>
        <c:crossAx val="208193416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82760"/>
        <c:axId val="-2132785752"/>
      </c:barChart>
      <c:catAx>
        <c:axId val="-2132782760"/>
        <c:scaling>
          <c:orientation val="minMax"/>
        </c:scaling>
        <c:delete val="1"/>
        <c:axPos val="l"/>
        <c:numFmt formatCode="General" sourceLinked="1"/>
        <c:majorTickMark val="out"/>
        <c:minorTickMark val="none"/>
        <c:tickLblPos val="nextTo"/>
        <c:crossAx val="-2132785752"/>
        <c:crosses val="autoZero"/>
        <c:auto val="1"/>
        <c:lblAlgn val="ctr"/>
        <c:lblOffset val="100"/>
        <c:noMultiLvlLbl val="0"/>
      </c:catAx>
      <c:valAx>
        <c:axId val="-2132785752"/>
        <c:scaling>
          <c:orientation val="minMax"/>
        </c:scaling>
        <c:delete val="1"/>
        <c:axPos val="b"/>
        <c:numFmt formatCode="0%" sourceLinked="1"/>
        <c:majorTickMark val="out"/>
        <c:minorTickMark val="none"/>
        <c:tickLblPos val="nextTo"/>
        <c:crossAx val="-2132782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138379496"/>
        <c:axId val="-2138799752"/>
      </c:barChart>
      <c:catAx>
        <c:axId val="-2138379496"/>
        <c:scaling>
          <c:orientation val="minMax"/>
        </c:scaling>
        <c:delete val="1"/>
        <c:axPos val="l"/>
        <c:numFmt formatCode="General" sourceLinked="1"/>
        <c:majorTickMark val="out"/>
        <c:minorTickMark val="none"/>
        <c:tickLblPos val="nextTo"/>
        <c:crossAx val="-2138799752"/>
        <c:crosses val="autoZero"/>
        <c:auto val="1"/>
        <c:lblAlgn val="ctr"/>
        <c:lblOffset val="100"/>
        <c:noMultiLvlLbl val="0"/>
      </c:catAx>
      <c:valAx>
        <c:axId val="-2138799752"/>
        <c:scaling>
          <c:orientation val="minMax"/>
        </c:scaling>
        <c:delete val="1"/>
        <c:axPos val="b"/>
        <c:numFmt formatCode="0%" sourceLinked="1"/>
        <c:majorTickMark val="out"/>
        <c:minorTickMark val="none"/>
        <c:tickLblPos val="nextTo"/>
        <c:crossAx val="-213837949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04/07/19</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7/4/19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04/07/19</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04/07/19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04/07/19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04/07/19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04/07/19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04/07/19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04/07/19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04/07/19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04/07/19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04/07/19</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04/07/19</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04/07/19</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04/07/19</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04/07/19</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04/07/19</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04/07/19</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04/07/19</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04/07/19</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04/07/19</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06" r:id="rId8"/>
    <p:sldLayoutId id="2147483708" r:id="rId9"/>
    <p:sldLayoutId id="2147483710" r:id="rId10"/>
    <p:sldLayoutId id="2147483711" r:id="rId11"/>
    <p:sldLayoutId id="2147483713" r:id="rId12"/>
    <p:sldLayoutId id="2147483712" r:id="rId13"/>
    <p:sldLayoutId id="2147483714" r:id="rId14"/>
    <p:sldLayoutId id="2147483715" r:id="rId15"/>
    <p:sldLayoutId id="2147483716" r:id="rId16"/>
    <p:sldLayoutId id="2147483717" r:id="rId17"/>
    <p:sldLayoutId id="2147483722" r:id="rId18"/>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Android</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04/07/19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F6B04D-FB44-E449-A7F1-7F9C25FEBA35}"/>
              </a:ext>
            </a:extLst>
          </p:cNvPr>
          <p:cNvSpPr>
            <a:spLocks noGrp="1"/>
          </p:cNvSpPr>
          <p:nvPr>
            <p:ph idx="15"/>
          </p:nvPr>
        </p:nvSpPr>
        <p:spPr>
          <a:xfrm>
            <a:off x="1116012" y="1159012"/>
            <a:ext cx="7399338" cy="2825475"/>
          </a:xfrm>
        </p:spPr>
        <p:txBody>
          <a:bodyPr/>
          <a:lstStyle/>
          <a:p>
            <a:pPr marL="342900" indent="-342900" algn="l">
              <a:buFont typeface="+mj-lt"/>
              <a:buAutoNum type="arabicPeriod"/>
            </a:pPr>
            <a:r>
              <a:rPr lang="en-US" dirty="0"/>
              <a:t>Call </a:t>
            </a:r>
            <a:r>
              <a:rPr lang="en-US" dirty="0" err="1"/>
              <a:t>getSharedPreferencesMethod</a:t>
            </a:r>
            <a:endParaRPr lang="en-US" dirty="0"/>
          </a:p>
          <a:p>
            <a:pPr marL="342900" indent="-342900" algn="l">
              <a:buFont typeface="+mj-lt"/>
              <a:buAutoNum type="arabicPeriod"/>
            </a:pPr>
            <a:r>
              <a:rPr lang="en-US" dirty="0"/>
              <a:t>Save Data in </a:t>
            </a:r>
            <a:r>
              <a:rPr lang="en-US" dirty="0" err="1"/>
              <a:t>Sharedpreference</a:t>
            </a:r>
            <a:endParaRPr lang="en-US" dirty="0"/>
          </a:p>
          <a:p>
            <a:pPr marL="342900" indent="-342900" algn="l">
              <a:buFont typeface="+mj-lt"/>
              <a:buAutoNum type="arabicPeriod"/>
            </a:pPr>
            <a:r>
              <a:rPr lang="en-US" dirty="0"/>
              <a:t>Read Data in </a:t>
            </a:r>
            <a:r>
              <a:rPr lang="en-US" dirty="0" err="1"/>
              <a:t>Sharedpreference</a:t>
            </a:r>
            <a:endParaRPr lang="en-US" dirty="0"/>
          </a:p>
          <a:p>
            <a:pPr marL="342900" indent="-342900" algn="l">
              <a:buFont typeface="+mj-lt"/>
              <a:buAutoNum type="arabicPeriod"/>
            </a:pPr>
            <a:r>
              <a:rPr lang="en-US" dirty="0"/>
              <a:t>Remove Data or Clear all Data</a:t>
            </a:r>
          </a:p>
        </p:txBody>
      </p:sp>
      <p:sp>
        <p:nvSpPr>
          <p:cNvPr id="4" name="Date Placeholder 3">
            <a:extLst>
              <a:ext uri="{FF2B5EF4-FFF2-40B4-BE49-F238E27FC236}">
                <a16:creationId xmlns:a16="http://schemas.microsoft.com/office/drawing/2014/main" id="{456EB3C6-B778-A54F-8B9E-6E349AB5CB03}"/>
              </a:ext>
            </a:extLst>
          </p:cNvPr>
          <p:cNvSpPr>
            <a:spLocks noGrp="1"/>
          </p:cNvSpPr>
          <p:nvPr>
            <p:ph type="dt" sz="half" idx="16"/>
          </p:nvPr>
        </p:nvSpPr>
        <p:spPr/>
        <p:txBody>
          <a:bodyPr/>
          <a:lstStyle/>
          <a:p>
            <a:fld id="{AAC8EB75-20B8-FA41-8A25-CB9D4F4E068B}" type="datetime1">
              <a:rPr lang="en-IN" smtClean="0"/>
              <a:t>04/07/19</a:t>
            </a:fld>
            <a:endParaRPr lang="en-IN" dirty="0"/>
          </a:p>
        </p:txBody>
      </p:sp>
      <p:sp>
        <p:nvSpPr>
          <p:cNvPr id="5" name="Slide Number Placeholder 4">
            <a:extLst>
              <a:ext uri="{FF2B5EF4-FFF2-40B4-BE49-F238E27FC236}">
                <a16:creationId xmlns:a16="http://schemas.microsoft.com/office/drawing/2014/main" id="{9AC871F6-B132-574E-9E7A-0925E562E71E}"/>
              </a:ext>
            </a:extLst>
          </p:cNvPr>
          <p:cNvSpPr>
            <a:spLocks noGrp="1"/>
          </p:cNvSpPr>
          <p:nvPr>
            <p:ph type="sldNum" sz="quarter" idx="12"/>
          </p:nvPr>
        </p:nvSpPr>
        <p:spPr/>
        <p:txBody>
          <a:bodyPr/>
          <a:lstStyle/>
          <a:p>
            <a:fld id="{273EEA2F-D825-49D3-9C25-497F06EFD3F7}" type="slidenum">
              <a:rPr lang="en-IN" smtClean="0"/>
              <a:t>10</a:t>
            </a:fld>
            <a:endParaRPr lang="en-IN" dirty="0"/>
          </a:p>
        </p:txBody>
      </p:sp>
      <p:sp>
        <p:nvSpPr>
          <p:cNvPr id="6" name="Title 5">
            <a:extLst>
              <a:ext uri="{FF2B5EF4-FFF2-40B4-BE49-F238E27FC236}">
                <a16:creationId xmlns:a16="http://schemas.microsoft.com/office/drawing/2014/main" id="{A3060C41-733A-9F48-B30B-5EDF5FDF8D74}"/>
              </a:ext>
            </a:extLst>
          </p:cNvPr>
          <p:cNvSpPr>
            <a:spLocks noGrp="1"/>
          </p:cNvSpPr>
          <p:nvPr>
            <p:ph type="title"/>
          </p:nvPr>
        </p:nvSpPr>
        <p:spPr>
          <a:xfrm>
            <a:off x="316679" y="121966"/>
            <a:ext cx="4428576" cy="382564"/>
          </a:xfrm>
        </p:spPr>
        <p:txBody>
          <a:bodyPr/>
          <a:lstStyle/>
          <a:p>
            <a:r>
              <a:rPr lang="en-US" dirty="0"/>
              <a:t>Creating a </a:t>
            </a:r>
            <a:r>
              <a:rPr lang="en-US" dirty="0" err="1"/>
              <a:t>SharedPrefrences</a:t>
            </a:r>
            <a:endParaRPr lang="en-US" dirty="0"/>
          </a:p>
        </p:txBody>
      </p:sp>
    </p:spTree>
    <p:extLst>
      <p:ext uri="{BB962C8B-B14F-4D97-AF65-F5344CB8AC3E}">
        <p14:creationId xmlns:p14="http://schemas.microsoft.com/office/powerpoint/2010/main" val="113486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B8D152-C6D0-934A-B1F0-C29DF2BB8F04}"/>
              </a:ext>
            </a:extLst>
          </p:cNvPr>
          <p:cNvSpPr>
            <a:spLocks noGrp="1"/>
          </p:cNvSpPr>
          <p:nvPr>
            <p:ph type="dt" sz="half" idx="16"/>
          </p:nvPr>
        </p:nvSpPr>
        <p:spPr/>
        <p:txBody>
          <a:bodyPr/>
          <a:lstStyle/>
          <a:p>
            <a:fld id="{AAC8EB75-20B8-FA41-8A25-CB9D4F4E068B}" type="datetime1">
              <a:rPr lang="en-IN" smtClean="0"/>
              <a:t>04/07/19</a:t>
            </a:fld>
            <a:endParaRPr lang="en-IN" dirty="0"/>
          </a:p>
        </p:txBody>
      </p:sp>
      <p:sp>
        <p:nvSpPr>
          <p:cNvPr id="5" name="Slide Number Placeholder 4">
            <a:extLst>
              <a:ext uri="{FF2B5EF4-FFF2-40B4-BE49-F238E27FC236}">
                <a16:creationId xmlns:a16="http://schemas.microsoft.com/office/drawing/2014/main" id="{EF397FC2-E0D9-2045-AEF8-B064868B8846}"/>
              </a:ext>
            </a:extLst>
          </p:cNvPr>
          <p:cNvSpPr>
            <a:spLocks noGrp="1"/>
          </p:cNvSpPr>
          <p:nvPr>
            <p:ph type="sldNum" sz="quarter" idx="12"/>
          </p:nvPr>
        </p:nvSpPr>
        <p:spPr/>
        <p:txBody>
          <a:bodyPr/>
          <a:lstStyle/>
          <a:p>
            <a:fld id="{273EEA2F-D825-49D3-9C25-497F06EFD3F7}" type="slidenum">
              <a:rPr lang="en-IN" smtClean="0"/>
              <a:t>11</a:t>
            </a:fld>
            <a:endParaRPr lang="en-IN" dirty="0"/>
          </a:p>
        </p:txBody>
      </p:sp>
      <p:sp>
        <p:nvSpPr>
          <p:cNvPr id="6" name="Title 5">
            <a:extLst>
              <a:ext uri="{FF2B5EF4-FFF2-40B4-BE49-F238E27FC236}">
                <a16:creationId xmlns:a16="http://schemas.microsoft.com/office/drawing/2014/main" id="{EC7851FD-44D5-8540-8A1E-53F8732318C0}"/>
              </a:ext>
            </a:extLst>
          </p:cNvPr>
          <p:cNvSpPr>
            <a:spLocks noGrp="1"/>
          </p:cNvSpPr>
          <p:nvPr>
            <p:ph type="title"/>
          </p:nvPr>
        </p:nvSpPr>
        <p:spPr>
          <a:xfrm>
            <a:off x="316679" y="121966"/>
            <a:ext cx="4399700" cy="382564"/>
          </a:xfrm>
        </p:spPr>
        <p:txBody>
          <a:bodyPr/>
          <a:lstStyle/>
          <a:p>
            <a:r>
              <a:rPr lang="en-US" dirty="0"/>
              <a:t>Save Data in </a:t>
            </a:r>
            <a:r>
              <a:rPr lang="en-US" dirty="0" err="1"/>
              <a:t>SharedPreference</a:t>
            </a:r>
            <a:endParaRPr lang="en-US" dirty="0"/>
          </a:p>
        </p:txBody>
      </p:sp>
      <p:pic>
        <p:nvPicPr>
          <p:cNvPr id="7" name="Picture 6">
            <a:extLst>
              <a:ext uri="{FF2B5EF4-FFF2-40B4-BE49-F238E27FC236}">
                <a16:creationId xmlns:a16="http://schemas.microsoft.com/office/drawing/2014/main" id="{0BA5FFD9-3DF9-5D4D-80EA-E94492AD0CCA}"/>
              </a:ext>
            </a:extLst>
          </p:cNvPr>
          <p:cNvPicPr>
            <a:picLocks noChangeAspect="1"/>
          </p:cNvPicPr>
          <p:nvPr/>
        </p:nvPicPr>
        <p:blipFill>
          <a:blip r:embed="rId2"/>
          <a:stretch>
            <a:fillRect/>
          </a:stretch>
        </p:blipFill>
        <p:spPr>
          <a:xfrm>
            <a:off x="144379" y="1898249"/>
            <a:ext cx="8999621" cy="1704392"/>
          </a:xfrm>
          <a:prstGeom prst="rect">
            <a:avLst/>
          </a:prstGeom>
        </p:spPr>
      </p:pic>
    </p:spTree>
    <p:extLst>
      <p:ext uri="{BB962C8B-B14F-4D97-AF65-F5344CB8AC3E}">
        <p14:creationId xmlns:p14="http://schemas.microsoft.com/office/powerpoint/2010/main" val="2366541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0502EF0-3ECC-B94D-A196-FEDDB4DE8689}"/>
              </a:ext>
            </a:extLst>
          </p:cNvPr>
          <p:cNvSpPr>
            <a:spLocks noGrp="1"/>
          </p:cNvSpPr>
          <p:nvPr>
            <p:ph type="title"/>
          </p:nvPr>
        </p:nvSpPr>
        <p:spPr>
          <a:xfrm>
            <a:off x="1997025" y="2290546"/>
            <a:ext cx="5250798" cy="562407"/>
          </a:xfrm>
        </p:spPr>
        <p:txBody>
          <a:bodyPr/>
          <a:lstStyle/>
          <a:p>
            <a:r>
              <a:rPr lang="en-US" dirty="0"/>
              <a:t>Demo Shared Preferences</a:t>
            </a:r>
          </a:p>
        </p:txBody>
      </p:sp>
      <p:sp>
        <p:nvSpPr>
          <p:cNvPr id="4" name="Date Placeholder 3">
            <a:extLst>
              <a:ext uri="{FF2B5EF4-FFF2-40B4-BE49-F238E27FC236}">
                <a16:creationId xmlns:a16="http://schemas.microsoft.com/office/drawing/2014/main" id="{2A28816B-4900-3E48-83BC-C3CA13791856}"/>
              </a:ext>
            </a:extLst>
          </p:cNvPr>
          <p:cNvSpPr>
            <a:spLocks noGrp="1"/>
          </p:cNvSpPr>
          <p:nvPr>
            <p:ph type="dt" sz="half" idx="10"/>
          </p:nvPr>
        </p:nvSpPr>
        <p:spPr/>
        <p:txBody>
          <a:bodyPr/>
          <a:lstStyle/>
          <a:p>
            <a:fld id="{AAC8EB75-20B8-FA41-8A25-CB9D4F4E068B}" type="datetime1">
              <a:rPr lang="en-IN" smtClean="0"/>
              <a:t>04/07/19</a:t>
            </a:fld>
            <a:endParaRPr lang="en-IN" dirty="0"/>
          </a:p>
        </p:txBody>
      </p:sp>
      <p:sp>
        <p:nvSpPr>
          <p:cNvPr id="5" name="Slide Number Placeholder 4">
            <a:extLst>
              <a:ext uri="{FF2B5EF4-FFF2-40B4-BE49-F238E27FC236}">
                <a16:creationId xmlns:a16="http://schemas.microsoft.com/office/drawing/2014/main" id="{8930819A-9B56-EE45-BA62-9976351B6111}"/>
              </a:ext>
            </a:extLst>
          </p:cNvPr>
          <p:cNvSpPr>
            <a:spLocks noGrp="1"/>
          </p:cNvSpPr>
          <p:nvPr>
            <p:ph type="sldNum" sz="quarter" idx="12"/>
          </p:nvPr>
        </p:nvSpPr>
        <p:spPr/>
        <p:txBody>
          <a:bodyPr/>
          <a:lstStyle/>
          <a:p>
            <a:fld id="{273EEA2F-D825-49D3-9C25-497F06EFD3F7}" type="slidenum">
              <a:rPr lang="en-IN" smtClean="0"/>
              <a:t>12</a:t>
            </a:fld>
            <a:endParaRPr lang="en-IN" dirty="0"/>
          </a:p>
        </p:txBody>
      </p:sp>
    </p:spTree>
    <p:extLst>
      <p:ext uri="{BB962C8B-B14F-4D97-AF65-F5344CB8AC3E}">
        <p14:creationId xmlns:p14="http://schemas.microsoft.com/office/powerpoint/2010/main" val="70034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D688639-4C26-0544-9099-4207408F10CF}"/>
              </a:ext>
            </a:extLst>
          </p:cNvPr>
          <p:cNvSpPr>
            <a:spLocks noGrp="1"/>
          </p:cNvSpPr>
          <p:nvPr>
            <p:ph idx="15"/>
          </p:nvPr>
        </p:nvSpPr>
        <p:spPr>
          <a:xfrm>
            <a:off x="470213" y="856587"/>
            <a:ext cx="8231025" cy="1061287"/>
          </a:xfrm>
        </p:spPr>
        <p:txBody>
          <a:bodyPr/>
          <a:lstStyle/>
          <a:p>
            <a:r>
              <a:rPr lang="en-US" dirty="0"/>
              <a:t>Android can read/write files to internal as well as external storage. Applications have access to an application-specific directory where preferences and </a:t>
            </a:r>
            <a:r>
              <a:rPr lang="en-US" dirty="0" err="1"/>
              <a:t>sqlite</a:t>
            </a:r>
            <a:r>
              <a:rPr lang="en-US" dirty="0"/>
              <a:t> databases are also stored. Every Activity has helpers to get the writeable directory. File I/O API is a subset of the normal Java File API.</a:t>
            </a:r>
          </a:p>
        </p:txBody>
      </p:sp>
      <p:sp>
        <p:nvSpPr>
          <p:cNvPr id="3" name="Date Placeholder 2">
            <a:extLst>
              <a:ext uri="{FF2B5EF4-FFF2-40B4-BE49-F238E27FC236}">
                <a16:creationId xmlns:a16="http://schemas.microsoft.com/office/drawing/2014/main" id="{0798C07E-87F6-694D-98CF-BF1C1E33A749}"/>
              </a:ext>
            </a:extLst>
          </p:cNvPr>
          <p:cNvSpPr>
            <a:spLocks noGrp="1"/>
          </p:cNvSpPr>
          <p:nvPr>
            <p:ph type="dt" sz="half" idx="16"/>
          </p:nvPr>
        </p:nvSpPr>
        <p:spPr/>
        <p:txBody>
          <a:bodyPr/>
          <a:lstStyle/>
          <a:p>
            <a:fld id="{7DD0C667-8BB3-D74C-86FC-7D0CD1167351}" type="datetime1">
              <a:rPr lang="en-IN" smtClean="0"/>
              <a:t>04/07/19</a:t>
            </a:fld>
            <a:endParaRPr lang="en-IN" dirty="0"/>
          </a:p>
        </p:txBody>
      </p:sp>
      <p:sp>
        <p:nvSpPr>
          <p:cNvPr id="5" name="Slide Number Placeholder 4">
            <a:extLst>
              <a:ext uri="{FF2B5EF4-FFF2-40B4-BE49-F238E27FC236}">
                <a16:creationId xmlns:a16="http://schemas.microsoft.com/office/drawing/2014/main" id="{1B30AA3B-3725-6341-80BE-9D07207B4A64}"/>
              </a:ext>
            </a:extLst>
          </p:cNvPr>
          <p:cNvSpPr>
            <a:spLocks noGrp="1"/>
          </p:cNvSpPr>
          <p:nvPr>
            <p:ph type="sldNum" sz="quarter" idx="12"/>
          </p:nvPr>
        </p:nvSpPr>
        <p:spPr/>
        <p:txBody>
          <a:bodyPr/>
          <a:lstStyle/>
          <a:p>
            <a:fld id="{273EEA2F-D825-49D3-9C25-497F06EFD3F7}" type="slidenum">
              <a:rPr lang="en-IN" smtClean="0"/>
              <a:t>13</a:t>
            </a:fld>
            <a:endParaRPr lang="en-IN" dirty="0"/>
          </a:p>
        </p:txBody>
      </p:sp>
      <p:sp>
        <p:nvSpPr>
          <p:cNvPr id="6" name="Title 5">
            <a:extLst>
              <a:ext uri="{FF2B5EF4-FFF2-40B4-BE49-F238E27FC236}">
                <a16:creationId xmlns:a16="http://schemas.microsoft.com/office/drawing/2014/main" id="{DFBD37F6-5B1E-8947-9BBC-BF2BD38A3118}"/>
              </a:ext>
            </a:extLst>
          </p:cNvPr>
          <p:cNvSpPr>
            <a:spLocks noGrp="1"/>
          </p:cNvSpPr>
          <p:nvPr>
            <p:ph type="title"/>
          </p:nvPr>
        </p:nvSpPr>
        <p:spPr/>
        <p:txBody>
          <a:bodyPr/>
          <a:lstStyle/>
          <a:p>
            <a:r>
              <a:rPr lang="en-US" dirty="0"/>
              <a:t>Local Files</a:t>
            </a:r>
          </a:p>
        </p:txBody>
      </p:sp>
      <p:pic>
        <p:nvPicPr>
          <p:cNvPr id="9" name="Picture 8">
            <a:extLst>
              <a:ext uri="{FF2B5EF4-FFF2-40B4-BE49-F238E27FC236}">
                <a16:creationId xmlns:a16="http://schemas.microsoft.com/office/drawing/2014/main" id="{08DAB1ED-C0F3-D349-B881-3A1131CC0345}"/>
              </a:ext>
            </a:extLst>
          </p:cNvPr>
          <p:cNvPicPr>
            <a:picLocks noChangeAspect="1"/>
          </p:cNvPicPr>
          <p:nvPr/>
        </p:nvPicPr>
        <p:blipFill>
          <a:blip r:embed="rId2"/>
          <a:stretch>
            <a:fillRect/>
          </a:stretch>
        </p:blipFill>
        <p:spPr>
          <a:xfrm>
            <a:off x="13725" y="2838468"/>
            <a:ext cx="9144000" cy="1448445"/>
          </a:xfrm>
          <a:prstGeom prst="rect">
            <a:avLst/>
          </a:prstGeom>
        </p:spPr>
      </p:pic>
    </p:spTree>
    <p:extLst>
      <p:ext uri="{BB962C8B-B14F-4D97-AF65-F5344CB8AC3E}">
        <p14:creationId xmlns:p14="http://schemas.microsoft.com/office/powerpoint/2010/main" val="2369873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D688639-4C26-0544-9099-4207408F10CF}"/>
              </a:ext>
            </a:extLst>
          </p:cNvPr>
          <p:cNvSpPr>
            <a:spLocks noGrp="1"/>
          </p:cNvSpPr>
          <p:nvPr>
            <p:ph idx="15"/>
          </p:nvPr>
        </p:nvSpPr>
        <p:spPr>
          <a:xfrm>
            <a:off x="470213" y="856588"/>
            <a:ext cx="8231025" cy="616078"/>
          </a:xfrm>
        </p:spPr>
        <p:txBody>
          <a:bodyPr/>
          <a:lstStyle/>
          <a:p>
            <a:r>
              <a:rPr lang="en-US" dirty="0"/>
              <a:t>Reading the file back is then just using a Buffered Reader and then building the text into a String Buffer</a:t>
            </a:r>
          </a:p>
        </p:txBody>
      </p:sp>
      <p:sp>
        <p:nvSpPr>
          <p:cNvPr id="3" name="Date Placeholder 2">
            <a:extLst>
              <a:ext uri="{FF2B5EF4-FFF2-40B4-BE49-F238E27FC236}">
                <a16:creationId xmlns:a16="http://schemas.microsoft.com/office/drawing/2014/main" id="{0798C07E-87F6-694D-98CF-BF1C1E33A749}"/>
              </a:ext>
            </a:extLst>
          </p:cNvPr>
          <p:cNvSpPr>
            <a:spLocks noGrp="1"/>
          </p:cNvSpPr>
          <p:nvPr>
            <p:ph type="dt" sz="half" idx="16"/>
          </p:nvPr>
        </p:nvSpPr>
        <p:spPr/>
        <p:txBody>
          <a:bodyPr/>
          <a:lstStyle/>
          <a:p>
            <a:fld id="{7DD0C667-8BB3-D74C-86FC-7D0CD1167351}" type="datetime1">
              <a:rPr lang="en-IN" smtClean="0"/>
              <a:t>04/07/19</a:t>
            </a:fld>
            <a:endParaRPr lang="en-IN" dirty="0"/>
          </a:p>
        </p:txBody>
      </p:sp>
      <p:sp>
        <p:nvSpPr>
          <p:cNvPr id="5" name="Slide Number Placeholder 4">
            <a:extLst>
              <a:ext uri="{FF2B5EF4-FFF2-40B4-BE49-F238E27FC236}">
                <a16:creationId xmlns:a16="http://schemas.microsoft.com/office/drawing/2014/main" id="{1B30AA3B-3725-6341-80BE-9D07207B4A64}"/>
              </a:ext>
            </a:extLst>
          </p:cNvPr>
          <p:cNvSpPr>
            <a:spLocks noGrp="1"/>
          </p:cNvSpPr>
          <p:nvPr>
            <p:ph type="sldNum" sz="quarter" idx="12"/>
          </p:nvPr>
        </p:nvSpPr>
        <p:spPr/>
        <p:txBody>
          <a:bodyPr/>
          <a:lstStyle/>
          <a:p>
            <a:fld id="{273EEA2F-D825-49D3-9C25-497F06EFD3F7}" type="slidenum">
              <a:rPr lang="en-IN" smtClean="0"/>
              <a:t>14</a:t>
            </a:fld>
            <a:endParaRPr lang="en-IN" dirty="0"/>
          </a:p>
        </p:txBody>
      </p:sp>
      <p:sp>
        <p:nvSpPr>
          <p:cNvPr id="6" name="Title 5">
            <a:extLst>
              <a:ext uri="{FF2B5EF4-FFF2-40B4-BE49-F238E27FC236}">
                <a16:creationId xmlns:a16="http://schemas.microsoft.com/office/drawing/2014/main" id="{DFBD37F6-5B1E-8947-9BBC-BF2BD38A3118}"/>
              </a:ext>
            </a:extLst>
          </p:cNvPr>
          <p:cNvSpPr>
            <a:spLocks noGrp="1"/>
          </p:cNvSpPr>
          <p:nvPr>
            <p:ph type="title"/>
          </p:nvPr>
        </p:nvSpPr>
        <p:spPr/>
        <p:txBody>
          <a:bodyPr/>
          <a:lstStyle/>
          <a:p>
            <a:r>
              <a:rPr lang="en-US" dirty="0"/>
              <a:t>Local Files</a:t>
            </a:r>
          </a:p>
        </p:txBody>
      </p:sp>
      <p:pic>
        <p:nvPicPr>
          <p:cNvPr id="2" name="Picture 1">
            <a:extLst>
              <a:ext uri="{FF2B5EF4-FFF2-40B4-BE49-F238E27FC236}">
                <a16:creationId xmlns:a16="http://schemas.microsoft.com/office/drawing/2014/main" id="{DFE639E7-5E04-8648-A289-2D17A5959BE6}"/>
              </a:ext>
            </a:extLst>
          </p:cNvPr>
          <p:cNvPicPr>
            <a:picLocks noChangeAspect="1"/>
          </p:cNvPicPr>
          <p:nvPr/>
        </p:nvPicPr>
        <p:blipFill>
          <a:blip r:embed="rId2"/>
          <a:stretch>
            <a:fillRect/>
          </a:stretch>
        </p:blipFill>
        <p:spPr>
          <a:xfrm>
            <a:off x="0" y="1716389"/>
            <a:ext cx="9144000" cy="2082738"/>
          </a:xfrm>
          <a:prstGeom prst="rect">
            <a:avLst/>
          </a:prstGeom>
        </p:spPr>
      </p:pic>
    </p:spTree>
    <p:extLst>
      <p:ext uri="{BB962C8B-B14F-4D97-AF65-F5344CB8AC3E}">
        <p14:creationId xmlns:p14="http://schemas.microsoft.com/office/powerpoint/2010/main" val="3485850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E0022F5-B819-7F49-9C92-D04682AAAB84}"/>
              </a:ext>
            </a:extLst>
          </p:cNvPr>
          <p:cNvSpPr>
            <a:spLocks noGrp="1"/>
          </p:cNvSpPr>
          <p:nvPr>
            <p:ph type="title"/>
          </p:nvPr>
        </p:nvSpPr>
        <p:spPr>
          <a:xfrm>
            <a:off x="1657350" y="2290546"/>
            <a:ext cx="5990568" cy="562407"/>
          </a:xfrm>
        </p:spPr>
        <p:txBody>
          <a:bodyPr/>
          <a:lstStyle/>
          <a:p>
            <a:pPr algn="ctr"/>
            <a:r>
              <a:rPr lang="en-US" dirty="0"/>
              <a:t>Demo Local Files</a:t>
            </a:r>
          </a:p>
        </p:txBody>
      </p:sp>
      <p:sp>
        <p:nvSpPr>
          <p:cNvPr id="4" name="Date Placeholder 3">
            <a:extLst>
              <a:ext uri="{FF2B5EF4-FFF2-40B4-BE49-F238E27FC236}">
                <a16:creationId xmlns:a16="http://schemas.microsoft.com/office/drawing/2014/main" id="{430922F6-4209-C243-83AA-DAA07751FD0D}"/>
              </a:ext>
            </a:extLst>
          </p:cNvPr>
          <p:cNvSpPr>
            <a:spLocks noGrp="1"/>
          </p:cNvSpPr>
          <p:nvPr>
            <p:ph type="dt" sz="half" idx="10"/>
          </p:nvPr>
        </p:nvSpPr>
        <p:spPr/>
        <p:txBody>
          <a:bodyPr/>
          <a:lstStyle/>
          <a:p>
            <a:fld id="{AAC8EB75-20B8-FA41-8A25-CB9D4F4E068B}" type="datetime1">
              <a:rPr lang="en-IN" smtClean="0"/>
              <a:t>04/07/19</a:t>
            </a:fld>
            <a:endParaRPr lang="en-IN" dirty="0"/>
          </a:p>
        </p:txBody>
      </p:sp>
      <p:sp>
        <p:nvSpPr>
          <p:cNvPr id="5" name="Slide Number Placeholder 4">
            <a:extLst>
              <a:ext uri="{FF2B5EF4-FFF2-40B4-BE49-F238E27FC236}">
                <a16:creationId xmlns:a16="http://schemas.microsoft.com/office/drawing/2014/main" id="{9ADD4A7E-3E32-3840-BE86-3BFA0A7EA227}"/>
              </a:ext>
            </a:extLst>
          </p:cNvPr>
          <p:cNvSpPr>
            <a:spLocks noGrp="1"/>
          </p:cNvSpPr>
          <p:nvPr>
            <p:ph type="sldNum" sz="quarter" idx="12"/>
          </p:nvPr>
        </p:nvSpPr>
        <p:spPr/>
        <p:txBody>
          <a:bodyPr/>
          <a:lstStyle/>
          <a:p>
            <a:fld id="{273EEA2F-D825-49D3-9C25-497F06EFD3F7}" type="slidenum">
              <a:rPr lang="en-IN" smtClean="0"/>
              <a:t>15</a:t>
            </a:fld>
            <a:endParaRPr lang="en-IN" dirty="0"/>
          </a:p>
        </p:txBody>
      </p:sp>
    </p:spTree>
    <p:extLst>
      <p:ext uri="{BB962C8B-B14F-4D97-AF65-F5344CB8AC3E}">
        <p14:creationId xmlns:p14="http://schemas.microsoft.com/office/powerpoint/2010/main" val="2416478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04/07/19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16</a:t>
            </a:fld>
            <a:endParaRPr lang="en-IN" dirty="0"/>
          </a:p>
        </p:txBody>
      </p:sp>
    </p:spTree>
    <p:extLst>
      <p:ext uri="{BB962C8B-B14F-4D97-AF65-F5344CB8AC3E}">
        <p14:creationId xmlns:p14="http://schemas.microsoft.com/office/powerpoint/2010/main" val="188552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04/07/19</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733779" y="1063036"/>
            <a:ext cx="3133209" cy="1648396"/>
          </a:xfrm>
          <a:prstGeom prst="rect">
            <a:avLst/>
          </a:prstGeom>
          <a:noFill/>
          <a:ln>
            <a:noFill/>
          </a:ln>
        </p:spPr>
        <p:txBody>
          <a:bodyPr spcFirstLastPara="1" wrap="square" lIns="91425" tIns="45700" rIns="91425" bIns="45700" anchor="t" anchorCtr="0">
            <a:noAutofit/>
          </a:bodyPr>
          <a:lstStyle/>
          <a:p>
            <a:pPr algn="ctr">
              <a:lnSpc>
                <a:spcPct val="90000"/>
              </a:lnSpc>
              <a:buClr>
                <a:srgbClr val="000000"/>
              </a:buClr>
              <a:buSzPts val="1800"/>
            </a:pPr>
            <a:r>
              <a:rPr lang="en-IN" sz="1800" b="1" i="0" u="none" strike="noStrike" cap="none" dirty="0">
                <a:solidFill>
                  <a:srgbClr val="FFFFFF"/>
                </a:solidFill>
                <a:latin typeface="Proxima Nova"/>
                <a:ea typeface="Proxima Nova"/>
                <a:cs typeface="Proxima Nova"/>
                <a:sym typeface="Proxima Nova"/>
              </a:rPr>
              <a:t>Course :</a:t>
            </a:r>
            <a:r>
              <a:rPr lang="en-IN" dirty="0">
                <a:solidFill>
                  <a:schemeClr val="lt1"/>
                </a:solidFill>
                <a:latin typeface="Proxima Nova"/>
                <a:ea typeface="Proxima Nova"/>
                <a:cs typeface="Proxima Nova"/>
                <a:sym typeface="Proxima Nova"/>
              </a:rPr>
              <a:t>  Android</a:t>
            </a:r>
            <a:endParaRPr dirty="0">
              <a:solidFill>
                <a:schemeClr val="lt1"/>
              </a:solidFill>
            </a:endParaRP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Lecture </a:t>
            </a:r>
            <a:r>
              <a:rPr lang="en-IN" sz="1800" b="1" dirty="0">
                <a:solidFill>
                  <a:srgbClr val="FFFFFF"/>
                </a:solidFill>
                <a:latin typeface="Proxima Nova"/>
                <a:ea typeface="Proxima Nova"/>
                <a:cs typeface="Proxima Nova"/>
                <a:sym typeface="Proxima Nova"/>
              </a:rPr>
              <a:t>On</a:t>
            </a:r>
            <a:r>
              <a:rPr lang="en-IN" sz="1800" b="1" i="0" u="none" strike="noStrike" cap="none" dirty="0">
                <a:solidFill>
                  <a:srgbClr val="FFFFFF"/>
                </a:solidFill>
                <a:latin typeface="Proxima Nova"/>
                <a:ea typeface="Proxima Nova"/>
                <a:cs typeface="Proxima Nova"/>
                <a:sym typeface="Proxima Nova"/>
              </a:rPr>
              <a:t> :</a:t>
            </a:r>
            <a:r>
              <a:rPr lang="en-IN" dirty="0">
                <a:solidFill>
                  <a:srgbClr val="FFFFFF"/>
                </a:solidFill>
                <a:latin typeface="Proxima Nova"/>
                <a:ea typeface="Proxima Nova"/>
                <a:cs typeface="Proxima Nova"/>
                <a:sym typeface="Proxima Nova"/>
              </a:rPr>
              <a:t> Data</a:t>
            </a:r>
          </a:p>
          <a:p>
            <a:pPr algn="ctr">
              <a:lnSpc>
                <a:spcPct val="90000"/>
              </a:lnSpc>
              <a:spcBef>
                <a:spcPts val="1000"/>
              </a:spcBef>
              <a:buClr>
                <a:srgbClr val="000000"/>
              </a:buClr>
              <a:buSzPts val="1800"/>
            </a:pPr>
            <a:r>
              <a:rPr lang="en-IN" dirty="0">
                <a:solidFill>
                  <a:srgbClr val="FFFFFF"/>
                </a:solidFill>
                <a:latin typeface="Proxima Nova"/>
                <a:ea typeface="Proxima Nova"/>
                <a:cs typeface="Proxima Nova"/>
                <a:sym typeface="Proxima Nova"/>
              </a:rPr>
              <a:t>Storage –II</a:t>
            </a: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Instructor :</a:t>
            </a:r>
            <a:r>
              <a:rPr lang="en-IN" dirty="0">
                <a:solidFill>
                  <a:schemeClr val="lt1"/>
                </a:solidFill>
                <a:latin typeface="Proxima Nova"/>
                <a:ea typeface="Proxima Nova"/>
                <a:cs typeface="Proxima Nova"/>
                <a:sym typeface="Proxima Nova"/>
              </a:rPr>
              <a:t> Rohit Jain</a:t>
            </a:r>
            <a:endParaRPr sz="18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04/07/19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In the last class we covered… </a:t>
            </a:r>
          </a:p>
        </p:txBody>
      </p:sp>
      <p:sp>
        <p:nvSpPr>
          <p:cNvPr id="2" name="Footer Placeholder 1"/>
          <p:cNvSpPr>
            <a:spLocks noGrp="1"/>
          </p:cNvSpPr>
          <p:nvPr>
            <p:ph type="ftr" sz="quarter" idx="11"/>
          </p:nvPr>
        </p:nvSpPr>
        <p:spPr/>
        <p:txBody>
          <a:bodyPr/>
          <a:lstStyle/>
          <a:p>
            <a:r>
              <a:rPr lang="en-IN" dirty="0"/>
              <a:t>Android| Java</a:t>
            </a:r>
          </a:p>
          <a:p>
            <a:endParaRPr lang="en-IN" dirty="0"/>
          </a:p>
        </p:txBody>
      </p:sp>
      <p:sp>
        <p:nvSpPr>
          <p:cNvPr id="4" name="TextBox 3">
            <a:extLst>
              <a:ext uri="{FF2B5EF4-FFF2-40B4-BE49-F238E27FC236}">
                <a16:creationId xmlns:a16="http://schemas.microsoft.com/office/drawing/2014/main" id="{3DF92272-DC25-FB46-9988-34F01E206387}"/>
              </a:ext>
            </a:extLst>
          </p:cNvPr>
          <p:cNvSpPr txBox="1"/>
          <p:nvPr/>
        </p:nvSpPr>
        <p:spPr>
          <a:xfrm>
            <a:off x="866274" y="1607419"/>
            <a:ext cx="4937760" cy="923330"/>
          </a:xfrm>
          <a:prstGeom prst="rect">
            <a:avLst/>
          </a:prstGeom>
          <a:noFill/>
        </p:spPr>
        <p:txBody>
          <a:bodyPr wrap="square" rtlCol="0">
            <a:spAutoFit/>
          </a:bodyPr>
          <a:lstStyle/>
          <a:p>
            <a:pPr marL="342900" indent="-342900">
              <a:buFont typeface="+mj-lt"/>
              <a:buAutoNum type="arabicPeriod"/>
            </a:pPr>
            <a:r>
              <a:rPr lang="en-US" dirty="0">
                <a:solidFill>
                  <a:schemeClr val="bg1"/>
                </a:solidFill>
              </a:rPr>
              <a:t>RDBMS</a:t>
            </a:r>
          </a:p>
          <a:p>
            <a:pPr marL="342900" indent="-342900">
              <a:buFont typeface="+mj-lt"/>
              <a:buAutoNum type="arabicPeriod"/>
            </a:pPr>
            <a:r>
              <a:rPr lang="en-US" dirty="0">
                <a:solidFill>
                  <a:schemeClr val="bg1"/>
                </a:solidFill>
              </a:rPr>
              <a:t>SQL Lite</a:t>
            </a:r>
          </a:p>
          <a:p>
            <a:pPr marL="342900" indent="-342900">
              <a:buFont typeface="+mj-lt"/>
              <a:buAutoNum type="arabicPeriod"/>
            </a:pPr>
            <a:r>
              <a:rPr lang="en-US" dirty="0">
                <a:solidFill>
                  <a:schemeClr val="bg1"/>
                </a:solidFill>
              </a:rPr>
              <a:t>Crud App in SQL Lite </a:t>
            </a:r>
          </a:p>
        </p:txBody>
      </p:sp>
    </p:spTree>
    <p:extLst>
      <p:ext uri="{BB962C8B-B14F-4D97-AF65-F5344CB8AC3E}">
        <p14:creationId xmlns:p14="http://schemas.microsoft.com/office/powerpoint/2010/main" val="377551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04/07/19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4</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Today’s Agenda</a:t>
            </a:r>
          </a:p>
        </p:txBody>
      </p:sp>
      <p:sp>
        <p:nvSpPr>
          <p:cNvPr id="2" name="Footer Placeholder 1"/>
          <p:cNvSpPr>
            <a:spLocks noGrp="1"/>
          </p:cNvSpPr>
          <p:nvPr>
            <p:ph type="ftr" sz="quarter" idx="11"/>
          </p:nvPr>
        </p:nvSpPr>
        <p:spPr/>
        <p:txBody>
          <a:bodyPr/>
          <a:lstStyle/>
          <a:p>
            <a:r>
              <a:rPr lang="en-IN" dirty="0"/>
              <a:t>Android| Java</a:t>
            </a:r>
          </a:p>
          <a:p>
            <a:endParaRPr lang="en-IN" dirty="0"/>
          </a:p>
        </p:txBody>
      </p:sp>
      <p:sp>
        <p:nvSpPr>
          <p:cNvPr id="4" name="TextBox 3">
            <a:extLst>
              <a:ext uri="{FF2B5EF4-FFF2-40B4-BE49-F238E27FC236}">
                <a16:creationId xmlns:a16="http://schemas.microsoft.com/office/drawing/2014/main" id="{9937059F-4927-B24C-9F3E-435604E8AE2C}"/>
              </a:ext>
            </a:extLst>
          </p:cNvPr>
          <p:cNvSpPr txBox="1"/>
          <p:nvPr/>
        </p:nvSpPr>
        <p:spPr>
          <a:xfrm>
            <a:off x="1010653" y="1636295"/>
            <a:ext cx="6728059" cy="646331"/>
          </a:xfrm>
          <a:prstGeom prst="rect">
            <a:avLst/>
          </a:prstGeom>
          <a:noFill/>
        </p:spPr>
        <p:txBody>
          <a:bodyPr wrap="square" rtlCol="0">
            <a:spAutoFit/>
          </a:bodyPr>
          <a:lstStyle/>
          <a:p>
            <a:pPr marL="342900" indent="-342900">
              <a:buFont typeface="+mj-lt"/>
              <a:buAutoNum type="arabicPeriod"/>
            </a:pPr>
            <a:r>
              <a:rPr lang="en-US" dirty="0" err="1">
                <a:solidFill>
                  <a:schemeClr val="bg1"/>
                </a:solidFill>
              </a:rPr>
              <a:t>SharedPrefrences</a:t>
            </a:r>
            <a:endParaRPr lang="en-US" dirty="0">
              <a:solidFill>
                <a:schemeClr val="bg1"/>
              </a:solidFill>
            </a:endParaRPr>
          </a:p>
          <a:p>
            <a:pPr marL="342900" indent="-342900">
              <a:buFont typeface="+mj-lt"/>
              <a:buAutoNum type="arabicPeriod"/>
            </a:pPr>
            <a:r>
              <a:rPr lang="en-US" dirty="0">
                <a:solidFill>
                  <a:schemeClr val="bg1"/>
                </a:solidFill>
              </a:rPr>
              <a:t>Android File System</a:t>
            </a:r>
          </a:p>
        </p:txBody>
      </p:sp>
    </p:spTree>
    <p:extLst>
      <p:ext uri="{BB962C8B-B14F-4D97-AF65-F5344CB8AC3E}">
        <p14:creationId xmlns:p14="http://schemas.microsoft.com/office/powerpoint/2010/main" val="261541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9F0A4F0-FE4F-394F-AF80-54C76F0E4898}"/>
              </a:ext>
            </a:extLst>
          </p:cNvPr>
          <p:cNvSpPr>
            <a:spLocks noGrp="1"/>
          </p:cNvSpPr>
          <p:nvPr>
            <p:ph idx="15"/>
          </p:nvPr>
        </p:nvSpPr>
        <p:spPr>
          <a:xfrm>
            <a:off x="831154" y="1159012"/>
            <a:ext cx="7080812" cy="2825475"/>
          </a:xfrm>
        </p:spPr>
        <p:txBody>
          <a:bodyPr/>
          <a:lstStyle/>
          <a:p>
            <a:pPr marL="285750" indent="-285750" algn="l">
              <a:buFont typeface="Arial" panose="020B0604020202020204" pitchFamily="34" charset="0"/>
              <a:buChar char="•"/>
            </a:pPr>
            <a:r>
              <a:rPr lang="en-US" dirty="0"/>
              <a:t>Used for app preferences, keys and session information.</a:t>
            </a:r>
          </a:p>
          <a:p>
            <a:pPr marL="285750" indent="-285750" algn="l">
              <a:buFont typeface="Arial" panose="020B0604020202020204" pitchFamily="34" charset="0"/>
              <a:buChar char="•"/>
            </a:pPr>
            <a:r>
              <a:rPr lang="en-US" dirty="0"/>
              <a:t>Settings can be persisted for your application by using </a:t>
            </a:r>
            <a:r>
              <a:rPr lang="en-US" dirty="0" err="1"/>
              <a:t>SharedPreferences</a:t>
            </a:r>
            <a:r>
              <a:rPr lang="en-US" dirty="0"/>
              <a:t> to persist key-value pairs.</a:t>
            </a:r>
          </a:p>
          <a:p>
            <a:pPr marL="285750" indent="-285750" algn="l">
              <a:buFont typeface="Arial" panose="020B0604020202020204" pitchFamily="34" charset="0"/>
              <a:buChar char="•"/>
            </a:pPr>
            <a:r>
              <a:rPr lang="en-US" dirty="0"/>
              <a:t>In order to store data to the </a:t>
            </a:r>
            <a:r>
              <a:rPr lang="en-US" dirty="0" err="1"/>
              <a:t>SharedPreferences</a:t>
            </a:r>
            <a:r>
              <a:rPr lang="en-US" dirty="0"/>
              <a:t> you need to first instantiate an instance of the </a:t>
            </a:r>
            <a:r>
              <a:rPr lang="en-US" dirty="0" err="1"/>
              <a:t>SharedPreferences</a:t>
            </a:r>
            <a:endParaRPr lang="en-US" dirty="0"/>
          </a:p>
          <a:p>
            <a:pPr marL="285750" indent="-285750" algn="l">
              <a:buFont typeface="Arial" panose="020B0604020202020204" pitchFamily="34" charset="0"/>
              <a:buChar char="•"/>
            </a:pPr>
            <a:r>
              <a:rPr lang="en-IN" dirty="0"/>
              <a:t>When the user interacts with a preference UI, e.g., an </a:t>
            </a:r>
            <a:r>
              <a:rPr lang="en-IN" dirty="0" err="1"/>
              <a:t>EditTextPreference</a:t>
            </a:r>
            <a:r>
              <a:rPr lang="en-IN" dirty="0"/>
              <a:t> and changes its default value, then the new value is stored in the default preference file.</a:t>
            </a:r>
            <a:endParaRPr lang="en-US" dirty="0"/>
          </a:p>
        </p:txBody>
      </p:sp>
      <p:sp>
        <p:nvSpPr>
          <p:cNvPr id="3" name="Date Placeholder 2">
            <a:extLst>
              <a:ext uri="{FF2B5EF4-FFF2-40B4-BE49-F238E27FC236}">
                <a16:creationId xmlns:a16="http://schemas.microsoft.com/office/drawing/2014/main" id="{DB94923B-F147-024F-A3BC-311B5CC9C47E}"/>
              </a:ext>
            </a:extLst>
          </p:cNvPr>
          <p:cNvSpPr>
            <a:spLocks noGrp="1"/>
          </p:cNvSpPr>
          <p:nvPr>
            <p:ph type="dt" sz="half" idx="16"/>
          </p:nvPr>
        </p:nvSpPr>
        <p:spPr/>
        <p:txBody>
          <a:bodyPr/>
          <a:lstStyle/>
          <a:p>
            <a:fld id="{7DD0C667-8BB3-D74C-86FC-7D0CD1167351}" type="datetime1">
              <a:rPr lang="en-IN" smtClean="0"/>
              <a:t>04/07/19</a:t>
            </a:fld>
            <a:endParaRPr lang="en-IN" dirty="0"/>
          </a:p>
        </p:txBody>
      </p:sp>
      <p:sp>
        <p:nvSpPr>
          <p:cNvPr id="5" name="Slide Number Placeholder 4">
            <a:extLst>
              <a:ext uri="{FF2B5EF4-FFF2-40B4-BE49-F238E27FC236}">
                <a16:creationId xmlns:a16="http://schemas.microsoft.com/office/drawing/2014/main" id="{60332305-0481-C447-BEBC-4A8A1209C4C2}"/>
              </a:ext>
            </a:extLst>
          </p:cNvPr>
          <p:cNvSpPr>
            <a:spLocks noGrp="1"/>
          </p:cNvSpPr>
          <p:nvPr>
            <p:ph type="sldNum" sz="quarter" idx="12"/>
          </p:nvPr>
        </p:nvSpPr>
        <p:spPr/>
        <p:txBody>
          <a:bodyPr/>
          <a:lstStyle/>
          <a:p>
            <a:fld id="{273EEA2F-D825-49D3-9C25-497F06EFD3F7}" type="slidenum">
              <a:rPr lang="en-IN" smtClean="0"/>
              <a:t>5</a:t>
            </a:fld>
            <a:endParaRPr lang="en-IN" dirty="0"/>
          </a:p>
        </p:txBody>
      </p:sp>
      <p:sp>
        <p:nvSpPr>
          <p:cNvPr id="6" name="Title 5">
            <a:extLst>
              <a:ext uri="{FF2B5EF4-FFF2-40B4-BE49-F238E27FC236}">
                <a16:creationId xmlns:a16="http://schemas.microsoft.com/office/drawing/2014/main" id="{9419C6D5-7677-4F40-9A45-8859C45B9EE3}"/>
              </a:ext>
            </a:extLst>
          </p:cNvPr>
          <p:cNvSpPr>
            <a:spLocks noGrp="1"/>
          </p:cNvSpPr>
          <p:nvPr>
            <p:ph type="title"/>
          </p:nvPr>
        </p:nvSpPr>
        <p:spPr/>
        <p:txBody>
          <a:bodyPr/>
          <a:lstStyle/>
          <a:p>
            <a:r>
              <a:rPr lang="en-US" dirty="0" err="1"/>
              <a:t>SharedPrefrences</a:t>
            </a:r>
            <a:endParaRPr lang="en-US" dirty="0"/>
          </a:p>
        </p:txBody>
      </p:sp>
    </p:spTree>
    <p:extLst>
      <p:ext uri="{BB962C8B-B14F-4D97-AF65-F5344CB8AC3E}">
        <p14:creationId xmlns:p14="http://schemas.microsoft.com/office/powerpoint/2010/main" val="404639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FE619-7BFE-264A-A616-64AA14691A93}"/>
              </a:ext>
            </a:extLst>
          </p:cNvPr>
          <p:cNvSpPr>
            <a:spLocks noGrp="1"/>
          </p:cNvSpPr>
          <p:nvPr>
            <p:ph idx="15"/>
          </p:nvPr>
        </p:nvSpPr>
        <p:spPr>
          <a:xfrm>
            <a:off x="628650" y="1223159"/>
            <a:ext cx="7658328" cy="2825475"/>
          </a:xfrm>
        </p:spPr>
        <p:txBody>
          <a:bodyPr/>
          <a:lstStyle/>
          <a:p>
            <a:r>
              <a:rPr lang="en-US" dirty="0"/>
              <a:t>A preference file is actually a xml file saved in internal memory of device. Every application have some data stored in memory in a directory data/data/application package name</a:t>
            </a:r>
          </a:p>
          <a:p>
            <a:pPr marL="285750" indent="-285750">
              <a:buFont typeface="Arial" panose="020B0604020202020204" pitchFamily="34" charset="0"/>
              <a:buChar char="•"/>
            </a:pPr>
            <a:r>
              <a:rPr lang="en-US" dirty="0"/>
              <a:t>Two ways to save data</a:t>
            </a:r>
          </a:p>
          <a:p>
            <a:pPr marL="342900" indent="-342900">
              <a:buFont typeface="+mj-lt"/>
              <a:buAutoNum type="arabicPeriod"/>
            </a:pPr>
            <a:r>
              <a:rPr lang="en-US" dirty="0"/>
              <a:t>Activity Preferences</a:t>
            </a:r>
          </a:p>
          <a:p>
            <a:pPr marL="342900" indent="-342900">
              <a:buFont typeface="+mj-lt"/>
              <a:buAutoNum type="arabicPeriod"/>
            </a:pPr>
            <a:r>
              <a:rPr lang="en-US" dirty="0"/>
              <a:t>Custom Preferences </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EE17A430-0BB5-FB4F-BA29-0341B33BA6E7}"/>
              </a:ext>
            </a:extLst>
          </p:cNvPr>
          <p:cNvSpPr>
            <a:spLocks noGrp="1"/>
          </p:cNvSpPr>
          <p:nvPr>
            <p:ph type="dt" sz="half" idx="16"/>
          </p:nvPr>
        </p:nvSpPr>
        <p:spPr/>
        <p:txBody>
          <a:bodyPr/>
          <a:lstStyle/>
          <a:p>
            <a:fld id="{AAC8EB75-20B8-FA41-8A25-CB9D4F4E068B}" type="datetime1">
              <a:rPr lang="en-IN" smtClean="0"/>
              <a:t>04/07/19</a:t>
            </a:fld>
            <a:endParaRPr lang="en-IN" dirty="0"/>
          </a:p>
        </p:txBody>
      </p:sp>
      <p:sp>
        <p:nvSpPr>
          <p:cNvPr id="5" name="Slide Number Placeholder 4">
            <a:extLst>
              <a:ext uri="{FF2B5EF4-FFF2-40B4-BE49-F238E27FC236}">
                <a16:creationId xmlns:a16="http://schemas.microsoft.com/office/drawing/2014/main" id="{4E3668BB-06A6-BA43-BEC4-ECA315E38C3F}"/>
              </a:ext>
            </a:extLst>
          </p:cNvPr>
          <p:cNvSpPr>
            <a:spLocks noGrp="1"/>
          </p:cNvSpPr>
          <p:nvPr>
            <p:ph type="sldNum" sz="quarter" idx="12"/>
          </p:nvPr>
        </p:nvSpPr>
        <p:spPr/>
        <p:txBody>
          <a:bodyPr/>
          <a:lstStyle/>
          <a:p>
            <a:fld id="{273EEA2F-D825-49D3-9C25-497F06EFD3F7}" type="slidenum">
              <a:rPr lang="en-IN" smtClean="0"/>
              <a:t>6</a:t>
            </a:fld>
            <a:endParaRPr lang="en-IN" dirty="0"/>
          </a:p>
        </p:txBody>
      </p:sp>
      <p:sp>
        <p:nvSpPr>
          <p:cNvPr id="6" name="Title 5">
            <a:extLst>
              <a:ext uri="{FF2B5EF4-FFF2-40B4-BE49-F238E27FC236}">
                <a16:creationId xmlns:a16="http://schemas.microsoft.com/office/drawing/2014/main" id="{AE2840FF-F91D-4E48-BB57-34CFB147246A}"/>
              </a:ext>
            </a:extLst>
          </p:cNvPr>
          <p:cNvSpPr>
            <a:spLocks noGrp="1"/>
          </p:cNvSpPr>
          <p:nvPr>
            <p:ph type="title"/>
          </p:nvPr>
        </p:nvSpPr>
        <p:spPr>
          <a:xfrm>
            <a:off x="316679" y="121966"/>
            <a:ext cx="4341948" cy="382564"/>
          </a:xfrm>
        </p:spPr>
        <p:txBody>
          <a:bodyPr/>
          <a:lstStyle/>
          <a:p>
            <a:r>
              <a:rPr lang="en-US" dirty="0"/>
              <a:t>Steps to add </a:t>
            </a:r>
            <a:r>
              <a:rPr lang="en-US" dirty="0" err="1"/>
              <a:t>SharedPrefrences</a:t>
            </a:r>
            <a:endParaRPr lang="en-US" dirty="0"/>
          </a:p>
        </p:txBody>
      </p:sp>
    </p:spTree>
    <p:extLst>
      <p:ext uri="{BB962C8B-B14F-4D97-AF65-F5344CB8AC3E}">
        <p14:creationId xmlns:p14="http://schemas.microsoft.com/office/powerpoint/2010/main" val="237730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3F439C-9AD3-BF47-9250-4CAE9D76F5A7}"/>
              </a:ext>
            </a:extLst>
          </p:cNvPr>
          <p:cNvSpPr>
            <a:spLocks noGrp="1"/>
          </p:cNvSpPr>
          <p:nvPr>
            <p:ph idx="15"/>
          </p:nvPr>
        </p:nvSpPr>
        <p:spPr>
          <a:xfrm>
            <a:off x="704681" y="863015"/>
            <a:ext cx="6695802" cy="2825475"/>
          </a:xfrm>
        </p:spPr>
        <p:txBody>
          <a:bodyPr/>
          <a:lstStyle/>
          <a:p>
            <a:pPr marL="342900" indent="-342900" algn="l">
              <a:buFont typeface="+mj-lt"/>
              <a:buAutoNum type="arabicPeriod"/>
            </a:pPr>
            <a:r>
              <a:rPr lang="en-US" dirty="0"/>
              <a:t>For activity preferences developer have to call function </a:t>
            </a:r>
            <a:r>
              <a:rPr lang="en-US" dirty="0" err="1"/>
              <a:t>getPreferences</a:t>
            </a:r>
            <a:r>
              <a:rPr lang="en-US" dirty="0"/>
              <a:t> (int mode) available in Activity class</a:t>
            </a:r>
          </a:p>
          <a:p>
            <a:pPr marL="342900" indent="-342900" algn="l">
              <a:buFont typeface="+mj-lt"/>
              <a:buAutoNum type="arabicPeriod"/>
            </a:pPr>
            <a:r>
              <a:rPr lang="en-US" dirty="0"/>
              <a:t>Use only when one preference file is needed in Activity</a:t>
            </a:r>
          </a:p>
          <a:p>
            <a:pPr marL="342900" indent="-342900" algn="l">
              <a:buFont typeface="+mj-lt"/>
              <a:buAutoNum type="arabicPeriod"/>
            </a:pPr>
            <a:r>
              <a:rPr lang="en-US" dirty="0"/>
              <a:t>It doesn’t require name as it will be the only preference file for this activity</a:t>
            </a:r>
          </a:p>
          <a:p>
            <a:pPr marL="342900" indent="-342900" algn="l">
              <a:buFont typeface="+mj-lt"/>
              <a:buAutoNum type="arabicPeriod"/>
            </a:pPr>
            <a:r>
              <a:rPr lang="en-US" dirty="0"/>
              <a:t>Developer doesn’t usually prefer using this even if they need only one preference file in Activity. They prefer using custom </a:t>
            </a:r>
            <a:r>
              <a:rPr lang="en-US" dirty="0" err="1"/>
              <a:t>getSharedPreferences</a:t>
            </a:r>
            <a:r>
              <a:rPr lang="en-US" dirty="0"/>
              <a:t>(String </a:t>
            </a:r>
            <a:r>
              <a:rPr lang="en-US" dirty="0" err="1"/>
              <a:t>name,int</a:t>
            </a:r>
            <a:r>
              <a:rPr lang="en-US" dirty="0"/>
              <a:t> mode).</a:t>
            </a:r>
          </a:p>
          <a:p>
            <a:endParaRPr lang="en-US" dirty="0"/>
          </a:p>
        </p:txBody>
      </p:sp>
      <p:sp>
        <p:nvSpPr>
          <p:cNvPr id="4" name="Date Placeholder 3">
            <a:extLst>
              <a:ext uri="{FF2B5EF4-FFF2-40B4-BE49-F238E27FC236}">
                <a16:creationId xmlns:a16="http://schemas.microsoft.com/office/drawing/2014/main" id="{C93217D1-DF8A-1445-AACC-7EEC8327ADB8}"/>
              </a:ext>
            </a:extLst>
          </p:cNvPr>
          <p:cNvSpPr>
            <a:spLocks noGrp="1"/>
          </p:cNvSpPr>
          <p:nvPr>
            <p:ph type="dt" sz="half" idx="16"/>
          </p:nvPr>
        </p:nvSpPr>
        <p:spPr/>
        <p:txBody>
          <a:bodyPr/>
          <a:lstStyle/>
          <a:p>
            <a:fld id="{AAC8EB75-20B8-FA41-8A25-CB9D4F4E068B}" type="datetime1">
              <a:rPr lang="en-IN" smtClean="0"/>
              <a:t>04/07/19</a:t>
            </a:fld>
            <a:endParaRPr lang="en-IN" dirty="0"/>
          </a:p>
        </p:txBody>
      </p:sp>
      <p:sp>
        <p:nvSpPr>
          <p:cNvPr id="5" name="Slide Number Placeholder 4">
            <a:extLst>
              <a:ext uri="{FF2B5EF4-FFF2-40B4-BE49-F238E27FC236}">
                <a16:creationId xmlns:a16="http://schemas.microsoft.com/office/drawing/2014/main" id="{A5D93BC0-F64D-4441-84C4-F18ABB20F653}"/>
              </a:ext>
            </a:extLst>
          </p:cNvPr>
          <p:cNvSpPr>
            <a:spLocks noGrp="1"/>
          </p:cNvSpPr>
          <p:nvPr>
            <p:ph type="sldNum" sz="quarter" idx="12"/>
          </p:nvPr>
        </p:nvSpPr>
        <p:spPr/>
        <p:txBody>
          <a:bodyPr/>
          <a:lstStyle/>
          <a:p>
            <a:fld id="{273EEA2F-D825-49D3-9C25-497F06EFD3F7}" type="slidenum">
              <a:rPr lang="en-IN" smtClean="0"/>
              <a:t>7</a:t>
            </a:fld>
            <a:endParaRPr lang="en-IN" dirty="0"/>
          </a:p>
        </p:txBody>
      </p:sp>
      <p:sp>
        <p:nvSpPr>
          <p:cNvPr id="6" name="Title 5">
            <a:extLst>
              <a:ext uri="{FF2B5EF4-FFF2-40B4-BE49-F238E27FC236}">
                <a16:creationId xmlns:a16="http://schemas.microsoft.com/office/drawing/2014/main" id="{E49F6FDC-C703-1344-BDCF-5E6EE13E8D5C}"/>
              </a:ext>
            </a:extLst>
          </p:cNvPr>
          <p:cNvSpPr>
            <a:spLocks noGrp="1"/>
          </p:cNvSpPr>
          <p:nvPr>
            <p:ph type="title"/>
          </p:nvPr>
        </p:nvSpPr>
        <p:spPr/>
        <p:txBody>
          <a:bodyPr/>
          <a:lstStyle/>
          <a:p>
            <a:r>
              <a:rPr lang="en-US" dirty="0"/>
              <a:t>Activity Preferences</a:t>
            </a:r>
          </a:p>
        </p:txBody>
      </p:sp>
    </p:spTree>
    <p:extLst>
      <p:ext uri="{BB962C8B-B14F-4D97-AF65-F5344CB8AC3E}">
        <p14:creationId xmlns:p14="http://schemas.microsoft.com/office/powerpoint/2010/main" val="385380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3F439C-9AD3-BF47-9250-4CAE9D76F5A7}"/>
              </a:ext>
            </a:extLst>
          </p:cNvPr>
          <p:cNvSpPr>
            <a:spLocks noGrp="1"/>
          </p:cNvSpPr>
          <p:nvPr>
            <p:ph idx="15"/>
          </p:nvPr>
        </p:nvSpPr>
        <p:spPr>
          <a:xfrm>
            <a:off x="704681" y="863015"/>
            <a:ext cx="6695802" cy="2825475"/>
          </a:xfrm>
        </p:spPr>
        <p:txBody>
          <a:bodyPr/>
          <a:lstStyle/>
          <a:p>
            <a:pPr marL="285750" indent="-285750" algn="l">
              <a:buFont typeface="Arial" panose="020B0604020202020204" pitchFamily="34" charset="0"/>
              <a:buChar char="•"/>
            </a:pPr>
            <a:r>
              <a:rPr lang="en-US" dirty="0"/>
              <a:t>Developer needs to use </a:t>
            </a:r>
            <a:r>
              <a:rPr lang="en-US" dirty="0" err="1"/>
              <a:t>getSharedPreferences</a:t>
            </a:r>
            <a:r>
              <a:rPr lang="en-US" dirty="0"/>
              <a:t>(String </a:t>
            </a:r>
            <a:r>
              <a:rPr lang="en-US" dirty="0" err="1"/>
              <a:t>name,int</a:t>
            </a:r>
            <a:r>
              <a:rPr lang="en-US" dirty="0"/>
              <a:t> mode) for custom preferences</a:t>
            </a:r>
          </a:p>
          <a:p>
            <a:pPr marL="285750" indent="-285750" algn="l">
              <a:buFont typeface="Arial" panose="020B0604020202020204" pitchFamily="34" charset="0"/>
              <a:buChar char="•"/>
            </a:pPr>
            <a:r>
              <a:rPr lang="en-US" dirty="0"/>
              <a:t>Used in cases when more than one preference file required in Activity</a:t>
            </a:r>
          </a:p>
          <a:p>
            <a:pPr marL="285750" indent="-285750" algn="l">
              <a:buFont typeface="Arial" panose="020B0604020202020204" pitchFamily="34" charset="0"/>
              <a:buChar char="•"/>
            </a:pPr>
            <a:r>
              <a:rPr lang="en-US" dirty="0"/>
              <a:t>Name of the preference file is passed in first parameter</a:t>
            </a:r>
          </a:p>
          <a:p>
            <a:endParaRPr lang="en-US" dirty="0"/>
          </a:p>
        </p:txBody>
      </p:sp>
      <p:sp>
        <p:nvSpPr>
          <p:cNvPr id="4" name="Date Placeholder 3">
            <a:extLst>
              <a:ext uri="{FF2B5EF4-FFF2-40B4-BE49-F238E27FC236}">
                <a16:creationId xmlns:a16="http://schemas.microsoft.com/office/drawing/2014/main" id="{C93217D1-DF8A-1445-AACC-7EEC8327ADB8}"/>
              </a:ext>
            </a:extLst>
          </p:cNvPr>
          <p:cNvSpPr>
            <a:spLocks noGrp="1"/>
          </p:cNvSpPr>
          <p:nvPr>
            <p:ph type="dt" sz="half" idx="16"/>
          </p:nvPr>
        </p:nvSpPr>
        <p:spPr/>
        <p:txBody>
          <a:bodyPr/>
          <a:lstStyle/>
          <a:p>
            <a:fld id="{AAC8EB75-20B8-FA41-8A25-CB9D4F4E068B}" type="datetime1">
              <a:rPr lang="en-IN" smtClean="0"/>
              <a:t>04/07/19</a:t>
            </a:fld>
            <a:endParaRPr lang="en-IN" dirty="0"/>
          </a:p>
        </p:txBody>
      </p:sp>
      <p:sp>
        <p:nvSpPr>
          <p:cNvPr id="5" name="Slide Number Placeholder 4">
            <a:extLst>
              <a:ext uri="{FF2B5EF4-FFF2-40B4-BE49-F238E27FC236}">
                <a16:creationId xmlns:a16="http://schemas.microsoft.com/office/drawing/2014/main" id="{A5D93BC0-F64D-4441-84C4-F18ABB20F653}"/>
              </a:ext>
            </a:extLst>
          </p:cNvPr>
          <p:cNvSpPr>
            <a:spLocks noGrp="1"/>
          </p:cNvSpPr>
          <p:nvPr>
            <p:ph type="sldNum" sz="quarter" idx="12"/>
          </p:nvPr>
        </p:nvSpPr>
        <p:spPr/>
        <p:txBody>
          <a:bodyPr/>
          <a:lstStyle/>
          <a:p>
            <a:fld id="{273EEA2F-D825-49D3-9C25-497F06EFD3F7}" type="slidenum">
              <a:rPr lang="en-IN" smtClean="0"/>
              <a:t>8</a:t>
            </a:fld>
            <a:endParaRPr lang="en-IN" dirty="0"/>
          </a:p>
        </p:txBody>
      </p:sp>
      <p:sp>
        <p:nvSpPr>
          <p:cNvPr id="6" name="Title 5">
            <a:extLst>
              <a:ext uri="{FF2B5EF4-FFF2-40B4-BE49-F238E27FC236}">
                <a16:creationId xmlns:a16="http://schemas.microsoft.com/office/drawing/2014/main" id="{E49F6FDC-C703-1344-BDCF-5E6EE13E8D5C}"/>
              </a:ext>
            </a:extLst>
          </p:cNvPr>
          <p:cNvSpPr>
            <a:spLocks noGrp="1"/>
          </p:cNvSpPr>
          <p:nvPr>
            <p:ph type="title"/>
          </p:nvPr>
        </p:nvSpPr>
        <p:spPr/>
        <p:txBody>
          <a:bodyPr/>
          <a:lstStyle/>
          <a:p>
            <a:r>
              <a:rPr lang="en-US" dirty="0"/>
              <a:t>Custom Preferences</a:t>
            </a:r>
          </a:p>
        </p:txBody>
      </p:sp>
    </p:spTree>
    <p:extLst>
      <p:ext uri="{BB962C8B-B14F-4D97-AF65-F5344CB8AC3E}">
        <p14:creationId xmlns:p14="http://schemas.microsoft.com/office/powerpoint/2010/main" val="2446316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93933-577A-404C-A844-72E364131530}"/>
              </a:ext>
            </a:extLst>
          </p:cNvPr>
          <p:cNvSpPr>
            <a:spLocks noGrp="1"/>
          </p:cNvSpPr>
          <p:nvPr>
            <p:ph idx="15"/>
          </p:nvPr>
        </p:nvSpPr>
        <p:spPr>
          <a:xfrm>
            <a:off x="67377" y="773857"/>
            <a:ext cx="9355755" cy="4267250"/>
          </a:xfrm>
        </p:spPr>
        <p:txBody>
          <a:bodyPr/>
          <a:lstStyle/>
          <a:p>
            <a:r>
              <a:rPr lang="en-US" dirty="0"/>
              <a:t>There are three types of Mode in Shared Preference:</a:t>
            </a:r>
          </a:p>
          <a:p>
            <a:r>
              <a:rPr lang="en-US" dirty="0" err="1"/>
              <a:t>Context.MODE_PRIVATE</a:t>
            </a:r>
            <a:r>
              <a:rPr lang="en-US" dirty="0"/>
              <a:t> – default value (Not accessible outside of your application)</a:t>
            </a:r>
            <a:br>
              <a:rPr lang="en-US" dirty="0"/>
            </a:br>
            <a:endParaRPr lang="en-US" dirty="0"/>
          </a:p>
          <a:p>
            <a:r>
              <a:rPr lang="en-US" dirty="0" err="1"/>
              <a:t>Context.MODE_WORLD_READABLE</a:t>
            </a:r>
            <a:r>
              <a:rPr lang="en-US" dirty="0"/>
              <a:t> – readable to other apps</a:t>
            </a:r>
          </a:p>
          <a:p>
            <a:r>
              <a:rPr lang="en-US" dirty="0" err="1"/>
              <a:t>Context.MODE_WORLD_WRITEABLE</a:t>
            </a:r>
            <a:r>
              <a:rPr lang="en-US" dirty="0"/>
              <a:t> – read/write to other apps</a:t>
            </a:r>
          </a:p>
          <a:p>
            <a:r>
              <a:rPr lang="en-US" dirty="0"/>
              <a:t>MODE_PRIVATE – It is a default mode. MODE_PRIVATE means that when any preference file is created with private mode then it will not be accessible outside of your application. This is the most common mode which is used.</a:t>
            </a:r>
          </a:p>
          <a:p>
            <a:r>
              <a:rPr lang="en-US" dirty="0"/>
              <a:t>MODE_WORLD_READABLE – If developer creates a shared preference file using mode world readable then it can be read by anyone who knows it’s name, so any other outside application can easily read data of your app. This mode is very rarely used in App.</a:t>
            </a:r>
          </a:p>
          <a:p>
            <a:r>
              <a:rPr lang="en-US" dirty="0"/>
              <a:t>MODE_WORLD_WRITEABLE – It’s similar to mode world readable but with both kind of accesses </a:t>
            </a:r>
            <a:r>
              <a:rPr lang="en-US" dirty="0" err="1"/>
              <a:t>i.e</a:t>
            </a:r>
            <a:r>
              <a:rPr lang="en-US" dirty="0"/>
              <a:t> read and write. This mode is never used in App by Developer.</a:t>
            </a:r>
          </a:p>
          <a:p>
            <a:endParaRPr lang="en-US" dirty="0"/>
          </a:p>
        </p:txBody>
      </p:sp>
      <p:sp>
        <p:nvSpPr>
          <p:cNvPr id="4" name="Date Placeholder 3">
            <a:extLst>
              <a:ext uri="{FF2B5EF4-FFF2-40B4-BE49-F238E27FC236}">
                <a16:creationId xmlns:a16="http://schemas.microsoft.com/office/drawing/2014/main" id="{89082358-0F9D-F64F-81F9-BA4D06789E5B}"/>
              </a:ext>
            </a:extLst>
          </p:cNvPr>
          <p:cNvSpPr>
            <a:spLocks noGrp="1"/>
          </p:cNvSpPr>
          <p:nvPr>
            <p:ph type="dt" sz="half" idx="16"/>
          </p:nvPr>
        </p:nvSpPr>
        <p:spPr/>
        <p:txBody>
          <a:bodyPr/>
          <a:lstStyle/>
          <a:p>
            <a:fld id="{AAC8EB75-20B8-FA41-8A25-CB9D4F4E068B}" type="datetime1">
              <a:rPr lang="en-IN" smtClean="0"/>
              <a:t>04/07/19</a:t>
            </a:fld>
            <a:endParaRPr lang="en-IN" dirty="0"/>
          </a:p>
        </p:txBody>
      </p:sp>
      <p:sp>
        <p:nvSpPr>
          <p:cNvPr id="5" name="Slide Number Placeholder 4">
            <a:extLst>
              <a:ext uri="{FF2B5EF4-FFF2-40B4-BE49-F238E27FC236}">
                <a16:creationId xmlns:a16="http://schemas.microsoft.com/office/drawing/2014/main" id="{94CF9125-3ABB-9B40-AE13-3EDD19BE5F32}"/>
              </a:ext>
            </a:extLst>
          </p:cNvPr>
          <p:cNvSpPr>
            <a:spLocks noGrp="1"/>
          </p:cNvSpPr>
          <p:nvPr>
            <p:ph type="sldNum" sz="quarter" idx="12"/>
          </p:nvPr>
        </p:nvSpPr>
        <p:spPr/>
        <p:txBody>
          <a:bodyPr/>
          <a:lstStyle/>
          <a:p>
            <a:fld id="{273EEA2F-D825-49D3-9C25-497F06EFD3F7}" type="slidenum">
              <a:rPr lang="en-IN" smtClean="0"/>
              <a:t>9</a:t>
            </a:fld>
            <a:endParaRPr lang="en-IN" dirty="0"/>
          </a:p>
        </p:txBody>
      </p:sp>
      <p:sp>
        <p:nvSpPr>
          <p:cNvPr id="6" name="Title 5">
            <a:extLst>
              <a:ext uri="{FF2B5EF4-FFF2-40B4-BE49-F238E27FC236}">
                <a16:creationId xmlns:a16="http://schemas.microsoft.com/office/drawing/2014/main" id="{F9DF812B-E274-BF48-8468-9C2F70F5E0C9}"/>
              </a:ext>
            </a:extLst>
          </p:cNvPr>
          <p:cNvSpPr>
            <a:spLocks noGrp="1"/>
          </p:cNvSpPr>
          <p:nvPr>
            <p:ph type="title"/>
          </p:nvPr>
        </p:nvSpPr>
        <p:spPr/>
        <p:txBody>
          <a:bodyPr/>
          <a:lstStyle/>
          <a:p>
            <a:r>
              <a:rPr lang="en-US" dirty="0"/>
              <a:t>Mode &amp; it’s types</a:t>
            </a:r>
          </a:p>
        </p:txBody>
      </p:sp>
    </p:spTree>
    <p:extLst>
      <p:ext uri="{BB962C8B-B14F-4D97-AF65-F5344CB8AC3E}">
        <p14:creationId xmlns:p14="http://schemas.microsoft.com/office/powerpoint/2010/main" val="3051689770"/>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23774</TotalTime>
  <Words>244</Words>
  <Application>Microsoft Macintosh PowerPoint</Application>
  <PresentationFormat>On-screen Show (16:9)</PresentationFormat>
  <Paragraphs>90</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Neue Plak</vt:lpstr>
      <vt:lpstr>Proxima Nova</vt:lpstr>
      <vt:lpstr>Proxima Nova Light</vt:lpstr>
      <vt:lpstr>Proxima Nova Rg</vt:lpstr>
      <vt:lpstr>Roboto Cn</vt:lpstr>
      <vt:lpstr>MASTER_UPGRAD</vt:lpstr>
      <vt:lpstr>PowerPoint Presentation</vt:lpstr>
      <vt:lpstr>PowerPoint Presentation</vt:lpstr>
      <vt:lpstr>PowerPoint Presentation</vt:lpstr>
      <vt:lpstr>PowerPoint Presentation</vt:lpstr>
      <vt:lpstr>SharedPrefrences</vt:lpstr>
      <vt:lpstr>Steps to add SharedPrefrences</vt:lpstr>
      <vt:lpstr>Activity Preferences</vt:lpstr>
      <vt:lpstr>Custom Preferences</vt:lpstr>
      <vt:lpstr>Mode &amp; it’s types</vt:lpstr>
      <vt:lpstr>Creating a SharedPrefrences</vt:lpstr>
      <vt:lpstr>Save Data in SharedPreference</vt:lpstr>
      <vt:lpstr>Demo Shared Preferences</vt:lpstr>
      <vt:lpstr>Local Files</vt:lpstr>
      <vt:lpstr>Local Files</vt:lpstr>
      <vt:lpstr>Demo Local Files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Rohit Jain</cp:lastModifiedBy>
  <cp:revision>398</cp:revision>
  <dcterms:created xsi:type="dcterms:W3CDTF">2019-01-02T10:18:22Z</dcterms:created>
  <dcterms:modified xsi:type="dcterms:W3CDTF">2019-07-04T10:19:50Z</dcterms:modified>
</cp:coreProperties>
</file>