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6"/>
  </p:notesMasterIdLst>
  <p:handoutMasterIdLst>
    <p:handoutMasterId r:id="rId27"/>
  </p:handoutMasterIdLst>
  <p:sldIdLst>
    <p:sldId id="256" r:id="rId2"/>
    <p:sldId id="294" r:id="rId3"/>
    <p:sldId id="284" r:id="rId4"/>
    <p:sldId id="286" r:id="rId5"/>
    <p:sldId id="295" r:id="rId6"/>
    <p:sldId id="310" r:id="rId7"/>
    <p:sldId id="296" r:id="rId8"/>
    <p:sldId id="297" r:id="rId9"/>
    <p:sldId id="298" r:id="rId10"/>
    <p:sldId id="311" r:id="rId11"/>
    <p:sldId id="299" r:id="rId12"/>
    <p:sldId id="300" r:id="rId13"/>
    <p:sldId id="301" r:id="rId14"/>
    <p:sldId id="302" r:id="rId15"/>
    <p:sldId id="312" r:id="rId16"/>
    <p:sldId id="306" r:id="rId17"/>
    <p:sldId id="307" r:id="rId18"/>
    <p:sldId id="308" r:id="rId19"/>
    <p:sldId id="303" r:id="rId20"/>
    <p:sldId id="304" r:id="rId21"/>
    <p:sldId id="305" r:id="rId22"/>
    <p:sldId id="309" r:id="rId23"/>
    <p:sldId id="291" r:id="rId24"/>
    <p:sldId id="290"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autoAdjust="0"/>
    <p:restoredTop sz="95701"/>
  </p:normalViewPr>
  <p:slideViewPr>
    <p:cSldViewPr snapToGrid="0" showGuides="1">
      <p:cViewPr varScale="1">
        <p:scale>
          <a:sx n="135" d="100"/>
          <a:sy n="135" d="100"/>
        </p:scale>
        <p:origin x="168" y="21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13/06/19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6/13/19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13/06/19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13/06/19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13/06/19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13/06/19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13/06/19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13/06/19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13/06/19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13/06/19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13/06/19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13/06/19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13/06/19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13/06/19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13/06/19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13/06/19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13/06/19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13/06/19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13/06/19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13/06/19</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13/06/19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13/06/19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Android</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13/06/19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3025D-54B0-DA44-9A81-A2BE862335A4}"/>
              </a:ext>
            </a:extLst>
          </p:cNvPr>
          <p:cNvSpPr>
            <a:spLocks noGrp="1"/>
          </p:cNvSpPr>
          <p:nvPr>
            <p:ph type="title"/>
          </p:nvPr>
        </p:nvSpPr>
        <p:spPr>
          <a:xfrm>
            <a:off x="1299541" y="2009343"/>
            <a:ext cx="5990568" cy="562407"/>
          </a:xfrm>
        </p:spPr>
        <p:txBody>
          <a:bodyPr/>
          <a:lstStyle/>
          <a:p>
            <a:r>
              <a:rPr lang="en-US" dirty="0"/>
              <a:t>Demo Passing Data Between Activities</a:t>
            </a:r>
          </a:p>
        </p:txBody>
      </p:sp>
      <p:sp>
        <p:nvSpPr>
          <p:cNvPr id="4" name="Date Placeholder 3">
            <a:extLst>
              <a:ext uri="{FF2B5EF4-FFF2-40B4-BE49-F238E27FC236}">
                <a16:creationId xmlns:a16="http://schemas.microsoft.com/office/drawing/2014/main" id="{7603DED6-742C-A04D-B7B2-315A7F44FACB}"/>
              </a:ext>
            </a:extLst>
          </p:cNvPr>
          <p:cNvSpPr>
            <a:spLocks noGrp="1"/>
          </p:cNvSpPr>
          <p:nvPr>
            <p:ph type="dt" sz="half" idx="10"/>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46114A86-13B5-604F-9602-0FEEEC2F7809}"/>
              </a:ext>
            </a:extLst>
          </p:cNvPr>
          <p:cNvSpPr>
            <a:spLocks noGrp="1"/>
          </p:cNvSpPr>
          <p:nvPr>
            <p:ph type="sldNum" sz="quarter" idx="12"/>
          </p:nvPr>
        </p:nvSpPr>
        <p:spPr/>
        <p:txBody>
          <a:bodyPr/>
          <a:lstStyle/>
          <a:p>
            <a:fld id="{273EEA2F-D825-49D3-9C25-497F06EFD3F7}" type="slidenum">
              <a:rPr lang="en-IN" smtClean="0"/>
              <a:t>10</a:t>
            </a:fld>
            <a:endParaRPr lang="en-IN" dirty="0"/>
          </a:p>
        </p:txBody>
      </p:sp>
    </p:spTree>
    <p:extLst>
      <p:ext uri="{BB962C8B-B14F-4D97-AF65-F5344CB8AC3E}">
        <p14:creationId xmlns:p14="http://schemas.microsoft.com/office/powerpoint/2010/main" val="407596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4F4C9-9B9F-5841-B22F-10BD40090ED7}"/>
              </a:ext>
            </a:extLst>
          </p:cNvPr>
          <p:cNvSpPr>
            <a:spLocks noGrp="1"/>
          </p:cNvSpPr>
          <p:nvPr>
            <p:ph idx="15"/>
          </p:nvPr>
        </p:nvSpPr>
        <p:spPr>
          <a:xfrm>
            <a:off x="226243" y="813432"/>
            <a:ext cx="8634953" cy="836259"/>
          </a:xfrm>
        </p:spPr>
        <p:txBody>
          <a:bodyPr/>
          <a:lstStyle/>
          <a:p>
            <a:r>
              <a:rPr lang="en-US" sz="1400" dirty="0"/>
              <a:t>in other cases the parent activity may want the launched activity to return a result back when it is finished. In this case, we use a different method to launch called </a:t>
            </a:r>
            <a:r>
              <a:rPr lang="en-US" sz="1400" dirty="0" err="1"/>
              <a:t>startActivityForResult</a:t>
            </a:r>
            <a:r>
              <a:rPr lang="en-US" sz="1400" dirty="0"/>
              <a:t> which allows the parent to retrieve the result based on a code that is returned (akin to an HTTP code).</a:t>
            </a:r>
          </a:p>
        </p:txBody>
      </p:sp>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11</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Returning Data Result to Parent Activity</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537328" y="1555423"/>
            <a:ext cx="7852528" cy="30637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i="1" dirty="0"/>
              <a:t>// </a:t>
            </a:r>
            <a:r>
              <a:rPr lang="en-IN" i="1" dirty="0" err="1"/>
              <a:t>ActivityOne.java</a:t>
            </a:r>
            <a:r>
              <a:rPr lang="en-IN" dirty="0"/>
              <a:t> </a:t>
            </a:r>
            <a:r>
              <a:rPr lang="en-IN" i="1" dirty="0"/>
              <a:t>// REQUEST_CODE can be any value we like, used to determine the result type later</a:t>
            </a:r>
            <a:r>
              <a:rPr lang="en-IN" dirty="0"/>
              <a:t> </a:t>
            </a:r>
          </a:p>
          <a:p>
            <a:pPr algn="ctr"/>
            <a:r>
              <a:rPr lang="en-IN" b="1" dirty="0"/>
              <a:t>private</a:t>
            </a:r>
            <a:r>
              <a:rPr lang="en-IN" dirty="0"/>
              <a:t> </a:t>
            </a:r>
            <a:r>
              <a:rPr lang="en-IN" b="1" dirty="0"/>
              <a:t>final</a:t>
            </a:r>
            <a:r>
              <a:rPr lang="en-IN" dirty="0"/>
              <a:t> </a:t>
            </a:r>
            <a:r>
              <a:rPr lang="en-IN" b="1" dirty="0"/>
              <a:t>int</a:t>
            </a:r>
            <a:r>
              <a:rPr lang="en-IN" dirty="0"/>
              <a:t> REQUEST_CODE </a:t>
            </a:r>
            <a:r>
              <a:rPr lang="en-IN" b="1" dirty="0"/>
              <a:t>=</a:t>
            </a:r>
            <a:r>
              <a:rPr lang="en-IN" dirty="0"/>
              <a:t> 20</a:t>
            </a:r>
            <a:r>
              <a:rPr lang="en-IN" b="1" dirty="0"/>
              <a:t>;</a:t>
            </a:r>
          </a:p>
          <a:p>
            <a:pPr algn="ctr"/>
            <a:r>
              <a:rPr lang="en-IN" dirty="0"/>
              <a:t> </a:t>
            </a:r>
            <a:r>
              <a:rPr lang="en-IN" i="1" dirty="0"/>
              <a:t>// </a:t>
            </a:r>
            <a:r>
              <a:rPr lang="en-IN" i="1" dirty="0" err="1"/>
              <a:t>FirstActivity</a:t>
            </a:r>
            <a:r>
              <a:rPr lang="en-IN" i="1" dirty="0"/>
              <a:t>, launching an activity for a result</a:t>
            </a:r>
          </a:p>
          <a:p>
            <a:pPr algn="ctr"/>
            <a:r>
              <a:rPr lang="en-IN" dirty="0"/>
              <a:t> </a:t>
            </a:r>
            <a:r>
              <a:rPr lang="en-IN" b="1" dirty="0"/>
              <a:t>public</a:t>
            </a:r>
            <a:r>
              <a:rPr lang="en-IN" dirty="0"/>
              <a:t> </a:t>
            </a:r>
            <a:r>
              <a:rPr lang="en-IN" b="1" dirty="0"/>
              <a:t>void</a:t>
            </a:r>
            <a:r>
              <a:rPr lang="en-IN" dirty="0"/>
              <a:t> </a:t>
            </a:r>
            <a:r>
              <a:rPr lang="en-IN" b="1" dirty="0" err="1"/>
              <a:t>onClick</a:t>
            </a:r>
            <a:r>
              <a:rPr lang="en-IN" b="1" dirty="0"/>
              <a:t>(</a:t>
            </a:r>
            <a:r>
              <a:rPr lang="en-IN" dirty="0"/>
              <a:t>View view</a:t>
            </a:r>
            <a:r>
              <a:rPr lang="en-IN" b="1" dirty="0"/>
              <a:t>)</a:t>
            </a:r>
            <a:r>
              <a:rPr lang="en-IN" dirty="0"/>
              <a:t> </a:t>
            </a:r>
            <a:r>
              <a:rPr lang="en-IN" b="1" dirty="0"/>
              <a:t>{</a:t>
            </a:r>
            <a:r>
              <a:rPr lang="en-IN" dirty="0"/>
              <a:t> Intent </a:t>
            </a:r>
            <a:r>
              <a:rPr lang="en-IN" dirty="0" err="1"/>
              <a:t>i</a:t>
            </a:r>
            <a:r>
              <a:rPr lang="en-IN" dirty="0"/>
              <a:t> </a:t>
            </a:r>
            <a:r>
              <a:rPr lang="en-IN" b="1" dirty="0"/>
              <a:t>=</a:t>
            </a:r>
            <a:r>
              <a:rPr lang="en-IN" dirty="0"/>
              <a:t> </a:t>
            </a:r>
            <a:r>
              <a:rPr lang="en-IN" b="1" dirty="0"/>
              <a:t>new</a:t>
            </a:r>
            <a:r>
              <a:rPr lang="en-IN" dirty="0"/>
              <a:t> Intent</a:t>
            </a:r>
            <a:r>
              <a:rPr lang="en-IN" b="1" dirty="0"/>
              <a:t>(</a:t>
            </a:r>
            <a:r>
              <a:rPr lang="en-IN" dirty="0" err="1"/>
              <a:t>ActivityOne</a:t>
            </a:r>
            <a:r>
              <a:rPr lang="en-IN" b="1" dirty="0" err="1"/>
              <a:t>.</a:t>
            </a:r>
            <a:r>
              <a:rPr lang="en-IN" dirty="0" err="1"/>
              <a:t>this</a:t>
            </a:r>
            <a:r>
              <a:rPr lang="en-IN" b="1" dirty="0"/>
              <a:t>,</a:t>
            </a:r>
            <a:r>
              <a:rPr lang="en-IN" dirty="0"/>
              <a:t> </a:t>
            </a:r>
            <a:r>
              <a:rPr lang="en-IN" dirty="0" err="1"/>
              <a:t>ActivityNamePrompt</a:t>
            </a:r>
            <a:r>
              <a:rPr lang="en-IN" b="1" dirty="0" err="1"/>
              <a:t>.</a:t>
            </a:r>
            <a:r>
              <a:rPr lang="en-IN" dirty="0" err="1"/>
              <a:t>class</a:t>
            </a:r>
            <a:r>
              <a:rPr lang="en-IN" b="1" dirty="0"/>
              <a:t>);</a:t>
            </a:r>
            <a:r>
              <a:rPr lang="en-IN" dirty="0"/>
              <a:t> </a:t>
            </a:r>
            <a:r>
              <a:rPr lang="en-IN" dirty="0" err="1"/>
              <a:t>i</a:t>
            </a:r>
            <a:r>
              <a:rPr lang="en-IN" b="1" dirty="0" err="1"/>
              <a:t>.</a:t>
            </a:r>
            <a:r>
              <a:rPr lang="en-IN" dirty="0" err="1"/>
              <a:t>putExtra</a:t>
            </a:r>
            <a:r>
              <a:rPr lang="en-IN" b="1" dirty="0"/>
              <a:t>(</a:t>
            </a:r>
            <a:r>
              <a:rPr lang="en-IN" dirty="0"/>
              <a:t>"mode"</a:t>
            </a:r>
            <a:r>
              <a:rPr lang="en-IN" b="1" dirty="0"/>
              <a:t>,</a:t>
            </a:r>
            <a:r>
              <a:rPr lang="en-IN" dirty="0"/>
              <a:t> 2</a:t>
            </a:r>
            <a:r>
              <a:rPr lang="en-IN" b="1" dirty="0"/>
              <a:t>);</a:t>
            </a:r>
            <a:r>
              <a:rPr lang="en-IN" dirty="0"/>
              <a:t> </a:t>
            </a:r>
            <a:r>
              <a:rPr lang="en-IN" i="1" dirty="0"/>
              <a:t>// pass arbitrary data to launched activity</a:t>
            </a:r>
            <a:r>
              <a:rPr lang="en-IN" dirty="0"/>
              <a:t> </a:t>
            </a:r>
            <a:r>
              <a:rPr lang="en-IN" dirty="0" err="1"/>
              <a:t>startActivityForResult</a:t>
            </a:r>
            <a:r>
              <a:rPr lang="en-IN" b="1" dirty="0"/>
              <a:t>(</a:t>
            </a:r>
            <a:r>
              <a:rPr lang="en-IN" dirty="0" err="1"/>
              <a:t>i</a:t>
            </a:r>
            <a:r>
              <a:rPr lang="en-IN" b="1" dirty="0"/>
              <a:t>,</a:t>
            </a:r>
            <a:r>
              <a:rPr lang="en-IN" dirty="0"/>
              <a:t> REQUEST_CODE</a:t>
            </a:r>
            <a:r>
              <a:rPr lang="en-IN" b="1" dirty="0"/>
              <a:t>);</a:t>
            </a:r>
            <a:r>
              <a:rPr lang="en-IN" dirty="0"/>
              <a:t> </a:t>
            </a:r>
            <a:r>
              <a:rPr lang="en-IN" b="1" dirty="0"/>
              <a:t>}</a:t>
            </a:r>
            <a:endParaRPr lang="en-US" dirty="0"/>
          </a:p>
        </p:txBody>
      </p:sp>
    </p:spTree>
    <p:extLst>
      <p:ext uri="{BB962C8B-B14F-4D97-AF65-F5344CB8AC3E}">
        <p14:creationId xmlns:p14="http://schemas.microsoft.com/office/powerpoint/2010/main" val="2485911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12</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Returning Data Result to Parent Activity</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537328" y="1555423"/>
            <a:ext cx="7852528" cy="30637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i="1" dirty="0"/>
              <a:t>// </a:t>
            </a:r>
            <a:r>
              <a:rPr lang="en-IN" i="1" dirty="0" err="1"/>
              <a:t>ActivityNamePrompt.java</a:t>
            </a:r>
            <a:r>
              <a:rPr lang="en-IN" i="1" dirty="0"/>
              <a:t> -- launched for a result</a:t>
            </a:r>
            <a:r>
              <a:rPr lang="en-IN" dirty="0"/>
              <a:t> </a:t>
            </a:r>
          </a:p>
          <a:p>
            <a:pPr algn="ctr"/>
            <a:r>
              <a:rPr lang="en-IN" b="1" dirty="0"/>
              <a:t>public</a:t>
            </a:r>
            <a:r>
              <a:rPr lang="en-IN" dirty="0"/>
              <a:t> </a:t>
            </a:r>
            <a:r>
              <a:rPr lang="en-IN" b="1" dirty="0"/>
              <a:t>void</a:t>
            </a:r>
            <a:r>
              <a:rPr lang="en-IN" dirty="0"/>
              <a:t> </a:t>
            </a:r>
            <a:r>
              <a:rPr lang="en-IN" b="1" dirty="0" err="1"/>
              <a:t>onSubmit</a:t>
            </a:r>
            <a:r>
              <a:rPr lang="en-IN" b="1" dirty="0"/>
              <a:t>(</a:t>
            </a:r>
            <a:r>
              <a:rPr lang="en-IN" dirty="0"/>
              <a:t>View v</a:t>
            </a:r>
            <a:r>
              <a:rPr lang="en-IN" b="1" dirty="0"/>
              <a:t>)</a:t>
            </a:r>
            <a:r>
              <a:rPr lang="en-IN" dirty="0"/>
              <a:t> </a:t>
            </a:r>
            <a:r>
              <a:rPr lang="en-IN" b="1" dirty="0"/>
              <a:t>{</a:t>
            </a:r>
            <a:r>
              <a:rPr lang="en-IN" dirty="0"/>
              <a:t> </a:t>
            </a:r>
            <a:r>
              <a:rPr lang="en-IN" dirty="0" err="1"/>
              <a:t>EditText</a:t>
            </a:r>
            <a:r>
              <a:rPr lang="en-IN" dirty="0"/>
              <a:t> </a:t>
            </a:r>
            <a:r>
              <a:rPr lang="en-IN" dirty="0" err="1"/>
              <a:t>etName</a:t>
            </a:r>
            <a:r>
              <a:rPr lang="en-IN" dirty="0"/>
              <a:t> </a:t>
            </a:r>
            <a:r>
              <a:rPr lang="en-IN" b="1" dirty="0"/>
              <a:t>=</a:t>
            </a:r>
            <a:r>
              <a:rPr lang="en-IN" dirty="0"/>
              <a:t> </a:t>
            </a:r>
            <a:r>
              <a:rPr lang="en-IN" b="1" dirty="0"/>
              <a:t>(</a:t>
            </a:r>
            <a:r>
              <a:rPr lang="en-IN" dirty="0" err="1"/>
              <a:t>EditText</a:t>
            </a:r>
            <a:r>
              <a:rPr lang="en-IN" b="1" dirty="0"/>
              <a:t>)</a:t>
            </a:r>
            <a:r>
              <a:rPr lang="en-IN" dirty="0"/>
              <a:t> </a:t>
            </a:r>
            <a:r>
              <a:rPr lang="en-IN" dirty="0" err="1"/>
              <a:t>findViewById</a:t>
            </a:r>
            <a:r>
              <a:rPr lang="en-IN" b="1" dirty="0"/>
              <a:t>(</a:t>
            </a:r>
            <a:r>
              <a:rPr lang="en-IN" dirty="0" err="1"/>
              <a:t>R</a:t>
            </a:r>
            <a:r>
              <a:rPr lang="en-IN" b="1" dirty="0" err="1"/>
              <a:t>.</a:t>
            </a:r>
            <a:r>
              <a:rPr lang="en-IN" dirty="0" err="1"/>
              <a:t>id</a:t>
            </a:r>
            <a:r>
              <a:rPr lang="en-IN" b="1" dirty="0" err="1"/>
              <a:t>.</a:t>
            </a:r>
            <a:r>
              <a:rPr lang="en-IN" dirty="0" err="1"/>
              <a:t>name</a:t>
            </a:r>
            <a:r>
              <a:rPr lang="en-IN" b="1" dirty="0"/>
              <a:t>);</a:t>
            </a:r>
            <a:r>
              <a:rPr lang="en-IN" dirty="0"/>
              <a:t> </a:t>
            </a:r>
            <a:r>
              <a:rPr lang="en-IN" i="1" dirty="0"/>
              <a:t>// Prepare data intent </a:t>
            </a:r>
            <a:r>
              <a:rPr lang="en-IN" dirty="0"/>
              <a:t>Intent data </a:t>
            </a:r>
            <a:r>
              <a:rPr lang="en-IN" b="1" dirty="0"/>
              <a:t>=</a:t>
            </a:r>
            <a:r>
              <a:rPr lang="en-IN" dirty="0"/>
              <a:t> </a:t>
            </a:r>
            <a:r>
              <a:rPr lang="en-IN" b="1" dirty="0"/>
              <a:t>new</a:t>
            </a:r>
            <a:r>
              <a:rPr lang="en-IN" dirty="0"/>
              <a:t> Intent</a:t>
            </a:r>
            <a:r>
              <a:rPr lang="en-IN" b="1" dirty="0"/>
              <a:t>();</a:t>
            </a:r>
            <a:r>
              <a:rPr lang="en-IN" dirty="0"/>
              <a:t> </a:t>
            </a:r>
            <a:r>
              <a:rPr lang="en-IN" i="1" dirty="0"/>
              <a:t>// Pass relevant data back as a result</a:t>
            </a:r>
            <a:r>
              <a:rPr lang="en-IN" dirty="0"/>
              <a:t> </a:t>
            </a:r>
            <a:r>
              <a:rPr lang="en-IN" dirty="0" err="1"/>
              <a:t>data</a:t>
            </a:r>
            <a:r>
              <a:rPr lang="en-IN" b="1" dirty="0" err="1"/>
              <a:t>.</a:t>
            </a:r>
            <a:r>
              <a:rPr lang="en-IN" dirty="0" err="1"/>
              <a:t>putExtra</a:t>
            </a:r>
            <a:r>
              <a:rPr lang="en-IN" b="1" dirty="0"/>
              <a:t>(</a:t>
            </a:r>
            <a:r>
              <a:rPr lang="en-IN" dirty="0"/>
              <a:t>"name"</a:t>
            </a:r>
            <a:r>
              <a:rPr lang="en-IN" b="1" dirty="0"/>
              <a:t>,</a:t>
            </a:r>
            <a:r>
              <a:rPr lang="en-IN" dirty="0"/>
              <a:t> </a:t>
            </a:r>
            <a:r>
              <a:rPr lang="en-IN" dirty="0" err="1"/>
              <a:t>etName</a:t>
            </a:r>
            <a:r>
              <a:rPr lang="en-IN" b="1" dirty="0" err="1"/>
              <a:t>.</a:t>
            </a:r>
            <a:r>
              <a:rPr lang="en-IN" dirty="0" err="1"/>
              <a:t>getText</a:t>
            </a:r>
            <a:r>
              <a:rPr lang="en-IN" b="1" dirty="0"/>
              <a:t>().</a:t>
            </a:r>
            <a:r>
              <a:rPr lang="en-IN" dirty="0" err="1"/>
              <a:t>toString</a:t>
            </a:r>
            <a:r>
              <a:rPr lang="en-IN" b="1" dirty="0"/>
              <a:t>());</a:t>
            </a:r>
            <a:r>
              <a:rPr lang="en-IN" dirty="0"/>
              <a:t> </a:t>
            </a:r>
            <a:r>
              <a:rPr lang="en-IN" dirty="0" err="1"/>
              <a:t>data</a:t>
            </a:r>
            <a:r>
              <a:rPr lang="en-IN" b="1" dirty="0" err="1"/>
              <a:t>.</a:t>
            </a:r>
            <a:r>
              <a:rPr lang="en-IN" dirty="0" err="1"/>
              <a:t>putExtra</a:t>
            </a:r>
            <a:r>
              <a:rPr lang="en-IN" b="1" dirty="0"/>
              <a:t>(</a:t>
            </a:r>
            <a:r>
              <a:rPr lang="en-IN" dirty="0"/>
              <a:t>"code"</a:t>
            </a:r>
            <a:r>
              <a:rPr lang="en-IN" b="1" dirty="0"/>
              <a:t>,</a:t>
            </a:r>
            <a:r>
              <a:rPr lang="en-IN" dirty="0"/>
              <a:t> 200</a:t>
            </a:r>
            <a:r>
              <a:rPr lang="en-IN" b="1" dirty="0"/>
              <a:t>);</a:t>
            </a:r>
            <a:r>
              <a:rPr lang="en-IN" dirty="0"/>
              <a:t> </a:t>
            </a:r>
            <a:r>
              <a:rPr lang="en-IN" i="1" dirty="0"/>
              <a:t>// </a:t>
            </a:r>
            <a:r>
              <a:rPr lang="en-IN" i="1" dirty="0" err="1"/>
              <a:t>ints</a:t>
            </a:r>
            <a:r>
              <a:rPr lang="en-IN" i="1" dirty="0"/>
              <a:t> work too</a:t>
            </a:r>
            <a:r>
              <a:rPr lang="en-IN" dirty="0"/>
              <a:t> </a:t>
            </a:r>
            <a:r>
              <a:rPr lang="en-IN" i="1" dirty="0"/>
              <a:t>// Activity finished ok, return the data</a:t>
            </a:r>
            <a:r>
              <a:rPr lang="en-IN" dirty="0"/>
              <a:t> </a:t>
            </a:r>
            <a:r>
              <a:rPr lang="en-IN" dirty="0" err="1"/>
              <a:t>setResult</a:t>
            </a:r>
            <a:r>
              <a:rPr lang="en-IN" b="1" dirty="0"/>
              <a:t>(</a:t>
            </a:r>
            <a:r>
              <a:rPr lang="en-IN" dirty="0"/>
              <a:t>RESULT_OK</a:t>
            </a:r>
            <a:r>
              <a:rPr lang="en-IN" b="1" dirty="0"/>
              <a:t>,</a:t>
            </a:r>
            <a:r>
              <a:rPr lang="en-IN" dirty="0"/>
              <a:t> data</a:t>
            </a:r>
            <a:r>
              <a:rPr lang="en-IN" b="1" dirty="0"/>
              <a:t>);</a:t>
            </a:r>
            <a:r>
              <a:rPr lang="en-IN" dirty="0"/>
              <a:t> </a:t>
            </a:r>
            <a:r>
              <a:rPr lang="en-IN" i="1" dirty="0"/>
              <a:t>// set result code and bundle data for response</a:t>
            </a:r>
            <a:r>
              <a:rPr lang="en-IN" dirty="0"/>
              <a:t> finish</a:t>
            </a:r>
            <a:r>
              <a:rPr lang="en-IN" b="1" dirty="0"/>
              <a:t>();</a:t>
            </a:r>
            <a:r>
              <a:rPr lang="en-IN" dirty="0"/>
              <a:t> </a:t>
            </a:r>
            <a:r>
              <a:rPr lang="en-IN" i="1" dirty="0"/>
              <a:t>// closes the activity, pass data to parent</a:t>
            </a:r>
            <a:r>
              <a:rPr lang="en-IN" dirty="0"/>
              <a:t> </a:t>
            </a:r>
            <a:r>
              <a:rPr lang="en-IN" b="1" dirty="0"/>
              <a:t>}</a:t>
            </a:r>
            <a:r>
              <a:rPr lang="en-IN" dirty="0"/>
              <a:t> </a:t>
            </a:r>
            <a:endParaRPr lang="en-US" dirty="0"/>
          </a:p>
        </p:txBody>
      </p:sp>
      <p:sp>
        <p:nvSpPr>
          <p:cNvPr id="8" name="Content Placeholder 7">
            <a:extLst>
              <a:ext uri="{FF2B5EF4-FFF2-40B4-BE49-F238E27FC236}">
                <a16:creationId xmlns:a16="http://schemas.microsoft.com/office/drawing/2014/main" id="{377F607A-6B0B-564A-9172-21886256C26E}"/>
              </a:ext>
            </a:extLst>
          </p:cNvPr>
          <p:cNvSpPr>
            <a:spLocks noGrp="1"/>
          </p:cNvSpPr>
          <p:nvPr>
            <p:ph idx="15"/>
          </p:nvPr>
        </p:nvSpPr>
        <p:spPr>
          <a:xfrm>
            <a:off x="725863" y="749259"/>
            <a:ext cx="7223107" cy="732099"/>
          </a:xfrm>
        </p:spPr>
        <p:txBody>
          <a:bodyPr/>
          <a:lstStyle/>
          <a:p>
            <a:r>
              <a:rPr lang="en-US" dirty="0"/>
              <a:t>This will launch the </a:t>
            </a:r>
            <a:r>
              <a:rPr lang="en-US" dirty="0" err="1"/>
              <a:t>subactivity</a:t>
            </a:r>
            <a:r>
              <a:rPr lang="en-US" dirty="0"/>
              <a:t>, and when the </a:t>
            </a:r>
            <a:r>
              <a:rPr lang="en-US" dirty="0" err="1"/>
              <a:t>subactivity</a:t>
            </a:r>
            <a:r>
              <a:rPr lang="en-US" dirty="0"/>
              <a:t> is complete then it can return the result to the parent:</a:t>
            </a:r>
          </a:p>
        </p:txBody>
      </p:sp>
    </p:spTree>
    <p:extLst>
      <p:ext uri="{BB962C8B-B14F-4D97-AF65-F5344CB8AC3E}">
        <p14:creationId xmlns:p14="http://schemas.microsoft.com/office/powerpoint/2010/main" val="16058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13</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Returning Data Result to Parent Activity</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537328" y="1555423"/>
            <a:ext cx="7852528" cy="30637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i="1" dirty="0"/>
              <a:t>// </a:t>
            </a:r>
            <a:r>
              <a:rPr lang="en-IN" i="1" dirty="0" err="1"/>
              <a:t>ActivityNamePrompt.java</a:t>
            </a:r>
            <a:r>
              <a:rPr lang="en-IN" i="1" dirty="0"/>
              <a:t> -- launched for a result</a:t>
            </a:r>
            <a:r>
              <a:rPr lang="en-IN" dirty="0"/>
              <a:t> </a:t>
            </a:r>
          </a:p>
          <a:p>
            <a:pPr algn="ctr"/>
            <a:r>
              <a:rPr lang="en-IN" b="1" dirty="0"/>
              <a:t>public</a:t>
            </a:r>
            <a:r>
              <a:rPr lang="en-IN" dirty="0"/>
              <a:t> </a:t>
            </a:r>
            <a:r>
              <a:rPr lang="en-IN" b="1" dirty="0"/>
              <a:t>void</a:t>
            </a:r>
            <a:r>
              <a:rPr lang="en-IN" dirty="0"/>
              <a:t> </a:t>
            </a:r>
            <a:r>
              <a:rPr lang="en-IN" b="1" dirty="0" err="1"/>
              <a:t>onSubmit</a:t>
            </a:r>
            <a:r>
              <a:rPr lang="en-IN" b="1" dirty="0"/>
              <a:t>(</a:t>
            </a:r>
            <a:r>
              <a:rPr lang="en-IN" dirty="0"/>
              <a:t>View v</a:t>
            </a:r>
            <a:r>
              <a:rPr lang="en-IN" b="1" dirty="0"/>
              <a:t>)</a:t>
            </a:r>
            <a:r>
              <a:rPr lang="en-IN" dirty="0"/>
              <a:t> </a:t>
            </a:r>
            <a:r>
              <a:rPr lang="en-IN" b="1" dirty="0"/>
              <a:t>{</a:t>
            </a:r>
            <a:r>
              <a:rPr lang="en-IN" dirty="0"/>
              <a:t> </a:t>
            </a:r>
            <a:r>
              <a:rPr lang="en-IN" dirty="0" err="1"/>
              <a:t>EditText</a:t>
            </a:r>
            <a:r>
              <a:rPr lang="en-IN" dirty="0"/>
              <a:t> </a:t>
            </a:r>
            <a:r>
              <a:rPr lang="en-IN" dirty="0" err="1"/>
              <a:t>etName</a:t>
            </a:r>
            <a:r>
              <a:rPr lang="en-IN" dirty="0"/>
              <a:t> </a:t>
            </a:r>
            <a:r>
              <a:rPr lang="en-IN" b="1" dirty="0"/>
              <a:t>=</a:t>
            </a:r>
            <a:r>
              <a:rPr lang="en-IN" dirty="0"/>
              <a:t> </a:t>
            </a:r>
            <a:r>
              <a:rPr lang="en-IN" b="1" dirty="0"/>
              <a:t>(</a:t>
            </a:r>
            <a:r>
              <a:rPr lang="en-IN" dirty="0" err="1"/>
              <a:t>EditText</a:t>
            </a:r>
            <a:r>
              <a:rPr lang="en-IN" b="1" dirty="0"/>
              <a:t>)</a:t>
            </a:r>
            <a:r>
              <a:rPr lang="en-IN" dirty="0"/>
              <a:t> </a:t>
            </a:r>
            <a:r>
              <a:rPr lang="en-IN" dirty="0" err="1"/>
              <a:t>findViewById</a:t>
            </a:r>
            <a:r>
              <a:rPr lang="en-IN" b="1" dirty="0"/>
              <a:t>(</a:t>
            </a:r>
            <a:r>
              <a:rPr lang="en-IN" dirty="0" err="1"/>
              <a:t>R</a:t>
            </a:r>
            <a:r>
              <a:rPr lang="en-IN" b="1" dirty="0" err="1"/>
              <a:t>.</a:t>
            </a:r>
            <a:r>
              <a:rPr lang="en-IN" dirty="0" err="1"/>
              <a:t>id</a:t>
            </a:r>
            <a:r>
              <a:rPr lang="en-IN" b="1" dirty="0" err="1"/>
              <a:t>.</a:t>
            </a:r>
            <a:r>
              <a:rPr lang="en-IN" dirty="0" err="1"/>
              <a:t>name</a:t>
            </a:r>
            <a:r>
              <a:rPr lang="en-IN" b="1" dirty="0"/>
              <a:t>);</a:t>
            </a:r>
            <a:r>
              <a:rPr lang="en-IN" dirty="0"/>
              <a:t> </a:t>
            </a:r>
            <a:r>
              <a:rPr lang="en-IN" i="1" dirty="0"/>
              <a:t>// Prepare data intent </a:t>
            </a:r>
            <a:r>
              <a:rPr lang="en-IN" dirty="0"/>
              <a:t>Intent data </a:t>
            </a:r>
            <a:r>
              <a:rPr lang="en-IN" b="1" dirty="0"/>
              <a:t>=</a:t>
            </a:r>
            <a:r>
              <a:rPr lang="en-IN" dirty="0"/>
              <a:t> </a:t>
            </a:r>
            <a:r>
              <a:rPr lang="en-IN" b="1" dirty="0"/>
              <a:t>new</a:t>
            </a:r>
            <a:r>
              <a:rPr lang="en-IN" dirty="0"/>
              <a:t> Intent</a:t>
            </a:r>
            <a:r>
              <a:rPr lang="en-IN" b="1" dirty="0"/>
              <a:t>();</a:t>
            </a:r>
            <a:r>
              <a:rPr lang="en-IN" dirty="0"/>
              <a:t> </a:t>
            </a:r>
            <a:r>
              <a:rPr lang="en-IN" i="1" dirty="0"/>
              <a:t>// Pass relevant data back as a result</a:t>
            </a:r>
            <a:r>
              <a:rPr lang="en-IN" dirty="0"/>
              <a:t> </a:t>
            </a:r>
            <a:r>
              <a:rPr lang="en-IN" dirty="0" err="1"/>
              <a:t>data</a:t>
            </a:r>
            <a:r>
              <a:rPr lang="en-IN" b="1" dirty="0" err="1"/>
              <a:t>.</a:t>
            </a:r>
            <a:r>
              <a:rPr lang="en-IN" dirty="0" err="1"/>
              <a:t>putExtra</a:t>
            </a:r>
            <a:r>
              <a:rPr lang="en-IN" b="1" dirty="0"/>
              <a:t>(</a:t>
            </a:r>
            <a:r>
              <a:rPr lang="en-IN" dirty="0"/>
              <a:t>"name"</a:t>
            </a:r>
            <a:r>
              <a:rPr lang="en-IN" b="1" dirty="0"/>
              <a:t>,</a:t>
            </a:r>
            <a:r>
              <a:rPr lang="en-IN" dirty="0"/>
              <a:t> </a:t>
            </a:r>
            <a:r>
              <a:rPr lang="en-IN" dirty="0" err="1"/>
              <a:t>etName</a:t>
            </a:r>
            <a:r>
              <a:rPr lang="en-IN" b="1" dirty="0" err="1"/>
              <a:t>.</a:t>
            </a:r>
            <a:r>
              <a:rPr lang="en-IN" dirty="0" err="1"/>
              <a:t>getText</a:t>
            </a:r>
            <a:r>
              <a:rPr lang="en-IN" b="1" dirty="0"/>
              <a:t>().</a:t>
            </a:r>
            <a:r>
              <a:rPr lang="en-IN" dirty="0" err="1"/>
              <a:t>toString</a:t>
            </a:r>
            <a:r>
              <a:rPr lang="en-IN" b="1" dirty="0"/>
              <a:t>());</a:t>
            </a:r>
            <a:r>
              <a:rPr lang="en-IN" dirty="0"/>
              <a:t> </a:t>
            </a:r>
            <a:r>
              <a:rPr lang="en-IN" dirty="0" err="1"/>
              <a:t>data</a:t>
            </a:r>
            <a:r>
              <a:rPr lang="en-IN" b="1" dirty="0" err="1"/>
              <a:t>.</a:t>
            </a:r>
            <a:r>
              <a:rPr lang="en-IN" dirty="0" err="1"/>
              <a:t>putExtra</a:t>
            </a:r>
            <a:r>
              <a:rPr lang="en-IN" b="1" dirty="0"/>
              <a:t>(</a:t>
            </a:r>
            <a:r>
              <a:rPr lang="en-IN" dirty="0"/>
              <a:t>"code"</a:t>
            </a:r>
            <a:r>
              <a:rPr lang="en-IN" b="1" dirty="0"/>
              <a:t>,</a:t>
            </a:r>
            <a:r>
              <a:rPr lang="en-IN" dirty="0"/>
              <a:t> 200</a:t>
            </a:r>
            <a:r>
              <a:rPr lang="en-IN" b="1" dirty="0"/>
              <a:t>);</a:t>
            </a:r>
            <a:r>
              <a:rPr lang="en-IN" dirty="0"/>
              <a:t> </a:t>
            </a:r>
            <a:r>
              <a:rPr lang="en-IN" i="1" dirty="0"/>
              <a:t>// </a:t>
            </a:r>
            <a:r>
              <a:rPr lang="en-IN" i="1" dirty="0" err="1"/>
              <a:t>ints</a:t>
            </a:r>
            <a:r>
              <a:rPr lang="en-IN" i="1" dirty="0"/>
              <a:t> work too</a:t>
            </a:r>
            <a:r>
              <a:rPr lang="en-IN" dirty="0"/>
              <a:t> </a:t>
            </a:r>
            <a:r>
              <a:rPr lang="en-IN" i="1" dirty="0"/>
              <a:t>// Activity finished ok, return the data</a:t>
            </a:r>
            <a:r>
              <a:rPr lang="en-IN" dirty="0"/>
              <a:t> </a:t>
            </a:r>
            <a:r>
              <a:rPr lang="en-IN" dirty="0" err="1"/>
              <a:t>setResult</a:t>
            </a:r>
            <a:r>
              <a:rPr lang="en-IN" b="1" dirty="0"/>
              <a:t>(</a:t>
            </a:r>
            <a:r>
              <a:rPr lang="en-IN" dirty="0"/>
              <a:t>RESULT_OK</a:t>
            </a:r>
            <a:r>
              <a:rPr lang="en-IN" b="1" dirty="0"/>
              <a:t>,</a:t>
            </a:r>
            <a:r>
              <a:rPr lang="en-IN" dirty="0"/>
              <a:t> data</a:t>
            </a:r>
            <a:r>
              <a:rPr lang="en-IN" b="1" dirty="0"/>
              <a:t>);</a:t>
            </a:r>
            <a:r>
              <a:rPr lang="en-IN" dirty="0"/>
              <a:t> </a:t>
            </a:r>
            <a:r>
              <a:rPr lang="en-IN" i="1" dirty="0"/>
              <a:t>// set result code and bundle data for response</a:t>
            </a:r>
            <a:r>
              <a:rPr lang="en-IN" dirty="0"/>
              <a:t> finish</a:t>
            </a:r>
            <a:r>
              <a:rPr lang="en-IN" b="1" dirty="0"/>
              <a:t>();</a:t>
            </a:r>
            <a:r>
              <a:rPr lang="en-IN" dirty="0"/>
              <a:t> </a:t>
            </a:r>
            <a:r>
              <a:rPr lang="en-IN" i="1" dirty="0"/>
              <a:t>// closes the activity, pass data to parent</a:t>
            </a:r>
            <a:r>
              <a:rPr lang="en-IN" dirty="0"/>
              <a:t> </a:t>
            </a:r>
            <a:r>
              <a:rPr lang="en-IN" b="1" dirty="0"/>
              <a:t>}</a:t>
            </a:r>
            <a:r>
              <a:rPr lang="en-IN" dirty="0"/>
              <a:t> </a:t>
            </a:r>
            <a:endParaRPr lang="en-US" dirty="0"/>
          </a:p>
        </p:txBody>
      </p:sp>
      <p:sp>
        <p:nvSpPr>
          <p:cNvPr id="8" name="Content Placeholder 7">
            <a:extLst>
              <a:ext uri="{FF2B5EF4-FFF2-40B4-BE49-F238E27FC236}">
                <a16:creationId xmlns:a16="http://schemas.microsoft.com/office/drawing/2014/main" id="{377F607A-6B0B-564A-9172-21886256C26E}"/>
              </a:ext>
            </a:extLst>
          </p:cNvPr>
          <p:cNvSpPr>
            <a:spLocks noGrp="1"/>
          </p:cNvSpPr>
          <p:nvPr>
            <p:ph idx="15"/>
          </p:nvPr>
        </p:nvSpPr>
        <p:spPr>
          <a:xfrm>
            <a:off x="725863" y="749259"/>
            <a:ext cx="7223107" cy="732099"/>
          </a:xfrm>
        </p:spPr>
        <p:txBody>
          <a:bodyPr/>
          <a:lstStyle/>
          <a:p>
            <a:r>
              <a:rPr lang="en-US" dirty="0"/>
              <a:t>This will launch the </a:t>
            </a:r>
            <a:r>
              <a:rPr lang="en-US" dirty="0" err="1"/>
              <a:t>subactivity</a:t>
            </a:r>
            <a:r>
              <a:rPr lang="en-US" dirty="0"/>
              <a:t>, and when the </a:t>
            </a:r>
            <a:r>
              <a:rPr lang="en-US" dirty="0" err="1"/>
              <a:t>subactivity</a:t>
            </a:r>
            <a:r>
              <a:rPr lang="en-US" dirty="0"/>
              <a:t> is complete then it can return the result to the parent:</a:t>
            </a:r>
          </a:p>
        </p:txBody>
      </p:sp>
    </p:spTree>
    <p:extLst>
      <p:ext uri="{BB962C8B-B14F-4D97-AF65-F5344CB8AC3E}">
        <p14:creationId xmlns:p14="http://schemas.microsoft.com/office/powerpoint/2010/main" val="58155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14</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Returning Data Result to Parent Activity</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537328" y="1555423"/>
            <a:ext cx="7852528" cy="30637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i="1" dirty="0"/>
              <a:t>// </a:t>
            </a:r>
            <a:r>
              <a:rPr lang="en-IN" i="1" dirty="0" err="1"/>
              <a:t>ActivityOne.java</a:t>
            </a:r>
            <a:r>
              <a:rPr lang="en-IN" i="1" dirty="0"/>
              <a:t>, time to handle the result of the sub-activity</a:t>
            </a:r>
            <a:r>
              <a:rPr lang="en-IN" dirty="0"/>
              <a:t> @Override </a:t>
            </a:r>
            <a:r>
              <a:rPr lang="en-IN" b="1" dirty="0"/>
              <a:t>protected</a:t>
            </a:r>
            <a:r>
              <a:rPr lang="en-IN" dirty="0"/>
              <a:t> </a:t>
            </a:r>
            <a:r>
              <a:rPr lang="en-IN" b="1" dirty="0"/>
              <a:t>void</a:t>
            </a:r>
            <a:r>
              <a:rPr lang="en-IN" dirty="0"/>
              <a:t> </a:t>
            </a:r>
            <a:r>
              <a:rPr lang="en-IN" b="1" dirty="0" err="1"/>
              <a:t>onActivityResult</a:t>
            </a:r>
            <a:r>
              <a:rPr lang="en-IN" b="1" dirty="0"/>
              <a:t>(int</a:t>
            </a:r>
            <a:r>
              <a:rPr lang="en-IN" dirty="0"/>
              <a:t> </a:t>
            </a:r>
            <a:r>
              <a:rPr lang="en-IN" dirty="0" err="1"/>
              <a:t>requestCode</a:t>
            </a:r>
            <a:r>
              <a:rPr lang="en-IN" b="1" dirty="0"/>
              <a:t>,</a:t>
            </a:r>
            <a:r>
              <a:rPr lang="en-IN" dirty="0"/>
              <a:t> </a:t>
            </a:r>
            <a:r>
              <a:rPr lang="en-IN" b="1" dirty="0"/>
              <a:t>int</a:t>
            </a:r>
            <a:r>
              <a:rPr lang="en-IN" dirty="0"/>
              <a:t> </a:t>
            </a:r>
            <a:r>
              <a:rPr lang="en-IN" dirty="0" err="1"/>
              <a:t>resultCode</a:t>
            </a:r>
            <a:r>
              <a:rPr lang="en-IN" b="1" dirty="0"/>
              <a:t>,</a:t>
            </a:r>
            <a:r>
              <a:rPr lang="en-IN" dirty="0"/>
              <a:t> Intent data</a:t>
            </a:r>
            <a:r>
              <a:rPr lang="en-IN" b="1" dirty="0"/>
              <a:t>)</a:t>
            </a:r>
            <a:r>
              <a:rPr lang="en-IN" dirty="0"/>
              <a:t> </a:t>
            </a:r>
            <a:r>
              <a:rPr lang="en-IN" b="1" dirty="0"/>
              <a:t>{</a:t>
            </a:r>
            <a:r>
              <a:rPr lang="en-IN" dirty="0"/>
              <a:t> </a:t>
            </a:r>
            <a:r>
              <a:rPr lang="en-IN" i="1" dirty="0"/>
              <a:t>// REQUEST_CODE is defined above</a:t>
            </a:r>
            <a:r>
              <a:rPr lang="en-IN" dirty="0"/>
              <a:t> </a:t>
            </a:r>
            <a:r>
              <a:rPr lang="en-IN" b="1" dirty="0"/>
              <a:t>if</a:t>
            </a:r>
            <a:r>
              <a:rPr lang="en-IN" dirty="0"/>
              <a:t> </a:t>
            </a:r>
            <a:r>
              <a:rPr lang="en-IN" b="1" dirty="0"/>
              <a:t>(</a:t>
            </a:r>
            <a:r>
              <a:rPr lang="en-IN" dirty="0" err="1"/>
              <a:t>resultCode</a:t>
            </a:r>
            <a:r>
              <a:rPr lang="en-IN" dirty="0"/>
              <a:t> </a:t>
            </a:r>
            <a:r>
              <a:rPr lang="en-IN" b="1" dirty="0"/>
              <a:t>==</a:t>
            </a:r>
            <a:r>
              <a:rPr lang="en-IN" dirty="0"/>
              <a:t> RESULT_OK </a:t>
            </a:r>
            <a:r>
              <a:rPr lang="en-IN" b="1" dirty="0"/>
              <a:t>&amp;&amp;</a:t>
            </a:r>
            <a:r>
              <a:rPr lang="en-IN" dirty="0"/>
              <a:t> </a:t>
            </a:r>
            <a:r>
              <a:rPr lang="en-IN" dirty="0" err="1"/>
              <a:t>requestCode</a:t>
            </a:r>
            <a:r>
              <a:rPr lang="en-IN" dirty="0"/>
              <a:t> </a:t>
            </a:r>
            <a:r>
              <a:rPr lang="en-IN" b="1" dirty="0"/>
              <a:t>==</a:t>
            </a:r>
            <a:r>
              <a:rPr lang="en-IN" dirty="0"/>
              <a:t> REQUEST_CODE</a:t>
            </a:r>
            <a:r>
              <a:rPr lang="en-IN" b="1" dirty="0"/>
              <a:t>)</a:t>
            </a:r>
            <a:r>
              <a:rPr lang="en-IN" dirty="0"/>
              <a:t> </a:t>
            </a:r>
            <a:r>
              <a:rPr lang="en-IN" b="1" dirty="0"/>
              <a:t>{</a:t>
            </a:r>
            <a:r>
              <a:rPr lang="en-IN" dirty="0"/>
              <a:t> </a:t>
            </a:r>
            <a:r>
              <a:rPr lang="en-IN" i="1" dirty="0"/>
              <a:t>// Extract name value from result extras</a:t>
            </a:r>
            <a:r>
              <a:rPr lang="en-IN" dirty="0"/>
              <a:t> String name </a:t>
            </a:r>
            <a:r>
              <a:rPr lang="en-IN" b="1" dirty="0"/>
              <a:t>=</a:t>
            </a:r>
            <a:r>
              <a:rPr lang="en-IN" dirty="0"/>
              <a:t> </a:t>
            </a:r>
            <a:r>
              <a:rPr lang="en-IN" dirty="0" err="1"/>
              <a:t>data</a:t>
            </a:r>
            <a:r>
              <a:rPr lang="en-IN" b="1" dirty="0" err="1"/>
              <a:t>.</a:t>
            </a:r>
            <a:r>
              <a:rPr lang="en-IN" dirty="0" err="1"/>
              <a:t>getExtras</a:t>
            </a:r>
            <a:r>
              <a:rPr lang="en-IN" b="1" dirty="0"/>
              <a:t>().</a:t>
            </a:r>
            <a:r>
              <a:rPr lang="en-IN" dirty="0" err="1"/>
              <a:t>getString</a:t>
            </a:r>
            <a:r>
              <a:rPr lang="en-IN" b="1" dirty="0"/>
              <a:t>(</a:t>
            </a:r>
            <a:r>
              <a:rPr lang="en-IN" dirty="0"/>
              <a:t>"name"</a:t>
            </a:r>
            <a:r>
              <a:rPr lang="en-IN" b="1" dirty="0"/>
              <a:t>);</a:t>
            </a:r>
            <a:r>
              <a:rPr lang="en-IN" dirty="0"/>
              <a:t> </a:t>
            </a:r>
            <a:r>
              <a:rPr lang="en-IN" b="1" dirty="0"/>
              <a:t>int</a:t>
            </a:r>
            <a:r>
              <a:rPr lang="en-IN" dirty="0"/>
              <a:t> code </a:t>
            </a:r>
            <a:r>
              <a:rPr lang="en-IN" b="1" dirty="0"/>
              <a:t>=</a:t>
            </a:r>
            <a:r>
              <a:rPr lang="en-IN" dirty="0"/>
              <a:t> </a:t>
            </a:r>
            <a:r>
              <a:rPr lang="en-IN" dirty="0" err="1"/>
              <a:t>data</a:t>
            </a:r>
            <a:r>
              <a:rPr lang="en-IN" b="1" dirty="0" err="1"/>
              <a:t>.</a:t>
            </a:r>
            <a:r>
              <a:rPr lang="en-IN" dirty="0" err="1"/>
              <a:t>getExtras</a:t>
            </a:r>
            <a:r>
              <a:rPr lang="en-IN" b="1" dirty="0"/>
              <a:t>().</a:t>
            </a:r>
            <a:r>
              <a:rPr lang="en-IN" dirty="0" err="1"/>
              <a:t>getInt</a:t>
            </a:r>
            <a:r>
              <a:rPr lang="en-IN" b="1" dirty="0"/>
              <a:t>(</a:t>
            </a:r>
            <a:r>
              <a:rPr lang="en-IN" dirty="0"/>
              <a:t>"code"</a:t>
            </a:r>
            <a:r>
              <a:rPr lang="en-IN" b="1" dirty="0"/>
              <a:t>,</a:t>
            </a:r>
            <a:r>
              <a:rPr lang="en-IN" dirty="0"/>
              <a:t> 0</a:t>
            </a:r>
            <a:r>
              <a:rPr lang="en-IN" b="1" dirty="0"/>
              <a:t>);</a:t>
            </a:r>
            <a:r>
              <a:rPr lang="en-IN" dirty="0"/>
              <a:t> </a:t>
            </a:r>
            <a:r>
              <a:rPr lang="en-IN" i="1" dirty="0"/>
              <a:t>// Toast the name to display temporarily on screen</a:t>
            </a:r>
            <a:r>
              <a:rPr lang="en-IN" dirty="0"/>
              <a:t> </a:t>
            </a:r>
            <a:r>
              <a:rPr lang="en-IN" dirty="0" err="1"/>
              <a:t>Toast</a:t>
            </a:r>
            <a:r>
              <a:rPr lang="en-IN" b="1" dirty="0" err="1"/>
              <a:t>.</a:t>
            </a:r>
            <a:r>
              <a:rPr lang="en-IN" dirty="0" err="1"/>
              <a:t>makeText</a:t>
            </a:r>
            <a:r>
              <a:rPr lang="en-IN" b="1" dirty="0"/>
              <a:t>(this,</a:t>
            </a:r>
            <a:r>
              <a:rPr lang="en-IN" dirty="0"/>
              <a:t> name</a:t>
            </a:r>
            <a:r>
              <a:rPr lang="en-IN" b="1" dirty="0"/>
              <a:t>,</a:t>
            </a:r>
            <a:r>
              <a:rPr lang="en-IN" dirty="0"/>
              <a:t> </a:t>
            </a:r>
            <a:r>
              <a:rPr lang="en-IN" dirty="0" err="1"/>
              <a:t>Toast</a:t>
            </a:r>
            <a:r>
              <a:rPr lang="en-IN" b="1" dirty="0" err="1"/>
              <a:t>.</a:t>
            </a:r>
            <a:r>
              <a:rPr lang="en-IN" dirty="0" err="1"/>
              <a:t>LENGTH_SHORT</a:t>
            </a:r>
            <a:r>
              <a:rPr lang="en-IN" b="1" dirty="0"/>
              <a:t>).</a:t>
            </a:r>
            <a:r>
              <a:rPr lang="en-IN" dirty="0"/>
              <a:t>show</a:t>
            </a:r>
            <a:r>
              <a:rPr lang="en-IN" b="1" dirty="0"/>
              <a:t>();</a:t>
            </a:r>
            <a:r>
              <a:rPr lang="en-IN" dirty="0"/>
              <a:t> </a:t>
            </a:r>
            <a:r>
              <a:rPr lang="en-IN" b="1" dirty="0"/>
              <a:t>}</a:t>
            </a:r>
            <a:r>
              <a:rPr lang="en-IN" dirty="0"/>
              <a:t> </a:t>
            </a:r>
            <a:r>
              <a:rPr lang="en-IN" b="1" dirty="0"/>
              <a:t>}</a:t>
            </a:r>
            <a:r>
              <a:rPr lang="en-IN" dirty="0"/>
              <a:t> </a:t>
            </a:r>
            <a:endParaRPr lang="en-US" dirty="0"/>
          </a:p>
        </p:txBody>
      </p:sp>
      <p:sp>
        <p:nvSpPr>
          <p:cNvPr id="8" name="Content Placeholder 7">
            <a:extLst>
              <a:ext uri="{FF2B5EF4-FFF2-40B4-BE49-F238E27FC236}">
                <a16:creationId xmlns:a16="http://schemas.microsoft.com/office/drawing/2014/main" id="{377F607A-6B0B-564A-9172-21886256C26E}"/>
              </a:ext>
            </a:extLst>
          </p:cNvPr>
          <p:cNvSpPr>
            <a:spLocks noGrp="1"/>
          </p:cNvSpPr>
          <p:nvPr>
            <p:ph idx="15"/>
          </p:nvPr>
        </p:nvSpPr>
        <p:spPr>
          <a:xfrm>
            <a:off x="725863" y="749259"/>
            <a:ext cx="7223107" cy="732099"/>
          </a:xfrm>
        </p:spPr>
        <p:txBody>
          <a:bodyPr/>
          <a:lstStyle/>
          <a:p>
            <a:r>
              <a:rPr lang="en-IN" dirty="0">
                <a:solidFill>
                  <a:srgbClr val="333333"/>
                </a:solidFill>
                <a:latin typeface="Helvetica Neue" panose="02000503000000020004" pitchFamily="2" charset="0"/>
              </a:rPr>
              <a:t>Once the sub-activity finishes, the </a:t>
            </a:r>
            <a:r>
              <a:rPr lang="en-IN" dirty="0" err="1">
                <a:solidFill>
                  <a:srgbClr val="333333"/>
                </a:solidFill>
                <a:latin typeface="Helvetica Neue" panose="02000503000000020004" pitchFamily="2" charset="0"/>
              </a:rPr>
              <a:t>onActivityResult</a:t>
            </a:r>
            <a:r>
              <a:rPr lang="en-IN" dirty="0">
                <a:solidFill>
                  <a:srgbClr val="333333"/>
                </a:solidFill>
                <a:latin typeface="Helvetica Neue" panose="02000503000000020004" pitchFamily="2" charset="0"/>
              </a:rPr>
              <a:t>() method in the calling activity is invoked:</a:t>
            </a:r>
            <a:endParaRPr lang="en-US" dirty="0"/>
          </a:p>
        </p:txBody>
      </p:sp>
    </p:spTree>
    <p:extLst>
      <p:ext uri="{BB962C8B-B14F-4D97-AF65-F5344CB8AC3E}">
        <p14:creationId xmlns:p14="http://schemas.microsoft.com/office/powerpoint/2010/main" val="2964302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7C5D21-8448-444B-BEA6-454FDE757E94}"/>
              </a:ext>
            </a:extLst>
          </p:cNvPr>
          <p:cNvSpPr>
            <a:spLocks noGrp="1"/>
          </p:cNvSpPr>
          <p:nvPr>
            <p:ph type="title"/>
          </p:nvPr>
        </p:nvSpPr>
        <p:spPr>
          <a:xfrm>
            <a:off x="1496082" y="2009343"/>
            <a:ext cx="5990568" cy="562407"/>
          </a:xfrm>
        </p:spPr>
        <p:txBody>
          <a:bodyPr/>
          <a:lstStyle/>
          <a:p>
            <a:r>
              <a:rPr lang="en-US" dirty="0"/>
              <a:t>Demo Returning Data to Parent Activity</a:t>
            </a:r>
          </a:p>
        </p:txBody>
      </p:sp>
      <p:sp>
        <p:nvSpPr>
          <p:cNvPr id="4" name="Date Placeholder 3">
            <a:extLst>
              <a:ext uri="{FF2B5EF4-FFF2-40B4-BE49-F238E27FC236}">
                <a16:creationId xmlns:a16="http://schemas.microsoft.com/office/drawing/2014/main" id="{FB092936-507D-7249-81FF-6DD8F5D3E035}"/>
              </a:ext>
            </a:extLst>
          </p:cNvPr>
          <p:cNvSpPr>
            <a:spLocks noGrp="1"/>
          </p:cNvSpPr>
          <p:nvPr>
            <p:ph type="dt" sz="half" idx="10"/>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69D09FE0-2365-EB49-8660-38FD4B63F2AC}"/>
              </a:ext>
            </a:extLst>
          </p:cNvPr>
          <p:cNvSpPr>
            <a:spLocks noGrp="1"/>
          </p:cNvSpPr>
          <p:nvPr>
            <p:ph type="sldNum" sz="quarter" idx="12"/>
          </p:nvPr>
        </p:nvSpPr>
        <p:spPr/>
        <p:txBody>
          <a:bodyPr/>
          <a:lstStyle/>
          <a:p>
            <a:fld id="{273EEA2F-D825-49D3-9C25-497F06EFD3F7}" type="slidenum">
              <a:rPr lang="en-IN" smtClean="0"/>
              <a:t>15</a:t>
            </a:fld>
            <a:endParaRPr lang="en-IN" dirty="0"/>
          </a:p>
        </p:txBody>
      </p:sp>
    </p:spTree>
    <p:extLst>
      <p:ext uri="{BB962C8B-B14F-4D97-AF65-F5344CB8AC3E}">
        <p14:creationId xmlns:p14="http://schemas.microsoft.com/office/powerpoint/2010/main" val="3528863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16</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Passing Data Using Serializable</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628650" y="1726087"/>
            <a:ext cx="7761206" cy="289304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public</a:t>
            </a:r>
            <a:r>
              <a:rPr lang="en-IN" dirty="0"/>
              <a:t> </a:t>
            </a:r>
            <a:r>
              <a:rPr lang="en-IN" b="1" dirty="0"/>
              <a:t>class</a:t>
            </a:r>
            <a:r>
              <a:rPr lang="en-IN" dirty="0"/>
              <a:t> </a:t>
            </a:r>
            <a:r>
              <a:rPr lang="en-IN" b="1" dirty="0"/>
              <a:t>User</a:t>
            </a:r>
            <a:r>
              <a:rPr lang="en-IN" dirty="0"/>
              <a:t> </a:t>
            </a:r>
            <a:r>
              <a:rPr lang="en-IN" b="1" dirty="0"/>
              <a:t>implements</a:t>
            </a:r>
            <a:r>
              <a:rPr lang="en-IN" dirty="0"/>
              <a:t> Serializable </a:t>
            </a:r>
            <a:r>
              <a:rPr lang="en-IN" b="1" dirty="0"/>
              <a:t>{</a:t>
            </a:r>
            <a:r>
              <a:rPr lang="en-IN" dirty="0"/>
              <a:t> </a:t>
            </a:r>
          </a:p>
          <a:p>
            <a:pPr algn="ctr"/>
            <a:r>
              <a:rPr lang="en-IN" b="1" dirty="0"/>
              <a:t>private</a:t>
            </a:r>
            <a:r>
              <a:rPr lang="en-IN" dirty="0"/>
              <a:t> </a:t>
            </a:r>
            <a:r>
              <a:rPr lang="en-IN" b="1" dirty="0"/>
              <a:t>static</a:t>
            </a:r>
            <a:r>
              <a:rPr lang="en-IN" dirty="0"/>
              <a:t> </a:t>
            </a:r>
            <a:r>
              <a:rPr lang="en-IN" b="1" dirty="0"/>
              <a:t>final</a:t>
            </a:r>
            <a:r>
              <a:rPr lang="en-IN" dirty="0"/>
              <a:t> </a:t>
            </a:r>
            <a:r>
              <a:rPr lang="en-IN" b="1" dirty="0"/>
              <a:t>long</a:t>
            </a:r>
            <a:r>
              <a:rPr lang="en-IN" dirty="0"/>
              <a:t> </a:t>
            </a:r>
            <a:r>
              <a:rPr lang="en-IN" dirty="0" err="1"/>
              <a:t>serialVersionUID</a:t>
            </a:r>
            <a:r>
              <a:rPr lang="en-IN" dirty="0"/>
              <a:t> </a:t>
            </a:r>
            <a:r>
              <a:rPr lang="en-IN" b="1" dirty="0"/>
              <a:t>=</a:t>
            </a:r>
            <a:r>
              <a:rPr lang="en-IN" dirty="0"/>
              <a:t> 5177222050535318633L</a:t>
            </a:r>
            <a:r>
              <a:rPr lang="en-IN" b="1" dirty="0"/>
              <a:t>;</a:t>
            </a:r>
          </a:p>
          <a:p>
            <a:pPr algn="ctr"/>
            <a:r>
              <a:rPr lang="en-IN" dirty="0"/>
              <a:t> </a:t>
            </a:r>
            <a:r>
              <a:rPr lang="en-IN" b="1" dirty="0"/>
              <a:t>private</a:t>
            </a:r>
            <a:r>
              <a:rPr lang="en-IN" dirty="0"/>
              <a:t> String </a:t>
            </a:r>
            <a:r>
              <a:rPr lang="en-IN" dirty="0" err="1"/>
              <a:t>firstName</a:t>
            </a:r>
            <a:r>
              <a:rPr lang="en-IN" b="1" dirty="0"/>
              <a:t>;</a:t>
            </a:r>
            <a:r>
              <a:rPr lang="en-IN" dirty="0"/>
              <a:t> </a:t>
            </a:r>
          </a:p>
          <a:p>
            <a:pPr algn="ctr"/>
            <a:r>
              <a:rPr lang="en-IN" b="1" dirty="0"/>
              <a:t>private</a:t>
            </a:r>
            <a:r>
              <a:rPr lang="en-IN" dirty="0"/>
              <a:t> String </a:t>
            </a:r>
            <a:r>
              <a:rPr lang="en-IN" dirty="0" err="1"/>
              <a:t>lastName</a:t>
            </a:r>
            <a:r>
              <a:rPr lang="en-IN" b="1" dirty="0"/>
              <a:t>;</a:t>
            </a:r>
          </a:p>
          <a:p>
            <a:pPr algn="ctr"/>
            <a:r>
              <a:rPr lang="en-IN" dirty="0"/>
              <a:t> </a:t>
            </a:r>
            <a:r>
              <a:rPr lang="en-IN" b="1" dirty="0"/>
              <a:t>private</a:t>
            </a:r>
            <a:r>
              <a:rPr lang="en-IN" dirty="0"/>
              <a:t> </a:t>
            </a:r>
            <a:r>
              <a:rPr lang="en-IN" b="1" dirty="0"/>
              <a:t>int</a:t>
            </a:r>
            <a:r>
              <a:rPr lang="en-IN" dirty="0"/>
              <a:t> age</a:t>
            </a:r>
            <a:r>
              <a:rPr lang="en-IN" b="1" dirty="0"/>
              <a:t>;</a:t>
            </a:r>
          </a:p>
          <a:p>
            <a:pPr algn="ctr"/>
            <a:r>
              <a:rPr lang="en-IN" dirty="0"/>
              <a:t> </a:t>
            </a:r>
            <a:r>
              <a:rPr lang="en-IN" b="1" dirty="0"/>
              <a:t>}</a:t>
            </a:r>
            <a:endParaRPr lang="en-US" dirty="0"/>
          </a:p>
        </p:txBody>
      </p:sp>
      <p:sp>
        <p:nvSpPr>
          <p:cNvPr id="8" name="Content Placeholder 7">
            <a:extLst>
              <a:ext uri="{FF2B5EF4-FFF2-40B4-BE49-F238E27FC236}">
                <a16:creationId xmlns:a16="http://schemas.microsoft.com/office/drawing/2014/main" id="{377F607A-6B0B-564A-9172-21886256C26E}"/>
              </a:ext>
            </a:extLst>
          </p:cNvPr>
          <p:cNvSpPr>
            <a:spLocks noGrp="1"/>
          </p:cNvSpPr>
          <p:nvPr>
            <p:ph idx="15"/>
          </p:nvPr>
        </p:nvSpPr>
        <p:spPr>
          <a:xfrm>
            <a:off x="316679" y="749259"/>
            <a:ext cx="7818654" cy="732099"/>
          </a:xfrm>
        </p:spPr>
        <p:txBody>
          <a:bodyPr/>
          <a:lstStyle/>
          <a:p>
            <a:r>
              <a:rPr lang="en-IN" dirty="0">
                <a:solidFill>
                  <a:srgbClr val="333333"/>
                </a:solidFill>
                <a:latin typeface="Helvetica Neue" panose="02000503000000020004" pitchFamily="2" charset="0"/>
              </a:rPr>
              <a:t>Bundles can pass complex Java objects into Intents through the use of serialization. Simple types such as integers and strings can be automatically passed as an extra but to pass Java objects</a:t>
            </a:r>
            <a:endParaRPr lang="en-US" dirty="0"/>
          </a:p>
        </p:txBody>
      </p:sp>
    </p:spTree>
    <p:extLst>
      <p:ext uri="{BB962C8B-B14F-4D97-AF65-F5344CB8AC3E}">
        <p14:creationId xmlns:p14="http://schemas.microsoft.com/office/powerpoint/2010/main" val="4104605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17</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Passing Data Using Serializable</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628650" y="1726087"/>
            <a:ext cx="7761206" cy="289304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 u </a:t>
            </a:r>
            <a:r>
              <a:rPr lang="en-IN" b="1" dirty="0"/>
              <a:t>=</a:t>
            </a:r>
            <a:r>
              <a:rPr lang="en-IN" dirty="0"/>
              <a:t> </a:t>
            </a:r>
            <a:r>
              <a:rPr lang="en-IN" b="1" dirty="0"/>
              <a:t>new</a:t>
            </a:r>
            <a:r>
              <a:rPr lang="en-IN" dirty="0"/>
              <a:t> User</a:t>
            </a:r>
            <a:r>
              <a:rPr lang="en-IN" b="1" dirty="0"/>
              <a:t>(</a:t>
            </a:r>
            <a:r>
              <a:rPr lang="en-IN" dirty="0"/>
              <a:t>"John"</a:t>
            </a:r>
            <a:r>
              <a:rPr lang="en-IN" b="1" dirty="0"/>
              <a:t>,</a:t>
            </a:r>
            <a:r>
              <a:rPr lang="en-IN" dirty="0"/>
              <a:t> "Smith"</a:t>
            </a:r>
            <a:r>
              <a:rPr lang="en-IN" b="1" dirty="0"/>
              <a:t>,</a:t>
            </a:r>
            <a:r>
              <a:rPr lang="en-IN" dirty="0"/>
              <a:t> 45</a:t>
            </a:r>
            <a:r>
              <a:rPr lang="en-IN" b="1" dirty="0"/>
              <a:t>);</a:t>
            </a:r>
          </a:p>
          <a:p>
            <a:pPr algn="ctr"/>
            <a:r>
              <a:rPr lang="en-IN" dirty="0"/>
              <a:t> Intent </a:t>
            </a:r>
            <a:r>
              <a:rPr lang="en-IN" dirty="0" err="1"/>
              <a:t>i</a:t>
            </a:r>
            <a:r>
              <a:rPr lang="en-IN" dirty="0"/>
              <a:t> </a:t>
            </a:r>
            <a:r>
              <a:rPr lang="en-IN" b="1" dirty="0"/>
              <a:t>=</a:t>
            </a:r>
            <a:r>
              <a:rPr lang="en-IN" dirty="0"/>
              <a:t> </a:t>
            </a:r>
            <a:r>
              <a:rPr lang="en-IN" b="1" dirty="0"/>
              <a:t>new</a:t>
            </a:r>
            <a:r>
              <a:rPr lang="en-IN" dirty="0"/>
              <a:t> Intent</a:t>
            </a:r>
            <a:r>
              <a:rPr lang="en-IN" b="1" dirty="0"/>
              <a:t>(</a:t>
            </a:r>
            <a:r>
              <a:rPr lang="en-IN" dirty="0" err="1"/>
              <a:t>ActivityOne</a:t>
            </a:r>
            <a:r>
              <a:rPr lang="en-IN" b="1" dirty="0" err="1"/>
              <a:t>.</a:t>
            </a:r>
            <a:r>
              <a:rPr lang="en-IN" dirty="0" err="1"/>
              <a:t>this</a:t>
            </a:r>
            <a:r>
              <a:rPr lang="en-IN" b="1" dirty="0"/>
              <a:t>,</a:t>
            </a:r>
            <a:r>
              <a:rPr lang="en-IN" dirty="0"/>
              <a:t> </a:t>
            </a:r>
            <a:r>
              <a:rPr lang="en-IN" dirty="0" err="1"/>
              <a:t>SecondActivity</a:t>
            </a:r>
            <a:r>
              <a:rPr lang="en-IN" b="1" dirty="0" err="1"/>
              <a:t>.</a:t>
            </a:r>
            <a:r>
              <a:rPr lang="en-IN" dirty="0" err="1"/>
              <a:t>class</a:t>
            </a:r>
            <a:r>
              <a:rPr lang="en-IN" b="1" dirty="0"/>
              <a:t>);</a:t>
            </a:r>
            <a:r>
              <a:rPr lang="en-IN" dirty="0"/>
              <a:t> </a:t>
            </a:r>
          </a:p>
          <a:p>
            <a:pPr algn="ctr"/>
            <a:r>
              <a:rPr lang="en-IN" dirty="0" err="1"/>
              <a:t>i</a:t>
            </a:r>
            <a:r>
              <a:rPr lang="en-IN" b="1" dirty="0" err="1"/>
              <a:t>.</a:t>
            </a:r>
            <a:r>
              <a:rPr lang="en-IN" dirty="0" err="1"/>
              <a:t>putExtra</a:t>
            </a:r>
            <a:r>
              <a:rPr lang="en-IN" b="1" dirty="0"/>
              <a:t>(</a:t>
            </a:r>
            <a:r>
              <a:rPr lang="en-IN" dirty="0"/>
              <a:t>"user"</a:t>
            </a:r>
            <a:r>
              <a:rPr lang="en-IN" b="1" dirty="0"/>
              <a:t>,</a:t>
            </a:r>
            <a:r>
              <a:rPr lang="en-IN" dirty="0"/>
              <a:t> u</a:t>
            </a:r>
            <a:r>
              <a:rPr lang="en-IN" b="1" dirty="0"/>
              <a:t>);</a:t>
            </a:r>
            <a:r>
              <a:rPr lang="en-IN" dirty="0"/>
              <a:t> </a:t>
            </a:r>
            <a:r>
              <a:rPr lang="en-IN" dirty="0" err="1"/>
              <a:t>startActivity</a:t>
            </a:r>
            <a:r>
              <a:rPr lang="en-IN" b="1" dirty="0"/>
              <a:t>(</a:t>
            </a:r>
            <a:r>
              <a:rPr lang="en-IN" dirty="0" err="1"/>
              <a:t>i</a:t>
            </a:r>
            <a:r>
              <a:rPr lang="en-IN" b="1" dirty="0"/>
              <a:t>);</a:t>
            </a:r>
            <a:endParaRPr lang="en-US" dirty="0"/>
          </a:p>
        </p:txBody>
      </p:sp>
      <p:sp>
        <p:nvSpPr>
          <p:cNvPr id="8" name="Content Placeholder 7">
            <a:extLst>
              <a:ext uri="{FF2B5EF4-FFF2-40B4-BE49-F238E27FC236}">
                <a16:creationId xmlns:a16="http://schemas.microsoft.com/office/drawing/2014/main" id="{377F607A-6B0B-564A-9172-21886256C26E}"/>
              </a:ext>
            </a:extLst>
          </p:cNvPr>
          <p:cNvSpPr>
            <a:spLocks noGrp="1"/>
          </p:cNvSpPr>
          <p:nvPr>
            <p:ph idx="15"/>
          </p:nvPr>
        </p:nvSpPr>
        <p:spPr>
          <a:xfrm>
            <a:off x="316679" y="749260"/>
            <a:ext cx="7818654" cy="273844"/>
          </a:xfrm>
        </p:spPr>
        <p:txBody>
          <a:bodyPr/>
          <a:lstStyle/>
          <a:p>
            <a:r>
              <a:rPr lang="en-IN" dirty="0"/>
              <a:t>Then you can pass arbitrary user objects into an intent as an extra:</a:t>
            </a:r>
            <a:endParaRPr lang="en-US" dirty="0"/>
          </a:p>
        </p:txBody>
      </p:sp>
    </p:spTree>
    <p:extLst>
      <p:ext uri="{BB962C8B-B14F-4D97-AF65-F5344CB8AC3E}">
        <p14:creationId xmlns:p14="http://schemas.microsoft.com/office/powerpoint/2010/main" val="349940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18</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Passing Data Using Serializable</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628650" y="1726087"/>
            <a:ext cx="7761206" cy="289304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i="1" dirty="0"/>
              <a:t>// </a:t>
            </a:r>
            <a:r>
              <a:rPr lang="en-IN" i="1" dirty="0" err="1"/>
              <a:t>SecondActivity.java</a:t>
            </a:r>
            <a:r>
              <a:rPr lang="en-IN" dirty="0"/>
              <a:t> </a:t>
            </a:r>
          </a:p>
          <a:p>
            <a:pPr algn="ctr"/>
            <a:r>
              <a:rPr lang="en-IN" dirty="0"/>
              <a:t>User u </a:t>
            </a:r>
            <a:r>
              <a:rPr lang="en-IN" b="1" dirty="0"/>
              <a:t>=</a:t>
            </a:r>
            <a:r>
              <a:rPr lang="en-IN" dirty="0"/>
              <a:t> </a:t>
            </a:r>
            <a:r>
              <a:rPr lang="en-IN" b="1" dirty="0"/>
              <a:t>(</a:t>
            </a:r>
            <a:r>
              <a:rPr lang="en-IN" dirty="0"/>
              <a:t>User</a:t>
            </a:r>
            <a:r>
              <a:rPr lang="en-IN" b="1" dirty="0"/>
              <a:t>)</a:t>
            </a:r>
            <a:r>
              <a:rPr lang="en-IN" dirty="0"/>
              <a:t> </a:t>
            </a:r>
            <a:r>
              <a:rPr lang="en-IN" dirty="0" err="1"/>
              <a:t>getIntent</a:t>
            </a:r>
            <a:r>
              <a:rPr lang="en-IN" b="1" dirty="0"/>
              <a:t>().</a:t>
            </a:r>
            <a:r>
              <a:rPr lang="en-IN" dirty="0" err="1"/>
              <a:t>getSerializableExtra</a:t>
            </a:r>
            <a:r>
              <a:rPr lang="en-IN" b="1" dirty="0"/>
              <a:t>(</a:t>
            </a:r>
            <a:r>
              <a:rPr lang="en-IN" dirty="0"/>
              <a:t>"user"</a:t>
            </a:r>
            <a:r>
              <a:rPr lang="en-IN" b="1" dirty="0"/>
              <a:t>);</a:t>
            </a:r>
            <a:r>
              <a:rPr lang="en-IN" dirty="0"/>
              <a:t> </a:t>
            </a:r>
            <a:r>
              <a:rPr lang="en-IN" dirty="0" err="1"/>
              <a:t>TextView</a:t>
            </a:r>
            <a:r>
              <a:rPr lang="en-IN" dirty="0"/>
              <a:t> </a:t>
            </a:r>
            <a:r>
              <a:rPr lang="en-IN" dirty="0" err="1"/>
              <a:t>tvUser</a:t>
            </a:r>
            <a:r>
              <a:rPr lang="en-IN" dirty="0"/>
              <a:t> </a:t>
            </a:r>
            <a:r>
              <a:rPr lang="en-IN" b="1" dirty="0"/>
              <a:t>=</a:t>
            </a:r>
            <a:r>
              <a:rPr lang="en-IN" dirty="0"/>
              <a:t> </a:t>
            </a:r>
            <a:r>
              <a:rPr lang="en-IN" b="1" dirty="0"/>
              <a:t>(</a:t>
            </a:r>
            <a:r>
              <a:rPr lang="en-IN" dirty="0" err="1"/>
              <a:t>TextView</a:t>
            </a:r>
            <a:r>
              <a:rPr lang="en-IN" b="1" dirty="0"/>
              <a:t>)</a:t>
            </a:r>
            <a:r>
              <a:rPr lang="en-IN" dirty="0"/>
              <a:t> </a:t>
            </a:r>
            <a:r>
              <a:rPr lang="en-IN" dirty="0" err="1"/>
              <a:t>findViewById</a:t>
            </a:r>
            <a:r>
              <a:rPr lang="en-IN" b="1" dirty="0"/>
              <a:t>(</a:t>
            </a:r>
            <a:r>
              <a:rPr lang="en-IN" dirty="0" err="1"/>
              <a:t>R</a:t>
            </a:r>
            <a:r>
              <a:rPr lang="en-IN" b="1" dirty="0" err="1"/>
              <a:t>.</a:t>
            </a:r>
            <a:r>
              <a:rPr lang="en-IN" dirty="0" err="1"/>
              <a:t>id</a:t>
            </a:r>
            <a:r>
              <a:rPr lang="en-IN" b="1" dirty="0" err="1"/>
              <a:t>.</a:t>
            </a:r>
            <a:r>
              <a:rPr lang="en-IN" dirty="0" err="1"/>
              <a:t>tvUser</a:t>
            </a:r>
            <a:r>
              <a:rPr lang="en-IN" b="1" dirty="0"/>
              <a:t>);</a:t>
            </a:r>
            <a:r>
              <a:rPr lang="en-IN" dirty="0"/>
              <a:t> </a:t>
            </a:r>
            <a:r>
              <a:rPr lang="en-IN" dirty="0" err="1"/>
              <a:t>tvUser</a:t>
            </a:r>
            <a:r>
              <a:rPr lang="en-IN" b="1" dirty="0" err="1"/>
              <a:t>.</a:t>
            </a:r>
            <a:r>
              <a:rPr lang="en-IN" dirty="0" err="1"/>
              <a:t>setText</a:t>
            </a:r>
            <a:r>
              <a:rPr lang="en-IN" b="1" dirty="0"/>
              <a:t>(</a:t>
            </a:r>
            <a:r>
              <a:rPr lang="en-IN" dirty="0" err="1"/>
              <a:t>u</a:t>
            </a:r>
            <a:r>
              <a:rPr lang="en-IN" b="1" dirty="0" err="1"/>
              <a:t>.</a:t>
            </a:r>
            <a:r>
              <a:rPr lang="en-IN" dirty="0" err="1"/>
              <a:t>getFirstName</a:t>
            </a:r>
            <a:r>
              <a:rPr lang="en-IN" b="1" dirty="0"/>
              <a:t>()</a:t>
            </a:r>
            <a:r>
              <a:rPr lang="en-IN" dirty="0"/>
              <a:t> </a:t>
            </a:r>
            <a:r>
              <a:rPr lang="en-IN" b="1" dirty="0"/>
              <a:t>+</a:t>
            </a:r>
            <a:r>
              <a:rPr lang="en-IN" dirty="0"/>
              <a:t> " " </a:t>
            </a:r>
            <a:r>
              <a:rPr lang="en-IN" b="1" dirty="0"/>
              <a:t>+</a:t>
            </a:r>
            <a:r>
              <a:rPr lang="en-IN" dirty="0"/>
              <a:t> </a:t>
            </a:r>
            <a:r>
              <a:rPr lang="en-IN" dirty="0" err="1"/>
              <a:t>u</a:t>
            </a:r>
            <a:r>
              <a:rPr lang="en-IN" b="1" dirty="0" err="1"/>
              <a:t>.</a:t>
            </a:r>
            <a:r>
              <a:rPr lang="en-IN" dirty="0" err="1"/>
              <a:t>getLastName</a:t>
            </a:r>
            <a:r>
              <a:rPr lang="en-IN" b="1" dirty="0"/>
              <a:t>());</a:t>
            </a:r>
            <a:endParaRPr lang="en-US" dirty="0"/>
          </a:p>
        </p:txBody>
      </p:sp>
      <p:sp>
        <p:nvSpPr>
          <p:cNvPr id="8" name="Content Placeholder 7">
            <a:extLst>
              <a:ext uri="{FF2B5EF4-FFF2-40B4-BE49-F238E27FC236}">
                <a16:creationId xmlns:a16="http://schemas.microsoft.com/office/drawing/2014/main" id="{377F607A-6B0B-564A-9172-21886256C26E}"/>
              </a:ext>
            </a:extLst>
          </p:cNvPr>
          <p:cNvSpPr>
            <a:spLocks noGrp="1"/>
          </p:cNvSpPr>
          <p:nvPr>
            <p:ph idx="15"/>
          </p:nvPr>
        </p:nvSpPr>
        <p:spPr>
          <a:xfrm>
            <a:off x="316679" y="749260"/>
            <a:ext cx="7818654" cy="273844"/>
          </a:xfrm>
        </p:spPr>
        <p:txBody>
          <a:bodyPr/>
          <a:lstStyle/>
          <a:p>
            <a:r>
              <a:rPr lang="en-IN" dirty="0"/>
              <a:t>and access the user data in the launched intent with </a:t>
            </a:r>
            <a:r>
              <a:rPr lang="en-IN" dirty="0" err="1"/>
              <a:t>getSerializableExtra</a:t>
            </a:r>
            <a:r>
              <a:rPr lang="en-IN" dirty="0"/>
              <a:t>:</a:t>
            </a:r>
            <a:endParaRPr lang="en-US" dirty="0"/>
          </a:p>
        </p:txBody>
      </p:sp>
    </p:spTree>
    <p:extLst>
      <p:ext uri="{BB962C8B-B14F-4D97-AF65-F5344CB8AC3E}">
        <p14:creationId xmlns:p14="http://schemas.microsoft.com/office/powerpoint/2010/main" val="83681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19</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Implicit Intent</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725862" y="1726087"/>
            <a:ext cx="7663993" cy="289304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Intent </a:t>
            </a:r>
            <a:r>
              <a:rPr lang="en-IN" dirty="0" err="1"/>
              <a:t>callIntent</a:t>
            </a:r>
            <a:r>
              <a:rPr lang="en-IN" dirty="0"/>
              <a:t> </a:t>
            </a:r>
            <a:r>
              <a:rPr lang="en-IN" b="1" dirty="0"/>
              <a:t>=</a:t>
            </a:r>
            <a:r>
              <a:rPr lang="en-IN" dirty="0"/>
              <a:t> </a:t>
            </a:r>
            <a:r>
              <a:rPr lang="en-IN" b="1" dirty="0"/>
              <a:t>new</a:t>
            </a:r>
            <a:r>
              <a:rPr lang="en-IN" dirty="0"/>
              <a:t> Intent</a:t>
            </a:r>
            <a:r>
              <a:rPr lang="en-IN" b="1" dirty="0"/>
              <a:t>(</a:t>
            </a:r>
            <a:r>
              <a:rPr lang="en-IN" dirty="0" err="1"/>
              <a:t>Intent</a:t>
            </a:r>
            <a:r>
              <a:rPr lang="en-IN" b="1" dirty="0" err="1"/>
              <a:t>.</a:t>
            </a:r>
            <a:r>
              <a:rPr lang="en-IN" dirty="0" err="1"/>
              <a:t>ACTION_CALL</a:t>
            </a:r>
            <a:r>
              <a:rPr lang="en-IN" b="1" dirty="0"/>
              <a:t>);</a:t>
            </a:r>
            <a:r>
              <a:rPr lang="en-IN" dirty="0"/>
              <a:t> </a:t>
            </a:r>
            <a:r>
              <a:rPr lang="en-IN" dirty="0" err="1"/>
              <a:t>callIntent</a:t>
            </a:r>
            <a:r>
              <a:rPr lang="en-IN" b="1" dirty="0" err="1"/>
              <a:t>.</a:t>
            </a:r>
            <a:r>
              <a:rPr lang="en-IN" dirty="0" err="1"/>
              <a:t>setData</a:t>
            </a:r>
            <a:r>
              <a:rPr lang="en-IN" b="1" dirty="0"/>
              <a:t>(</a:t>
            </a:r>
            <a:r>
              <a:rPr lang="en-IN" dirty="0" err="1"/>
              <a:t>Uri</a:t>
            </a:r>
            <a:r>
              <a:rPr lang="en-IN" b="1" dirty="0" err="1"/>
              <a:t>.</a:t>
            </a:r>
            <a:r>
              <a:rPr lang="en-IN" dirty="0" err="1"/>
              <a:t>parse</a:t>
            </a:r>
            <a:r>
              <a:rPr lang="en-IN" b="1" dirty="0"/>
              <a:t>(</a:t>
            </a:r>
            <a:r>
              <a:rPr lang="en-IN" dirty="0"/>
              <a:t>"tel:3777789888"</a:t>
            </a:r>
            <a:r>
              <a:rPr lang="en-IN" b="1" dirty="0"/>
              <a:t>));</a:t>
            </a:r>
            <a:r>
              <a:rPr lang="en-IN" dirty="0"/>
              <a:t> </a:t>
            </a:r>
            <a:r>
              <a:rPr lang="en-IN" dirty="0" err="1"/>
              <a:t>startActivity</a:t>
            </a:r>
            <a:r>
              <a:rPr lang="en-IN" b="1" dirty="0"/>
              <a:t>(</a:t>
            </a:r>
            <a:r>
              <a:rPr lang="en-IN" dirty="0" err="1"/>
              <a:t>callIntent</a:t>
            </a:r>
            <a:r>
              <a:rPr lang="en-IN" b="1" dirty="0"/>
              <a:t>);</a:t>
            </a:r>
            <a:endParaRPr lang="en-US" dirty="0"/>
          </a:p>
        </p:txBody>
      </p:sp>
      <p:sp>
        <p:nvSpPr>
          <p:cNvPr id="8" name="Content Placeholder 7">
            <a:extLst>
              <a:ext uri="{FF2B5EF4-FFF2-40B4-BE49-F238E27FC236}">
                <a16:creationId xmlns:a16="http://schemas.microsoft.com/office/drawing/2014/main" id="{377F607A-6B0B-564A-9172-21886256C26E}"/>
              </a:ext>
            </a:extLst>
          </p:cNvPr>
          <p:cNvSpPr>
            <a:spLocks noGrp="1"/>
          </p:cNvSpPr>
          <p:nvPr>
            <p:ph idx="15"/>
          </p:nvPr>
        </p:nvSpPr>
        <p:spPr>
          <a:xfrm>
            <a:off x="725863" y="749259"/>
            <a:ext cx="7223107" cy="732099"/>
          </a:xfrm>
        </p:spPr>
        <p:txBody>
          <a:bodyPr/>
          <a:lstStyle/>
          <a:p>
            <a:r>
              <a:rPr lang="en-US" sz="1400" dirty="0"/>
              <a:t>Implicit Intents are requests to perform an action based on a desired action and target data. This is in contrast to an explicit intent that targets a specific activity. For example, if I want to make a phone call for the user, that can be done with this intent:</a:t>
            </a:r>
          </a:p>
        </p:txBody>
      </p:sp>
    </p:spTree>
    <p:extLst>
      <p:ext uri="{BB962C8B-B14F-4D97-AF65-F5344CB8AC3E}">
        <p14:creationId xmlns:p14="http://schemas.microsoft.com/office/powerpoint/2010/main" val="125994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13/06/19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Intents &amp; Navigations</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20</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Implicit Intent</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628650" y="1677787"/>
            <a:ext cx="7663993" cy="289304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Intent </a:t>
            </a:r>
            <a:r>
              <a:rPr lang="en-IN" dirty="0" err="1"/>
              <a:t>browserIntent</a:t>
            </a:r>
            <a:r>
              <a:rPr lang="en-IN" dirty="0"/>
              <a:t> </a:t>
            </a:r>
            <a:r>
              <a:rPr lang="en-IN" b="1" dirty="0"/>
              <a:t>=</a:t>
            </a:r>
            <a:r>
              <a:rPr lang="en-IN" dirty="0"/>
              <a:t> </a:t>
            </a:r>
            <a:r>
              <a:rPr lang="en-IN" b="1" dirty="0"/>
              <a:t>new</a:t>
            </a:r>
            <a:r>
              <a:rPr lang="en-IN" dirty="0"/>
              <a:t> Intent</a:t>
            </a:r>
            <a:r>
              <a:rPr lang="en-IN" b="1" dirty="0"/>
              <a:t>(</a:t>
            </a:r>
            <a:r>
              <a:rPr lang="en-IN" dirty="0" err="1"/>
              <a:t>Intent</a:t>
            </a:r>
            <a:r>
              <a:rPr lang="en-IN" b="1" dirty="0" err="1"/>
              <a:t>.</a:t>
            </a:r>
            <a:r>
              <a:rPr lang="en-IN" dirty="0" err="1"/>
              <a:t>ACTION_VIEW</a:t>
            </a:r>
            <a:r>
              <a:rPr lang="en-IN" b="1" dirty="0"/>
              <a:t>,</a:t>
            </a:r>
            <a:r>
              <a:rPr lang="en-IN" dirty="0"/>
              <a:t> </a:t>
            </a:r>
            <a:r>
              <a:rPr lang="en-IN" dirty="0" err="1"/>
              <a:t>Uri</a:t>
            </a:r>
            <a:r>
              <a:rPr lang="en-IN" b="1" dirty="0" err="1"/>
              <a:t>.</a:t>
            </a:r>
            <a:r>
              <a:rPr lang="en-IN" dirty="0" err="1"/>
              <a:t>parse</a:t>
            </a:r>
            <a:r>
              <a:rPr lang="en-IN" b="1" dirty="0"/>
              <a:t>(</a:t>
            </a:r>
            <a:r>
              <a:rPr lang="en-IN" dirty="0"/>
              <a:t>"http://</a:t>
            </a:r>
            <a:r>
              <a:rPr lang="en-IN" dirty="0" err="1"/>
              <a:t>www.google.com</a:t>
            </a:r>
            <a:r>
              <a:rPr lang="en-IN" dirty="0"/>
              <a:t>"</a:t>
            </a:r>
            <a:r>
              <a:rPr lang="en-IN" b="1" dirty="0"/>
              <a:t>));</a:t>
            </a:r>
            <a:r>
              <a:rPr lang="en-IN" dirty="0"/>
              <a:t> </a:t>
            </a:r>
            <a:r>
              <a:rPr lang="en-IN" dirty="0" err="1"/>
              <a:t>startActivity</a:t>
            </a:r>
            <a:r>
              <a:rPr lang="en-IN" b="1" dirty="0"/>
              <a:t>(</a:t>
            </a:r>
            <a:r>
              <a:rPr lang="en-IN" dirty="0" err="1"/>
              <a:t>browserIntent</a:t>
            </a:r>
            <a:r>
              <a:rPr lang="en-IN" b="1" dirty="0"/>
              <a:t>);</a:t>
            </a:r>
            <a:endParaRPr lang="en-US" dirty="0"/>
          </a:p>
        </p:txBody>
      </p:sp>
      <p:sp>
        <p:nvSpPr>
          <p:cNvPr id="8" name="Content Placeholder 7">
            <a:extLst>
              <a:ext uri="{FF2B5EF4-FFF2-40B4-BE49-F238E27FC236}">
                <a16:creationId xmlns:a16="http://schemas.microsoft.com/office/drawing/2014/main" id="{377F607A-6B0B-564A-9172-21886256C26E}"/>
              </a:ext>
            </a:extLst>
          </p:cNvPr>
          <p:cNvSpPr>
            <a:spLocks noGrp="1"/>
          </p:cNvSpPr>
          <p:nvPr>
            <p:ph idx="15"/>
          </p:nvPr>
        </p:nvSpPr>
        <p:spPr>
          <a:xfrm>
            <a:off x="725863" y="749259"/>
            <a:ext cx="7223107" cy="732099"/>
          </a:xfrm>
        </p:spPr>
        <p:txBody>
          <a:bodyPr/>
          <a:lstStyle/>
          <a:p>
            <a:r>
              <a:rPr lang="en-US" sz="1400" dirty="0"/>
              <a:t>If I want to launch a website in the phone's browser, I might do this:</a:t>
            </a:r>
          </a:p>
          <a:p>
            <a:br>
              <a:rPr lang="en-US" sz="1400" dirty="0"/>
            </a:br>
            <a:endParaRPr lang="en-US" sz="1400" dirty="0"/>
          </a:p>
        </p:txBody>
      </p:sp>
    </p:spTree>
    <p:extLst>
      <p:ext uri="{BB962C8B-B14F-4D97-AF65-F5344CB8AC3E}">
        <p14:creationId xmlns:p14="http://schemas.microsoft.com/office/powerpoint/2010/main" val="2452967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21</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8" y="121966"/>
            <a:ext cx="6141271" cy="382564"/>
          </a:xfrm>
        </p:spPr>
        <p:txBody>
          <a:bodyPr/>
          <a:lstStyle/>
          <a:p>
            <a:r>
              <a:rPr lang="en-US" dirty="0"/>
              <a:t>Implicit Intent</a:t>
            </a:r>
          </a:p>
        </p:txBody>
      </p:sp>
      <p:sp>
        <p:nvSpPr>
          <p:cNvPr id="8" name="Content Placeholder 7">
            <a:extLst>
              <a:ext uri="{FF2B5EF4-FFF2-40B4-BE49-F238E27FC236}">
                <a16:creationId xmlns:a16="http://schemas.microsoft.com/office/drawing/2014/main" id="{377F607A-6B0B-564A-9172-21886256C26E}"/>
              </a:ext>
            </a:extLst>
          </p:cNvPr>
          <p:cNvSpPr>
            <a:spLocks noGrp="1"/>
          </p:cNvSpPr>
          <p:nvPr>
            <p:ph idx="15"/>
          </p:nvPr>
        </p:nvSpPr>
        <p:spPr>
          <a:xfrm>
            <a:off x="725863" y="749259"/>
            <a:ext cx="7223107" cy="732099"/>
          </a:xfrm>
        </p:spPr>
        <p:txBody>
          <a:bodyPr/>
          <a:lstStyle/>
          <a:p>
            <a:r>
              <a:rPr lang="en-US" sz="1400" dirty="0"/>
              <a:t>List of Implicit Intents</a:t>
            </a:r>
          </a:p>
        </p:txBody>
      </p:sp>
      <p:sp>
        <p:nvSpPr>
          <p:cNvPr id="2" name="TextBox 1">
            <a:extLst>
              <a:ext uri="{FF2B5EF4-FFF2-40B4-BE49-F238E27FC236}">
                <a16:creationId xmlns:a16="http://schemas.microsoft.com/office/drawing/2014/main" id="{F3193931-482C-0B48-A302-8D42D5178B0E}"/>
              </a:ext>
            </a:extLst>
          </p:cNvPr>
          <p:cNvSpPr txBox="1"/>
          <p:nvPr/>
        </p:nvSpPr>
        <p:spPr>
          <a:xfrm>
            <a:off x="490194" y="1481358"/>
            <a:ext cx="8333295" cy="2862322"/>
          </a:xfrm>
          <a:prstGeom prst="rect">
            <a:avLst/>
          </a:prstGeom>
          <a:noFill/>
        </p:spPr>
        <p:txBody>
          <a:bodyPr wrap="square" rtlCol="0">
            <a:spAutoFit/>
          </a:bodyPr>
          <a:lstStyle/>
          <a:p>
            <a:r>
              <a:rPr lang="en-US" dirty="0"/>
              <a:t>Phone Call</a:t>
            </a:r>
          </a:p>
          <a:p>
            <a:r>
              <a:rPr lang="en-US" dirty="0"/>
              <a:t>Send Email</a:t>
            </a:r>
            <a:br>
              <a:rPr lang="en-US" dirty="0"/>
            </a:br>
            <a:r>
              <a:rPr lang="en-US" dirty="0"/>
              <a:t>Launch Website</a:t>
            </a:r>
          </a:p>
          <a:p>
            <a:r>
              <a:rPr lang="en-US" dirty="0"/>
              <a:t>Open Google Play Store</a:t>
            </a:r>
          </a:p>
          <a:p>
            <a:r>
              <a:rPr lang="en-US" dirty="0"/>
              <a:t>Compose SMS</a:t>
            </a:r>
          </a:p>
          <a:p>
            <a:r>
              <a:rPr lang="en-US" dirty="0"/>
              <a:t>Google Maps</a:t>
            </a:r>
          </a:p>
          <a:p>
            <a:r>
              <a:rPr lang="en-US" dirty="0"/>
              <a:t>Capture Photo</a:t>
            </a:r>
          </a:p>
          <a:p>
            <a:r>
              <a:rPr lang="en-US" dirty="0"/>
              <a:t>Sharing Content</a:t>
            </a:r>
          </a:p>
          <a:p>
            <a:endParaRPr lang="en-US" dirty="0"/>
          </a:p>
          <a:p>
            <a:endParaRPr lang="en-US" dirty="0"/>
          </a:p>
        </p:txBody>
      </p:sp>
    </p:spTree>
    <p:extLst>
      <p:ext uri="{BB962C8B-B14F-4D97-AF65-F5344CB8AC3E}">
        <p14:creationId xmlns:p14="http://schemas.microsoft.com/office/powerpoint/2010/main" val="263783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00850F-804E-D949-B8DA-833B8F81B1A3}"/>
              </a:ext>
            </a:extLst>
          </p:cNvPr>
          <p:cNvSpPr>
            <a:spLocks noGrp="1"/>
          </p:cNvSpPr>
          <p:nvPr>
            <p:ph type="title"/>
          </p:nvPr>
        </p:nvSpPr>
        <p:spPr>
          <a:xfrm>
            <a:off x="1657350" y="2009343"/>
            <a:ext cx="5990568" cy="562407"/>
          </a:xfrm>
        </p:spPr>
        <p:txBody>
          <a:bodyPr/>
          <a:lstStyle/>
          <a:p>
            <a:r>
              <a:rPr lang="en-US" dirty="0"/>
              <a:t>DEMO Implicit Intent</a:t>
            </a:r>
          </a:p>
        </p:txBody>
      </p:sp>
      <p:sp>
        <p:nvSpPr>
          <p:cNvPr id="4" name="Date Placeholder 3">
            <a:extLst>
              <a:ext uri="{FF2B5EF4-FFF2-40B4-BE49-F238E27FC236}">
                <a16:creationId xmlns:a16="http://schemas.microsoft.com/office/drawing/2014/main" id="{DD81523B-1F4D-BF49-9778-2C66DC569C70}"/>
              </a:ext>
            </a:extLst>
          </p:cNvPr>
          <p:cNvSpPr>
            <a:spLocks noGrp="1"/>
          </p:cNvSpPr>
          <p:nvPr>
            <p:ph type="dt" sz="half" idx="10"/>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5E637EF1-436F-404A-9227-256DFAAFB7FC}"/>
              </a:ext>
            </a:extLst>
          </p:cNvPr>
          <p:cNvSpPr>
            <a:spLocks noGrp="1"/>
          </p:cNvSpPr>
          <p:nvPr>
            <p:ph type="sldNum" sz="quarter" idx="12"/>
          </p:nvPr>
        </p:nvSpPr>
        <p:spPr/>
        <p:txBody>
          <a:bodyPr/>
          <a:lstStyle/>
          <a:p>
            <a:fld id="{273EEA2F-D825-49D3-9C25-497F06EFD3F7}" type="slidenum">
              <a:rPr lang="en-IN" smtClean="0"/>
              <a:t>22</a:t>
            </a:fld>
            <a:endParaRPr lang="en-IN" dirty="0"/>
          </a:p>
        </p:txBody>
      </p:sp>
    </p:spTree>
    <p:extLst>
      <p:ext uri="{BB962C8B-B14F-4D97-AF65-F5344CB8AC3E}">
        <p14:creationId xmlns:p14="http://schemas.microsoft.com/office/powerpoint/2010/main" val="2810375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CA238728-81FE-A94D-820E-580032F3BD1B}" type="datetime1">
              <a:rPr lang="en-IN" sz="900" smtClean="0">
                <a:latin typeface="Proxima Nova Rg" pitchFamily="50" charset="0"/>
              </a:rPr>
              <a:t>13/06/19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23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Next Class</a:t>
            </a:r>
          </a:p>
        </p:txBody>
      </p:sp>
      <p:sp>
        <p:nvSpPr>
          <p:cNvPr id="2" name="Rectangle 1">
            <a:extLst>
              <a:ext uri="{FF2B5EF4-FFF2-40B4-BE49-F238E27FC236}">
                <a16:creationId xmlns:a16="http://schemas.microsoft.com/office/drawing/2014/main" id="{E34C64C3-638C-C648-8FC9-57FCCB7D24EA}"/>
              </a:ext>
            </a:extLst>
          </p:cNvPr>
          <p:cNvSpPr/>
          <p:nvPr/>
        </p:nvSpPr>
        <p:spPr>
          <a:xfrm>
            <a:off x="1984342" y="1586865"/>
            <a:ext cx="4572000" cy="1200329"/>
          </a:xfrm>
          <a:prstGeom prst="rect">
            <a:avLst/>
          </a:prstGeom>
        </p:spPr>
        <p:txBody>
          <a:bodyPr>
            <a:spAutoFit/>
          </a:bodyPr>
          <a:lstStyle/>
          <a:p>
            <a:r>
              <a:rPr lang="en-US" dirty="0">
                <a:solidFill>
                  <a:schemeClr val="bg1"/>
                </a:solidFill>
              </a:rPr>
              <a:t>1)Toasts -customized and simple ones, 2)</a:t>
            </a:r>
            <a:r>
              <a:rPr lang="en-US" dirty="0" err="1">
                <a:solidFill>
                  <a:schemeClr val="bg1"/>
                </a:solidFill>
              </a:rPr>
              <a:t>Snackbar</a:t>
            </a:r>
            <a:r>
              <a:rPr lang="en-US" dirty="0">
                <a:solidFill>
                  <a:schemeClr val="bg1"/>
                </a:solidFill>
              </a:rPr>
              <a:t> </a:t>
            </a:r>
          </a:p>
          <a:p>
            <a:r>
              <a:rPr lang="en-US" dirty="0">
                <a:solidFill>
                  <a:schemeClr val="bg1"/>
                </a:solidFill>
              </a:rPr>
              <a:t>3)Listeners </a:t>
            </a:r>
          </a:p>
          <a:p>
            <a:r>
              <a:rPr lang="en-US" dirty="0">
                <a:solidFill>
                  <a:schemeClr val="bg1"/>
                </a:solidFill>
              </a:rPr>
              <a:t>4)Permissions with </a:t>
            </a:r>
            <a:r>
              <a:rPr lang="en-US" dirty="0" err="1">
                <a:solidFill>
                  <a:schemeClr val="bg1"/>
                </a:solidFill>
              </a:rPr>
              <a:t>eg</a:t>
            </a:r>
            <a:r>
              <a:rPr lang="en-US" dirty="0">
                <a:solidFill>
                  <a:schemeClr val="bg1"/>
                </a:solidFill>
              </a:rPr>
              <a:t>: of </a:t>
            </a:r>
            <a:r>
              <a:rPr lang="en-US" dirty="0" err="1">
                <a:solidFill>
                  <a:schemeClr val="bg1"/>
                </a:solidFill>
              </a:rPr>
              <a:t>SMSManager</a:t>
            </a:r>
            <a:endParaRPr lang="en-US" dirty="0">
              <a:solidFill>
                <a:schemeClr val="bg1"/>
              </a:solidFill>
            </a:endParaRPr>
          </a:p>
        </p:txBody>
      </p:sp>
    </p:spTree>
    <p:extLst>
      <p:ext uri="{BB962C8B-B14F-4D97-AF65-F5344CB8AC3E}">
        <p14:creationId xmlns:p14="http://schemas.microsoft.com/office/powerpoint/2010/main" val="1681131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13/06/19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24</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F68E0F15-4085-254C-85FA-AC54A2A48273}" type="datetime1">
              <a:rPr lang="en-IN" sz="900" smtClean="0">
                <a:latin typeface="Proxima Nova Rg" pitchFamily="50" charset="0"/>
              </a:rPr>
              <a:t>13/06/19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Last Class, we covered</a:t>
            </a:r>
            <a:r>
              <a:rPr lang="mr-IN" sz="2800" dirty="0">
                <a:solidFill>
                  <a:schemeClr val="bg1"/>
                </a:solidFill>
              </a:rPr>
              <a:t>….</a:t>
            </a:r>
            <a:endParaRPr lang="en-US" sz="2800" dirty="0">
              <a:solidFill>
                <a:schemeClr val="bg1"/>
              </a:solidFill>
            </a:endParaRPr>
          </a:p>
        </p:txBody>
      </p:sp>
      <p:sp>
        <p:nvSpPr>
          <p:cNvPr id="2" name="Footer Placeholder 1"/>
          <p:cNvSpPr>
            <a:spLocks noGrp="1"/>
          </p:cNvSpPr>
          <p:nvPr>
            <p:ph type="ftr" sz="quarter" idx="11"/>
          </p:nvPr>
        </p:nvSpPr>
        <p:spPr>
          <a:xfrm>
            <a:off x="3281924" y="4767263"/>
            <a:ext cx="3086100" cy="273844"/>
          </a:xfrm>
        </p:spPr>
        <p:txBody>
          <a:bodyPr/>
          <a:lstStyle/>
          <a:p>
            <a:r>
              <a:rPr lang="en-IN" dirty="0"/>
              <a:t>Android | Java</a:t>
            </a:r>
          </a:p>
          <a:p>
            <a:endParaRPr lang="en-IN" dirty="0"/>
          </a:p>
        </p:txBody>
      </p:sp>
      <p:sp>
        <p:nvSpPr>
          <p:cNvPr id="18" name="TextBox 17">
            <a:extLst>
              <a:ext uri="{FF2B5EF4-FFF2-40B4-BE49-F238E27FC236}">
                <a16:creationId xmlns:a16="http://schemas.microsoft.com/office/drawing/2014/main" id="{8554A391-77D3-154E-A385-853DDE2D3B58}"/>
              </a:ext>
            </a:extLst>
          </p:cNvPr>
          <p:cNvSpPr txBox="1"/>
          <p:nvPr/>
        </p:nvSpPr>
        <p:spPr>
          <a:xfrm>
            <a:off x="1126962" y="1552653"/>
            <a:ext cx="6171763" cy="2308324"/>
          </a:xfrm>
          <a:prstGeom prst="rect">
            <a:avLst/>
          </a:prstGeom>
          <a:noFill/>
        </p:spPr>
        <p:txBody>
          <a:bodyPr wrap="square" rtlCol="0" anchor="t">
            <a:spAutoFit/>
          </a:bodyPr>
          <a:lstStyle/>
          <a:p>
            <a:pPr marL="342900" indent="-342900">
              <a:buAutoNum type="arabicParenR"/>
            </a:pPr>
            <a:r>
              <a:rPr lang="en-US" dirty="0">
                <a:solidFill>
                  <a:schemeClr val="bg1"/>
                </a:solidFill>
              </a:rPr>
              <a:t>UI Elements</a:t>
            </a:r>
          </a:p>
          <a:p>
            <a:pPr marL="342900" indent="-342900">
              <a:buAutoNum type="arabicParenR"/>
            </a:pPr>
            <a:r>
              <a:rPr lang="en-US" dirty="0">
                <a:solidFill>
                  <a:schemeClr val="bg1"/>
                </a:solidFill>
              </a:rPr>
              <a:t>Layouts</a:t>
            </a:r>
          </a:p>
          <a:p>
            <a:pPr marL="342900" indent="-342900">
              <a:buAutoNum type="arabicParenR"/>
            </a:pPr>
            <a:r>
              <a:rPr lang="en-US" dirty="0">
                <a:solidFill>
                  <a:schemeClr val="bg1"/>
                </a:solidFill>
              </a:rPr>
              <a:t>Gradle Dependencies</a:t>
            </a:r>
          </a:p>
          <a:p>
            <a:pPr marL="342900" indent="-342900">
              <a:buAutoNum type="arabicParenR"/>
            </a:pPr>
            <a:r>
              <a:rPr lang="en-US" dirty="0">
                <a:solidFill>
                  <a:schemeClr val="bg1"/>
                </a:solidFill>
              </a:rPr>
              <a:t>Theming</a:t>
            </a:r>
          </a:p>
          <a:p>
            <a:pPr marL="342900" indent="-342900">
              <a:buAutoNum type="arabicParenR"/>
            </a:pPr>
            <a:r>
              <a:rPr lang="en-US" dirty="0">
                <a:solidFill>
                  <a:schemeClr val="bg1"/>
                </a:solidFill>
              </a:rPr>
              <a:t>Click Button</a:t>
            </a:r>
          </a:p>
          <a:p>
            <a:pPr marL="342900" indent="-342900">
              <a:buAutoNum type="arabicParenR"/>
            </a:pPr>
            <a:r>
              <a:rPr lang="en-US" dirty="0">
                <a:solidFill>
                  <a:schemeClr val="bg1"/>
                </a:solidFill>
              </a:rPr>
              <a:t>Toast</a:t>
            </a:r>
          </a:p>
          <a:p>
            <a:pPr marL="342900" indent="-342900">
              <a:buAutoNum type="arabicParenR"/>
            </a:pPr>
            <a:r>
              <a:rPr lang="en-US" dirty="0">
                <a:solidFill>
                  <a:schemeClr val="bg1"/>
                </a:solidFill>
              </a:rPr>
              <a:t>Alert</a:t>
            </a:r>
          </a:p>
          <a:p>
            <a:pPr marL="342900" indent="-342900">
              <a:buAutoNum type="arabicParenR"/>
            </a:pPr>
            <a:endParaRPr lang="en-US" dirty="0">
              <a:solidFill>
                <a:schemeClr val="bg1"/>
              </a:solidFill>
            </a:endParaRPr>
          </a:p>
        </p:txBody>
      </p:sp>
    </p:spTree>
    <p:extLst>
      <p:ext uri="{BB962C8B-B14F-4D97-AF65-F5344CB8AC3E}">
        <p14:creationId xmlns:p14="http://schemas.microsoft.com/office/powerpoint/2010/main" val="388365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13/06/19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x-none" sz="2800" dirty="0">
                <a:solidFill>
                  <a:schemeClr val="bg1"/>
                </a:solidFill>
              </a:rPr>
              <a:t>Today’s Agenda</a:t>
            </a:r>
            <a:endParaRPr lang="en-US" sz="2800" dirty="0">
              <a:solidFill>
                <a:schemeClr val="bg1"/>
              </a:solidFill>
            </a:endParaRP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126962" y="1552653"/>
            <a:ext cx="6171763" cy="1477328"/>
          </a:xfrm>
          <a:prstGeom prst="rect">
            <a:avLst/>
          </a:prstGeom>
          <a:noFill/>
        </p:spPr>
        <p:txBody>
          <a:bodyPr wrap="square" rtlCol="0" anchor="t">
            <a:spAutoFit/>
          </a:bodyPr>
          <a:lstStyle/>
          <a:p>
            <a:pPr marL="342900" indent="-342900">
              <a:buAutoNum type="arabicParenR"/>
            </a:pPr>
            <a:r>
              <a:rPr lang="en-US" dirty="0">
                <a:solidFill>
                  <a:schemeClr val="bg1"/>
                </a:solidFill>
              </a:rPr>
              <a:t>Intents</a:t>
            </a:r>
          </a:p>
          <a:p>
            <a:pPr marL="342900" indent="-342900">
              <a:buAutoNum type="arabicParenR"/>
            </a:pPr>
            <a:r>
              <a:rPr lang="en-US" dirty="0">
                <a:solidFill>
                  <a:schemeClr val="bg1"/>
                </a:solidFill>
              </a:rPr>
              <a:t>Navigation</a:t>
            </a:r>
          </a:p>
          <a:p>
            <a:pPr marL="342900" indent="-342900">
              <a:buAutoNum type="arabicParenR"/>
            </a:pPr>
            <a:r>
              <a:rPr lang="en-US" dirty="0">
                <a:solidFill>
                  <a:schemeClr val="bg1"/>
                </a:solidFill>
              </a:rPr>
              <a:t>Implicit Intent</a:t>
            </a:r>
          </a:p>
          <a:p>
            <a:pPr marL="342900" indent="-342900">
              <a:buAutoNum type="arabicParenR"/>
            </a:pPr>
            <a:r>
              <a:rPr lang="en-US" dirty="0">
                <a:solidFill>
                  <a:schemeClr val="bg1"/>
                </a:solidFill>
              </a:rPr>
              <a:t>Explicit Intent</a:t>
            </a:r>
          </a:p>
          <a:p>
            <a:pPr marL="342900" indent="-342900">
              <a:buFontTx/>
              <a:buAutoNum type="arabicParenR"/>
            </a:pPr>
            <a:r>
              <a:rPr lang="en-US" dirty="0">
                <a:solidFill>
                  <a:schemeClr val="bg1"/>
                </a:solidFill>
              </a:rPr>
              <a:t>Serializable</a:t>
            </a:r>
          </a:p>
        </p:txBody>
      </p:sp>
    </p:spTree>
    <p:extLst>
      <p:ext uri="{BB962C8B-B14F-4D97-AF65-F5344CB8AC3E}">
        <p14:creationId xmlns:p14="http://schemas.microsoft.com/office/powerpoint/2010/main" val="377551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AC042F-D3B8-7449-B0CB-78E70E44D524}"/>
              </a:ext>
            </a:extLst>
          </p:cNvPr>
          <p:cNvSpPr>
            <a:spLocks noGrp="1"/>
          </p:cNvSpPr>
          <p:nvPr>
            <p:ph idx="15"/>
          </p:nvPr>
        </p:nvSpPr>
        <p:spPr>
          <a:xfrm>
            <a:off x="628650" y="898739"/>
            <a:ext cx="7867076" cy="3560139"/>
          </a:xfrm>
        </p:spPr>
        <p:txBody>
          <a:bodyPr/>
          <a:lstStyle/>
          <a:p>
            <a:r>
              <a:rPr lang="en-IN" dirty="0"/>
              <a:t>An intent is a message that can be thought of as a request that is given to either an activity within your own app, an external application, or a built-in Android service.</a:t>
            </a:r>
          </a:p>
          <a:p>
            <a:r>
              <a:rPr lang="en-IN" dirty="0"/>
              <a:t>Think of an intent as a way for an Activity to communicate with the outside Android world. A few key tasks that an intent might be used for within your apps:</a:t>
            </a:r>
          </a:p>
          <a:p>
            <a:pPr marL="285750" indent="-285750">
              <a:buFont typeface="Arial" panose="020B0604020202020204" pitchFamily="34" charset="0"/>
              <a:buChar char="•"/>
            </a:pPr>
            <a:r>
              <a:rPr lang="en-IN" dirty="0"/>
              <a:t>Take the user to another screen (activity) within your application</a:t>
            </a:r>
          </a:p>
          <a:p>
            <a:pPr marL="285750" indent="-285750">
              <a:buFont typeface="Arial" panose="020B0604020202020204" pitchFamily="34" charset="0"/>
              <a:buChar char="•"/>
            </a:pPr>
            <a:r>
              <a:rPr lang="en-IN" dirty="0"/>
              <a:t>Take the user to a particular URL within the Android web browser</a:t>
            </a:r>
          </a:p>
          <a:p>
            <a:pPr marL="285750" indent="-285750">
              <a:buFont typeface="Arial" panose="020B0604020202020204" pitchFamily="34" charset="0"/>
              <a:buChar char="•"/>
            </a:pPr>
            <a:r>
              <a:rPr lang="en-IN" dirty="0"/>
              <a:t>Take the user to the camera to have them take a picture</a:t>
            </a:r>
          </a:p>
          <a:p>
            <a:pPr marL="285750" indent="-285750">
              <a:buFont typeface="Arial" panose="020B0604020202020204" pitchFamily="34" charset="0"/>
              <a:buChar char="•"/>
            </a:pPr>
            <a:r>
              <a:rPr lang="en-IN" dirty="0"/>
              <a:t>Initiate a call for the user to a given number</a:t>
            </a:r>
          </a:p>
          <a:p>
            <a:endParaRPr lang="en-IN" dirty="0"/>
          </a:p>
        </p:txBody>
      </p:sp>
      <p:sp>
        <p:nvSpPr>
          <p:cNvPr id="3" name="Date Placeholder 2">
            <a:extLst>
              <a:ext uri="{FF2B5EF4-FFF2-40B4-BE49-F238E27FC236}">
                <a16:creationId xmlns:a16="http://schemas.microsoft.com/office/drawing/2014/main" id="{029BE897-741B-7846-B368-3DF98C9CB9E4}"/>
              </a:ext>
            </a:extLst>
          </p:cNvPr>
          <p:cNvSpPr>
            <a:spLocks noGrp="1"/>
          </p:cNvSpPr>
          <p:nvPr>
            <p:ph type="dt" sz="half" idx="16"/>
          </p:nvPr>
        </p:nvSpPr>
        <p:spPr/>
        <p:txBody>
          <a:bodyPr/>
          <a:lstStyle/>
          <a:p>
            <a:fld id="{7DD0C667-8BB3-D74C-86FC-7D0CD1167351}" type="datetime1">
              <a:rPr lang="en-IN" smtClean="0"/>
              <a:t>13/06/19</a:t>
            </a:fld>
            <a:endParaRPr lang="en-IN" dirty="0"/>
          </a:p>
        </p:txBody>
      </p:sp>
      <p:sp>
        <p:nvSpPr>
          <p:cNvPr id="5" name="Slide Number Placeholder 4">
            <a:extLst>
              <a:ext uri="{FF2B5EF4-FFF2-40B4-BE49-F238E27FC236}">
                <a16:creationId xmlns:a16="http://schemas.microsoft.com/office/drawing/2014/main" id="{7EB592A4-BDE0-A945-95BF-60973E483C53}"/>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2" name="Title 1">
            <a:extLst>
              <a:ext uri="{FF2B5EF4-FFF2-40B4-BE49-F238E27FC236}">
                <a16:creationId xmlns:a16="http://schemas.microsoft.com/office/drawing/2014/main" id="{517F8B36-BE40-9644-8CFE-66E00CC3433B}"/>
              </a:ext>
            </a:extLst>
          </p:cNvPr>
          <p:cNvSpPr>
            <a:spLocks noGrp="1"/>
          </p:cNvSpPr>
          <p:nvPr>
            <p:ph type="title"/>
          </p:nvPr>
        </p:nvSpPr>
        <p:spPr/>
        <p:txBody>
          <a:bodyPr/>
          <a:lstStyle/>
          <a:p>
            <a:r>
              <a:rPr lang="en-US" dirty="0"/>
              <a:t>Intents</a:t>
            </a:r>
          </a:p>
        </p:txBody>
      </p:sp>
      <p:sp>
        <p:nvSpPr>
          <p:cNvPr id="4" name="Footer Placeholder 3">
            <a:extLst>
              <a:ext uri="{FF2B5EF4-FFF2-40B4-BE49-F238E27FC236}">
                <a16:creationId xmlns:a16="http://schemas.microsoft.com/office/drawing/2014/main" id="{B7A85E27-0D0A-B44F-88FE-07DE3BB0803A}"/>
              </a:ext>
            </a:extLst>
          </p:cNvPr>
          <p:cNvSpPr>
            <a:spLocks noGrp="1"/>
          </p:cNvSpPr>
          <p:nvPr>
            <p:ph type="ftr" sz="quarter" idx="4294967295"/>
          </p:nvPr>
        </p:nvSpPr>
        <p:spPr>
          <a:xfrm>
            <a:off x="3371850" y="4766470"/>
            <a:ext cx="3086100" cy="274637"/>
          </a:xfrm>
          <a:prstGeom prst="rect">
            <a:avLst/>
          </a:prstGeom>
        </p:spPr>
        <p:txBody>
          <a:bodyPr/>
          <a:lstStyle/>
          <a:p>
            <a:r>
              <a:rPr lang="en-IN" dirty="0"/>
              <a:t>Android</a:t>
            </a:r>
          </a:p>
        </p:txBody>
      </p:sp>
    </p:spTree>
    <p:extLst>
      <p:ext uri="{BB962C8B-B14F-4D97-AF65-F5344CB8AC3E}">
        <p14:creationId xmlns:p14="http://schemas.microsoft.com/office/powerpoint/2010/main" val="69030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C2EBA9-CAA2-9D43-A861-CCD931A99B62}"/>
              </a:ext>
            </a:extLst>
          </p:cNvPr>
          <p:cNvSpPr>
            <a:spLocks noGrp="1"/>
          </p:cNvSpPr>
          <p:nvPr>
            <p:ph type="title"/>
          </p:nvPr>
        </p:nvSpPr>
        <p:spPr>
          <a:xfrm>
            <a:off x="1752028" y="2009343"/>
            <a:ext cx="5990568" cy="562407"/>
          </a:xfrm>
        </p:spPr>
        <p:txBody>
          <a:bodyPr/>
          <a:lstStyle/>
          <a:p>
            <a:r>
              <a:rPr lang="en-US" dirty="0"/>
              <a:t>Demo Intents</a:t>
            </a:r>
          </a:p>
        </p:txBody>
      </p:sp>
      <p:sp>
        <p:nvSpPr>
          <p:cNvPr id="4" name="Date Placeholder 3">
            <a:extLst>
              <a:ext uri="{FF2B5EF4-FFF2-40B4-BE49-F238E27FC236}">
                <a16:creationId xmlns:a16="http://schemas.microsoft.com/office/drawing/2014/main" id="{E4E044FE-9248-BF4C-B89F-BFE61E6A20E0}"/>
              </a:ext>
            </a:extLst>
          </p:cNvPr>
          <p:cNvSpPr>
            <a:spLocks noGrp="1"/>
          </p:cNvSpPr>
          <p:nvPr>
            <p:ph type="dt" sz="half" idx="10"/>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C0FE686F-C059-7046-85EA-27AD839B766C}"/>
              </a:ext>
            </a:extLst>
          </p:cNvPr>
          <p:cNvSpPr>
            <a:spLocks noGrp="1"/>
          </p:cNvSpPr>
          <p:nvPr>
            <p:ph type="sldNum" sz="quarter" idx="12"/>
          </p:nvPr>
        </p:nvSpPr>
        <p:spPr/>
        <p:txBody>
          <a:bodyPr/>
          <a:lstStyle/>
          <a:p>
            <a:fld id="{273EEA2F-D825-49D3-9C25-497F06EFD3F7}" type="slidenum">
              <a:rPr lang="en-IN" smtClean="0"/>
              <a:t>6</a:t>
            </a:fld>
            <a:endParaRPr lang="en-IN" dirty="0"/>
          </a:p>
        </p:txBody>
      </p:sp>
    </p:spTree>
    <p:extLst>
      <p:ext uri="{BB962C8B-B14F-4D97-AF65-F5344CB8AC3E}">
        <p14:creationId xmlns:p14="http://schemas.microsoft.com/office/powerpoint/2010/main" val="226499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1664E-32F9-B642-9FD8-C0BBEAAC5E7C}"/>
              </a:ext>
            </a:extLst>
          </p:cNvPr>
          <p:cNvSpPr>
            <a:spLocks noGrp="1"/>
          </p:cNvSpPr>
          <p:nvPr>
            <p:ph idx="15"/>
          </p:nvPr>
        </p:nvSpPr>
        <p:spPr>
          <a:xfrm>
            <a:off x="406123" y="868690"/>
            <a:ext cx="8109227" cy="1703060"/>
          </a:xfrm>
        </p:spPr>
        <p:txBody>
          <a:bodyPr/>
          <a:lstStyle/>
          <a:p>
            <a:r>
              <a:rPr lang="en-US" dirty="0"/>
              <a:t>An "explicit" intent is used to launch other activities within your application. For example, if you the user presses the "compose" button and you want to bring up an activity for them to compose a message, you would launch that second activity using an explicit intent.</a:t>
            </a:r>
          </a:p>
          <a:p>
            <a:r>
              <a:rPr lang="en-US" dirty="0"/>
              <a:t>Using an intent is as simple as constructing the Intent with the correct parameters and then invoking that intent using the </a:t>
            </a:r>
            <a:r>
              <a:rPr lang="en-US" dirty="0" err="1"/>
              <a:t>startActivity</a:t>
            </a:r>
            <a:r>
              <a:rPr lang="en-US" dirty="0"/>
              <a:t> method:</a:t>
            </a:r>
          </a:p>
          <a:p>
            <a:endParaRPr lang="en-US" dirty="0"/>
          </a:p>
        </p:txBody>
      </p:sp>
      <p:sp>
        <p:nvSpPr>
          <p:cNvPr id="4" name="Date Placeholder 3">
            <a:extLst>
              <a:ext uri="{FF2B5EF4-FFF2-40B4-BE49-F238E27FC236}">
                <a16:creationId xmlns:a16="http://schemas.microsoft.com/office/drawing/2014/main" id="{24C30FF4-8A3F-CC43-A273-D9D80B605462}"/>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2228AB6A-4E70-CF45-9996-DD60AC2C300B}"/>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6" name="Title 5">
            <a:extLst>
              <a:ext uri="{FF2B5EF4-FFF2-40B4-BE49-F238E27FC236}">
                <a16:creationId xmlns:a16="http://schemas.microsoft.com/office/drawing/2014/main" id="{F00E9EAC-BBBE-E34D-A50D-B20675BE2C41}"/>
              </a:ext>
            </a:extLst>
          </p:cNvPr>
          <p:cNvSpPr>
            <a:spLocks noGrp="1"/>
          </p:cNvSpPr>
          <p:nvPr>
            <p:ph type="title"/>
          </p:nvPr>
        </p:nvSpPr>
        <p:spPr/>
        <p:txBody>
          <a:bodyPr/>
          <a:lstStyle/>
          <a:p>
            <a:r>
              <a:rPr lang="en-US" dirty="0"/>
              <a:t>Explicit Intent</a:t>
            </a:r>
          </a:p>
        </p:txBody>
      </p:sp>
      <p:sp>
        <p:nvSpPr>
          <p:cNvPr id="7" name="Rounded Rectangle 6">
            <a:extLst>
              <a:ext uri="{FF2B5EF4-FFF2-40B4-BE49-F238E27FC236}">
                <a16:creationId xmlns:a16="http://schemas.microsoft.com/office/drawing/2014/main" id="{C761CDDD-3F7A-3B47-8554-EAD2FE953B17}"/>
              </a:ext>
            </a:extLst>
          </p:cNvPr>
          <p:cNvSpPr/>
          <p:nvPr/>
        </p:nvSpPr>
        <p:spPr>
          <a:xfrm>
            <a:off x="628650" y="2931736"/>
            <a:ext cx="8044010" cy="13763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i="1" dirty="0"/>
              <a:t>/ </a:t>
            </a:r>
            <a:r>
              <a:rPr lang="en-IN" i="1" dirty="0" err="1"/>
              <a:t>ActivityOne.java</a:t>
            </a:r>
            <a:r>
              <a:rPr lang="en-IN" dirty="0"/>
              <a:t> </a:t>
            </a:r>
            <a:r>
              <a:rPr lang="en-IN" b="1" dirty="0"/>
              <a:t>public</a:t>
            </a:r>
            <a:r>
              <a:rPr lang="en-IN" dirty="0"/>
              <a:t> </a:t>
            </a:r>
            <a:r>
              <a:rPr lang="en-IN" b="1" dirty="0"/>
              <a:t>void</a:t>
            </a:r>
            <a:r>
              <a:rPr lang="en-IN" dirty="0"/>
              <a:t> </a:t>
            </a:r>
            <a:r>
              <a:rPr lang="en-IN" b="1" dirty="0" err="1"/>
              <a:t>launchComposeView</a:t>
            </a:r>
            <a:r>
              <a:rPr lang="en-IN" b="1" dirty="0"/>
              <a:t>()</a:t>
            </a:r>
            <a:r>
              <a:rPr lang="en-IN" dirty="0"/>
              <a:t> </a:t>
            </a:r>
            <a:r>
              <a:rPr lang="en-IN" b="1" dirty="0"/>
              <a:t>{</a:t>
            </a:r>
            <a:r>
              <a:rPr lang="en-IN" dirty="0"/>
              <a:t> </a:t>
            </a:r>
            <a:r>
              <a:rPr lang="en-IN" i="1" dirty="0"/>
              <a:t>// first parameter is the context, second is the class of the activity to launch</a:t>
            </a:r>
            <a:r>
              <a:rPr lang="en-IN" dirty="0"/>
              <a:t> Intent </a:t>
            </a:r>
            <a:r>
              <a:rPr lang="en-IN" dirty="0" err="1"/>
              <a:t>i</a:t>
            </a:r>
            <a:r>
              <a:rPr lang="en-IN" dirty="0"/>
              <a:t> </a:t>
            </a:r>
            <a:r>
              <a:rPr lang="en-IN" b="1" dirty="0"/>
              <a:t>=</a:t>
            </a:r>
            <a:r>
              <a:rPr lang="en-IN" dirty="0"/>
              <a:t> </a:t>
            </a:r>
            <a:r>
              <a:rPr lang="en-IN" b="1" dirty="0"/>
              <a:t>new</a:t>
            </a:r>
            <a:r>
              <a:rPr lang="en-IN" dirty="0"/>
              <a:t> Intent</a:t>
            </a:r>
            <a:r>
              <a:rPr lang="en-IN" b="1" dirty="0"/>
              <a:t>(</a:t>
            </a:r>
            <a:r>
              <a:rPr lang="en-IN" dirty="0" err="1"/>
              <a:t>ActivityOne</a:t>
            </a:r>
            <a:r>
              <a:rPr lang="en-IN" b="1" dirty="0" err="1"/>
              <a:t>.</a:t>
            </a:r>
            <a:r>
              <a:rPr lang="en-IN" dirty="0" err="1"/>
              <a:t>this</a:t>
            </a:r>
            <a:r>
              <a:rPr lang="en-IN" b="1" dirty="0"/>
              <a:t>,</a:t>
            </a:r>
            <a:r>
              <a:rPr lang="en-IN" dirty="0"/>
              <a:t> </a:t>
            </a:r>
            <a:r>
              <a:rPr lang="en-IN" dirty="0" err="1"/>
              <a:t>ActivityTwo</a:t>
            </a:r>
            <a:r>
              <a:rPr lang="en-IN" b="1" dirty="0" err="1"/>
              <a:t>.</a:t>
            </a:r>
            <a:r>
              <a:rPr lang="en-IN" dirty="0" err="1"/>
              <a:t>class</a:t>
            </a:r>
            <a:r>
              <a:rPr lang="en-IN" b="1" dirty="0"/>
              <a:t>);</a:t>
            </a:r>
            <a:r>
              <a:rPr lang="en-IN" dirty="0"/>
              <a:t> </a:t>
            </a:r>
            <a:r>
              <a:rPr lang="en-IN" dirty="0" err="1"/>
              <a:t>startActivity</a:t>
            </a:r>
            <a:r>
              <a:rPr lang="en-IN" b="1" dirty="0"/>
              <a:t>(</a:t>
            </a:r>
            <a:r>
              <a:rPr lang="en-IN" dirty="0" err="1"/>
              <a:t>i</a:t>
            </a:r>
            <a:r>
              <a:rPr lang="en-IN" b="1" dirty="0"/>
              <a:t>);</a:t>
            </a:r>
            <a:r>
              <a:rPr lang="en-IN" dirty="0"/>
              <a:t> </a:t>
            </a:r>
            <a:r>
              <a:rPr lang="en-IN" i="1" dirty="0"/>
              <a:t>// brings up the second activity</a:t>
            </a:r>
            <a:r>
              <a:rPr lang="en-IN" dirty="0"/>
              <a:t> </a:t>
            </a:r>
            <a:r>
              <a:rPr lang="en-IN" b="1" dirty="0"/>
              <a:t>}</a:t>
            </a:r>
            <a:endParaRPr lang="en-US" dirty="0"/>
          </a:p>
        </p:txBody>
      </p:sp>
    </p:spTree>
    <p:extLst>
      <p:ext uri="{BB962C8B-B14F-4D97-AF65-F5344CB8AC3E}">
        <p14:creationId xmlns:p14="http://schemas.microsoft.com/office/powerpoint/2010/main" val="101032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4F4C9-9B9F-5841-B22F-10BD40090ED7}"/>
              </a:ext>
            </a:extLst>
          </p:cNvPr>
          <p:cNvSpPr>
            <a:spLocks noGrp="1"/>
          </p:cNvSpPr>
          <p:nvPr>
            <p:ph idx="15"/>
          </p:nvPr>
        </p:nvSpPr>
        <p:spPr>
          <a:xfrm>
            <a:off x="597514" y="813432"/>
            <a:ext cx="7948972" cy="836259"/>
          </a:xfrm>
        </p:spPr>
        <p:txBody>
          <a:bodyPr/>
          <a:lstStyle/>
          <a:p>
            <a:r>
              <a:rPr lang="en-IN" sz="1400" dirty="0"/>
              <a:t>In addition to specifying the activity that we want to display, an intent can also pass key-value data between activities. Think of this as specifying the "request parameters" for an HTTP Request. You can specify the parameters by putting key-value pairs into the intent bundle:</a:t>
            </a:r>
            <a:endParaRPr lang="en-US" sz="1400" dirty="0"/>
          </a:p>
        </p:txBody>
      </p:sp>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8</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9" y="121966"/>
            <a:ext cx="4943478" cy="382564"/>
          </a:xfrm>
        </p:spPr>
        <p:txBody>
          <a:bodyPr/>
          <a:lstStyle/>
          <a:p>
            <a:r>
              <a:rPr lang="en-US" dirty="0"/>
              <a:t>Passing Data Between Activities</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1084082" y="1951348"/>
            <a:ext cx="7154945" cy="228128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public</a:t>
            </a:r>
            <a:r>
              <a:rPr lang="en-IN" dirty="0"/>
              <a:t> </a:t>
            </a:r>
            <a:r>
              <a:rPr lang="en-IN" b="1" dirty="0"/>
              <a:t>void</a:t>
            </a:r>
            <a:r>
              <a:rPr lang="en-IN" dirty="0"/>
              <a:t> </a:t>
            </a:r>
            <a:r>
              <a:rPr lang="en-IN" b="1" dirty="0" err="1"/>
              <a:t>launchComposeView</a:t>
            </a:r>
            <a:r>
              <a:rPr lang="en-IN" b="1" dirty="0"/>
              <a:t>()</a:t>
            </a:r>
            <a:r>
              <a:rPr lang="en-IN" dirty="0"/>
              <a:t> </a:t>
            </a:r>
            <a:r>
              <a:rPr lang="en-IN" b="1" dirty="0"/>
              <a:t>{</a:t>
            </a:r>
            <a:r>
              <a:rPr lang="en-IN" dirty="0"/>
              <a:t> </a:t>
            </a:r>
          </a:p>
          <a:p>
            <a:pPr algn="ctr"/>
            <a:r>
              <a:rPr lang="en-IN" i="1" dirty="0"/>
              <a:t>// first parameter is the context, second is the class of the activity to launch</a:t>
            </a:r>
            <a:r>
              <a:rPr lang="en-IN" dirty="0"/>
              <a:t> Intent </a:t>
            </a:r>
            <a:r>
              <a:rPr lang="en-IN" dirty="0" err="1"/>
              <a:t>i</a:t>
            </a:r>
            <a:r>
              <a:rPr lang="en-IN" dirty="0"/>
              <a:t> </a:t>
            </a:r>
            <a:r>
              <a:rPr lang="en-IN" b="1" dirty="0"/>
              <a:t>=</a:t>
            </a:r>
            <a:r>
              <a:rPr lang="en-IN" dirty="0"/>
              <a:t> </a:t>
            </a:r>
            <a:r>
              <a:rPr lang="en-IN" b="1" dirty="0"/>
              <a:t>new</a:t>
            </a:r>
            <a:r>
              <a:rPr lang="en-IN" dirty="0"/>
              <a:t> Intent</a:t>
            </a:r>
            <a:r>
              <a:rPr lang="en-IN" b="1" dirty="0"/>
              <a:t>(</a:t>
            </a:r>
            <a:r>
              <a:rPr lang="en-IN" dirty="0" err="1"/>
              <a:t>ActivityOne</a:t>
            </a:r>
            <a:r>
              <a:rPr lang="en-IN" b="1" dirty="0" err="1"/>
              <a:t>.</a:t>
            </a:r>
            <a:r>
              <a:rPr lang="en-IN" dirty="0" err="1"/>
              <a:t>this</a:t>
            </a:r>
            <a:r>
              <a:rPr lang="en-IN" b="1" dirty="0"/>
              <a:t>,</a:t>
            </a:r>
            <a:r>
              <a:rPr lang="en-IN" dirty="0"/>
              <a:t> </a:t>
            </a:r>
            <a:r>
              <a:rPr lang="en-IN" dirty="0" err="1"/>
              <a:t>ActivityTwo</a:t>
            </a:r>
            <a:r>
              <a:rPr lang="en-IN" b="1" dirty="0" err="1"/>
              <a:t>.</a:t>
            </a:r>
            <a:r>
              <a:rPr lang="en-IN" dirty="0" err="1"/>
              <a:t>class</a:t>
            </a:r>
            <a:r>
              <a:rPr lang="en-IN" b="1" dirty="0"/>
              <a:t>);</a:t>
            </a:r>
            <a:r>
              <a:rPr lang="en-IN" dirty="0"/>
              <a:t> </a:t>
            </a:r>
          </a:p>
          <a:p>
            <a:pPr algn="ctr"/>
            <a:r>
              <a:rPr lang="en-IN" i="1" dirty="0"/>
              <a:t>// put "extras" into the bundle for access in the second activity</a:t>
            </a:r>
            <a:r>
              <a:rPr lang="en-IN" dirty="0"/>
              <a:t> </a:t>
            </a:r>
            <a:r>
              <a:rPr lang="en-IN" dirty="0" err="1"/>
              <a:t>i</a:t>
            </a:r>
            <a:r>
              <a:rPr lang="en-IN" b="1" dirty="0" err="1"/>
              <a:t>.</a:t>
            </a:r>
            <a:r>
              <a:rPr lang="en-IN" dirty="0" err="1"/>
              <a:t>putExtra</a:t>
            </a:r>
            <a:r>
              <a:rPr lang="en-IN" b="1" dirty="0"/>
              <a:t>(</a:t>
            </a:r>
            <a:r>
              <a:rPr lang="en-IN" dirty="0"/>
              <a:t>"username"</a:t>
            </a:r>
            <a:r>
              <a:rPr lang="en-IN" b="1" dirty="0"/>
              <a:t>,</a:t>
            </a:r>
            <a:r>
              <a:rPr lang="en-IN" dirty="0"/>
              <a:t> "</a:t>
            </a:r>
            <a:r>
              <a:rPr lang="en-IN" dirty="0" err="1"/>
              <a:t>foobar</a:t>
            </a:r>
            <a:r>
              <a:rPr lang="en-IN" dirty="0"/>
              <a:t>"</a:t>
            </a:r>
            <a:r>
              <a:rPr lang="en-IN" b="1" dirty="0"/>
              <a:t>);</a:t>
            </a:r>
            <a:r>
              <a:rPr lang="en-IN" dirty="0"/>
              <a:t> </a:t>
            </a:r>
          </a:p>
          <a:p>
            <a:pPr algn="ctr"/>
            <a:r>
              <a:rPr lang="en-IN" i="1" dirty="0"/>
              <a:t>// brings up the second activity</a:t>
            </a:r>
            <a:r>
              <a:rPr lang="en-IN" dirty="0"/>
              <a:t> </a:t>
            </a:r>
          </a:p>
          <a:p>
            <a:pPr algn="ctr"/>
            <a:r>
              <a:rPr lang="en-IN" dirty="0" err="1"/>
              <a:t>startActivity</a:t>
            </a:r>
            <a:r>
              <a:rPr lang="en-IN" b="1" dirty="0"/>
              <a:t>(</a:t>
            </a:r>
            <a:r>
              <a:rPr lang="en-IN" dirty="0" err="1"/>
              <a:t>i</a:t>
            </a:r>
            <a:r>
              <a:rPr lang="en-IN" b="1" dirty="0"/>
              <a:t>);</a:t>
            </a:r>
          </a:p>
          <a:p>
            <a:pPr algn="ctr"/>
            <a:r>
              <a:rPr lang="en-IN" dirty="0"/>
              <a:t> </a:t>
            </a:r>
            <a:r>
              <a:rPr lang="en-IN" b="1" dirty="0"/>
              <a:t>}</a:t>
            </a:r>
            <a:endParaRPr lang="en-US" dirty="0"/>
          </a:p>
        </p:txBody>
      </p:sp>
    </p:spTree>
    <p:extLst>
      <p:ext uri="{BB962C8B-B14F-4D97-AF65-F5344CB8AC3E}">
        <p14:creationId xmlns:p14="http://schemas.microsoft.com/office/powerpoint/2010/main" val="256347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4F4C9-9B9F-5841-B22F-10BD40090ED7}"/>
              </a:ext>
            </a:extLst>
          </p:cNvPr>
          <p:cNvSpPr>
            <a:spLocks noGrp="1"/>
          </p:cNvSpPr>
          <p:nvPr>
            <p:ph idx="15"/>
          </p:nvPr>
        </p:nvSpPr>
        <p:spPr>
          <a:xfrm>
            <a:off x="597514" y="813432"/>
            <a:ext cx="7948972" cy="836259"/>
          </a:xfrm>
        </p:spPr>
        <p:txBody>
          <a:bodyPr/>
          <a:lstStyle/>
          <a:p>
            <a:r>
              <a:rPr lang="en-IN" dirty="0"/>
              <a:t>Once you have added data into the bundle, you can easily access that data within the launched activity:</a:t>
            </a:r>
            <a:endParaRPr lang="en-US" sz="1400" dirty="0"/>
          </a:p>
        </p:txBody>
      </p:sp>
      <p:sp>
        <p:nvSpPr>
          <p:cNvPr id="4" name="Date Placeholder 3">
            <a:extLst>
              <a:ext uri="{FF2B5EF4-FFF2-40B4-BE49-F238E27FC236}">
                <a16:creationId xmlns:a16="http://schemas.microsoft.com/office/drawing/2014/main" id="{A56A1FD4-425F-2A42-A0B5-2268D7ABB82B}"/>
              </a:ext>
            </a:extLst>
          </p:cNvPr>
          <p:cNvSpPr>
            <a:spLocks noGrp="1"/>
          </p:cNvSpPr>
          <p:nvPr>
            <p:ph type="dt" sz="half" idx="16"/>
          </p:nvPr>
        </p:nvSpPr>
        <p:spPr/>
        <p:txBody>
          <a:bodyPr/>
          <a:lstStyle/>
          <a:p>
            <a:fld id="{AAC8EB75-20B8-FA41-8A25-CB9D4F4E068B}" type="datetime1">
              <a:rPr lang="en-IN" smtClean="0"/>
              <a:t>13/06/19</a:t>
            </a:fld>
            <a:endParaRPr lang="en-IN" dirty="0"/>
          </a:p>
        </p:txBody>
      </p:sp>
      <p:sp>
        <p:nvSpPr>
          <p:cNvPr id="5" name="Slide Number Placeholder 4">
            <a:extLst>
              <a:ext uri="{FF2B5EF4-FFF2-40B4-BE49-F238E27FC236}">
                <a16:creationId xmlns:a16="http://schemas.microsoft.com/office/drawing/2014/main" id="{DB62313B-E3D5-9B4D-9F61-862AE1578A76}"/>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Title 5">
            <a:extLst>
              <a:ext uri="{FF2B5EF4-FFF2-40B4-BE49-F238E27FC236}">
                <a16:creationId xmlns:a16="http://schemas.microsoft.com/office/drawing/2014/main" id="{83875E96-A8A5-844C-AD22-C51CEE722F6A}"/>
              </a:ext>
            </a:extLst>
          </p:cNvPr>
          <p:cNvSpPr>
            <a:spLocks noGrp="1"/>
          </p:cNvSpPr>
          <p:nvPr>
            <p:ph type="title"/>
          </p:nvPr>
        </p:nvSpPr>
        <p:spPr>
          <a:xfrm>
            <a:off x="316679" y="121966"/>
            <a:ext cx="4943478" cy="382564"/>
          </a:xfrm>
        </p:spPr>
        <p:txBody>
          <a:bodyPr/>
          <a:lstStyle/>
          <a:p>
            <a:r>
              <a:rPr lang="en-US" dirty="0"/>
              <a:t>Passing Data Between Activities</a:t>
            </a:r>
          </a:p>
        </p:txBody>
      </p:sp>
      <p:sp>
        <p:nvSpPr>
          <p:cNvPr id="7" name="Rounded Rectangle 6">
            <a:extLst>
              <a:ext uri="{FF2B5EF4-FFF2-40B4-BE49-F238E27FC236}">
                <a16:creationId xmlns:a16="http://schemas.microsoft.com/office/drawing/2014/main" id="{A182E68F-4E73-B642-9616-30B4FEE93F8D}"/>
              </a:ext>
            </a:extLst>
          </p:cNvPr>
          <p:cNvSpPr/>
          <p:nvPr/>
        </p:nvSpPr>
        <p:spPr>
          <a:xfrm>
            <a:off x="1084082" y="1951348"/>
            <a:ext cx="7154945" cy="21116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protected</a:t>
            </a:r>
            <a:r>
              <a:rPr lang="en-IN" dirty="0"/>
              <a:t> </a:t>
            </a:r>
            <a:r>
              <a:rPr lang="en-IN" b="1" dirty="0"/>
              <a:t>void</a:t>
            </a:r>
            <a:r>
              <a:rPr lang="en-IN" dirty="0"/>
              <a:t> </a:t>
            </a:r>
            <a:r>
              <a:rPr lang="en-IN" b="1" dirty="0" err="1"/>
              <a:t>onCreate</a:t>
            </a:r>
            <a:r>
              <a:rPr lang="en-IN" b="1" dirty="0"/>
              <a:t>(</a:t>
            </a:r>
            <a:r>
              <a:rPr lang="en-IN" dirty="0"/>
              <a:t>Bundle </a:t>
            </a:r>
            <a:r>
              <a:rPr lang="en-IN" dirty="0" err="1"/>
              <a:t>savedInstanceState</a:t>
            </a:r>
            <a:r>
              <a:rPr lang="en-IN" b="1" dirty="0"/>
              <a:t>)</a:t>
            </a:r>
            <a:r>
              <a:rPr lang="en-IN" dirty="0"/>
              <a:t> </a:t>
            </a:r>
            <a:r>
              <a:rPr lang="en-IN" b="1" dirty="0"/>
              <a:t>{</a:t>
            </a:r>
            <a:r>
              <a:rPr lang="en-IN" dirty="0"/>
              <a:t> </a:t>
            </a:r>
          </a:p>
          <a:p>
            <a:pPr algn="ctr"/>
            <a:r>
              <a:rPr lang="en-IN" dirty="0"/>
              <a:t>String username </a:t>
            </a:r>
            <a:r>
              <a:rPr lang="en-IN" b="1" dirty="0"/>
              <a:t>=</a:t>
            </a:r>
            <a:r>
              <a:rPr lang="en-IN" dirty="0"/>
              <a:t> </a:t>
            </a:r>
            <a:r>
              <a:rPr lang="en-IN" dirty="0" err="1"/>
              <a:t>getIntent</a:t>
            </a:r>
            <a:r>
              <a:rPr lang="en-IN" b="1" dirty="0"/>
              <a:t>().</a:t>
            </a:r>
            <a:r>
              <a:rPr lang="en-IN" dirty="0" err="1"/>
              <a:t>getStringExtra</a:t>
            </a:r>
            <a:r>
              <a:rPr lang="en-IN" b="1" dirty="0"/>
              <a:t>(</a:t>
            </a:r>
            <a:r>
              <a:rPr lang="en-IN" dirty="0"/>
              <a:t>"username"</a:t>
            </a:r>
            <a:r>
              <a:rPr lang="en-IN" b="1" dirty="0"/>
              <a:t>);</a:t>
            </a:r>
          </a:p>
          <a:p>
            <a:pPr algn="ctr"/>
            <a:r>
              <a:rPr lang="en-IN" b="1" dirty="0"/>
              <a:t>}</a:t>
            </a:r>
            <a:endParaRPr lang="en-US" dirty="0"/>
          </a:p>
        </p:txBody>
      </p:sp>
    </p:spTree>
    <p:extLst>
      <p:ext uri="{BB962C8B-B14F-4D97-AF65-F5344CB8AC3E}">
        <p14:creationId xmlns:p14="http://schemas.microsoft.com/office/powerpoint/2010/main" val="521805186"/>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21210</TotalTime>
  <Words>1391</Words>
  <Application>Microsoft Macintosh PowerPoint</Application>
  <PresentationFormat>On-screen Show (16:9)</PresentationFormat>
  <Paragraphs>156</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Helvetica Neue</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Intents</vt:lpstr>
      <vt:lpstr>Demo Intents</vt:lpstr>
      <vt:lpstr>Explicit Intent</vt:lpstr>
      <vt:lpstr>Passing Data Between Activities</vt:lpstr>
      <vt:lpstr>Passing Data Between Activities</vt:lpstr>
      <vt:lpstr>Demo Passing Data Between Activities</vt:lpstr>
      <vt:lpstr>Returning Data Result to Parent Activity</vt:lpstr>
      <vt:lpstr>Returning Data Result to Parent Activity</vt:lpstr>
      <vt:lpstr>Returning Data Result to Parent Activity</vt:lpstr>
      <vt:lpstr>Returning Data Result to Parent Activity</vt:lpstr>
      <vt:lpstr>Demo Returning Data to Parent Activity</vt:lpstr>
      <vt:lpstr>Passing Data Using Serializable</vt:lpstr>
      <vt:lpstr>Passing Data Using Serializable</vt:lpstr>
      <vt:lpstr>Passing Data Using Serializable</vt:lpstr>
      <vt:lpstr>Implicit Intent</vt:lpstr>
      <vt:lpstr>Implicit Intent</vt:lpstr>
      <vt:lpstr>Implicit Intent</vt:lpstr>
      <vt:lpstr>DEMO Implicit Intent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350</cp:revision>
  <dcterms:created xsi:type="dcterms:W3CDTF">2019-01-02T10:18:22Z</dcterms:created>
  <dcterms:modified xsi:type="dcterms:W3CDTF">2019-06-13T07:27:46Z</dcterms:modified>
</cp:coreProperties>
</file>