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5"/>
  </p:notesMasterIdLst>
  <p:handoutMasterIdLst>
    <p:handoutMasterId r:id="rId16"/>
  </p:handoutMasterIdLst>
  <p:sldIdLst>
    <p:sldId id="256" r:id="rId2"/>
    <p:sldId id="294" r:id="rId3"/>
    <p:sldId id="286" r:id="rId4"/>
    <p:sldId id="342" r:id="rId5"/>
    <p:sldId id="368" r:id="rId6"/>
    <p:sldId id="370" r:id="rId7"/>
    <p:sldId id="367" r:id="rId8"/>
    <p:sldId id="369" r:id="rId9"/>
    <p:sldId id="371" r:id="rId10"/>
    <p:sldId id="372" r:id="rId11"/>
    <p:sldId id="373" r:id="rId12"/>
    <p:sldId id="374" r:id="rId13"/>
    <p:sldId id="290"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D40"/>
    <a:srgbClr val="CE2D40"/>
    <a:srgbClr val="A8A8A8"/>
    <a:srgbClr val="F5333F"/>
    <a:srgbClr val="F1333F"/>
    <a:srgbClr val="E72D3F"/>
    <a:srgbClr val="898989"/>
    <a:srgbClr val="989898"/>
    <a:srgbClr val="F6303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90" autoAdjust="0"/>
    <p:restoredTop sz="95699"/>
  </p:normalViewPr>
  <p:slideViewPr>
    <p:cSldViewPr snapToGrid="0" showGuides="1">
      <p:cViewPr varScale="1">
        <p:scale>
          <a:sx n="133" d="100"/>
          <a:sy n="133" d="100"/>
        </p:scale>
        <p:origin x="200" y="30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15656"/>
        <c:axId val="-2132718696"/>
      </c:barChart>
      <c:catAx>
        <c:axId val="-2132715656"/>
        <c:scaling>
          <c:orientation val="minMax"/>
        </c:scaling>
        <c:delete val="1"/>
        <c:axPos val="l"/>
        <c:numFmt formatCode="General" sourceLinked="1"/>
        <c:majorTickMark val="out"/>
        <c:minorTickMark val="none"/>
        <c:tickLblPos val="nextTo"/>
        <c:crossAx val="-2132718696"/>
        <c:crosses val="autoZero"/>
        <c:auto val="1"/>
        <c:lblAlgn val="ctr"/>
        <c:lblOffset val="100"/>
        <c:noMultiLvlLbl val="0"/>
      </c:catAx>
      <c:valAx>
        <c:axId val="-2132718696"/>
        <c:scaling>
          <c:orientation val="minMax"/>
        </c:scaling>
        <c:delete val="1"/>
        <c:axPos val="b"/>
        <c:numFmt formatCode="0%" sourceLinked="1"/>
        <c:majorTickMark val="out"/>
        <c:minorTickMark val="none"/>
        <c:tickLblPos val="nextTo"/>
        <c:crossAx val="-2132715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81934168"/>
        <c:axId val="2081937144"/>
      </c:barChart>
      <c:catAx>
        <c:axId val="2081934168"/>
        <c:scaling>
          <c:orientation val="minMax"/>
        </c:scaling>
        <c:delete val="1"/>
        <c:axPos val="l"/>
        <c:numFmt formatCode="General" sourceLinked="1"/>
        <c:majorTickMark val="out"/>
        <c:minorTickMark val="none"/>
        <c:tickLblPos val="nextTo"/>
        <c:crossAx val="2081937144"/>
        <c:crosses val="autoZero"/>
        <c:auto val="1"/>
        <c:lblAlgn val="ctr"/>
        <c:lblOffset val="100"/>
        <c:noMultiLvlLbl val="0"/>
      </c:catAx>
      <c:valAx>
        <c:axId val="2081937144"/>
        <c:scaling>
          <c:orientation val="minMax"/>
        </c:scaling>
        <c:delete val="1"/>
        <c:axPos val="b"/>
        <c:numFmt formatCode="0%" sourceLinked="1"/>
        <c:majorTickMark val="out"/>
        <c:minorTickMark val="none"/>
        <c:tickLblPos val="nextTo"/>
        <c:crossAx val="208193416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82760"/>
        <c:axId val="-2132785752"/>
      </c:barChart>
      <c:catAx>
        <c:axId val="-2132782760"/>
        <c:scaling>
          <c:orientation val="minMax"/>
        </c:scaling>
        <c:delete val="1"/>
        <c:axPos val="l"/>
        <c:numFmt formatCode="General" sourceLinked="1"/>
        <c:majorTickMark val="out"/>
        <c:minorTickMark val="none"/>
        <c:tickLblPos val="nextTo"/>
        <c:crossAx val="-2132785752"/>
        <c:crosses val="autoZero"/>
        <c:auto val="1"/>
        <c:lblAlgn val="ctr"/>
        <c:lblOffset val="100"/>
        <c:noMultiLvlLbl val="0"/>
      </c:catAx>
      <c:valAx>
        <c:axId val="-2132785752"/>
        <c:scaling>
          <c:orientation val="minMax"/>
        </c:scaling>
        <c:delete val="1"/>
        <c:axPos val="b"/>
        <c:numFmt formatCode="0%" sourceLinked="1"/>
        <c:majorTickMark val="out"/>
        <c:minorTickMark val="none"/>
        <c:tickLblPos val="nextTo"/>
        <c:crossAx val="-2132782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138379496"/>
        <c:axId val="-2138799752"/>
      </c:barChart>
      <c:catAx>
        <c:axId val="-2138379496"/>
        <c:scaling>
          <c:orientation val="minMax"/>
        </c:scaling>
        <c:delete val="1"/>
        <c:axPos val="l"/>
        <c:numFmt formatCode="General" sourceLinked="1"/>
        <c:majorTickMark val="out"/>
        <c:minorTickMark val="none"/>
        <c:tickLblPos val="nextTo"/>
        <c:crossAx val="-2138799752"/>
        <c:crosses val="autoZero"/>
        <c:auto val="1"/>
        <c:lblAlgn val="ctr"/>
        <c:lblOffset val="100"/>
        <c:noMultiLvlLbl val="0"/>
      </c:catAx>
      <c:valAx>
        <c:axId val="-2138799752"/>
        <c:scaling>
          <c:orientation val="minMax"/>
        </c:scaling>
        <c:delete val="1"/>
        <c:axPos val="b"/>
        <c:numFmt formatCode="0%" sourceLinked="1"/>
        <c:majorTickMark val="out"/>
        <c:minorTickMark val="none"/>
        <c:tickLblPos val="nextTo"/>
        <c:crossAx val="-213837949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01/07/19</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7/1/19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01/07/19</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01/07/19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01/07/19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01/07/19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01/07/19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01/07/19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01/07/19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01/07/19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01/07/19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01/07/19</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01/07/19</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01/07/19</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01/07/19</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01/07/19</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01/07/19</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01/07/19</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01/07/19</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01/07/19</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01/07/19</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06" r:id="rId8"/>
    <p:sldLayoutId id="2147483708" r:id="rId9"/>
    <p:sldLayoutId id="2147483710" r:id="rId10"/>
    <p:sldLayoutId id="2147483711" r:id="rId11"/>
    <p:sldLayoutId id="2147483713" r:id="rId12"/>
    <p:sldLayoutId id="2147483712" r:id="rId13"/>
    <p:sldLayoutId id="2147483714" r:id="rId14"/>
    <p:sldLayoutId id="2147483715" r:id="rId15"/>
    <p:sldLayoutId id="2147483716" r:id="rId16"/>
    <p:sldLayoutId id="2147483717" r:id="rId17"/>
    <p:sldLayoutId id="2147483722" r:id="rId18"/>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Android</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01/07/19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1EC11-9F25-9A4A-94AB-B560DDDA94D6}"/>
              </a:ext>
            </a:extLst>
          </p:cNvPr>
          <p:cNvSpPr>
            <a:spLocks noGrp="1"/>
          </p:cNvSpPr>
          <p:nvPr>
            <p:ph type="dt" sz="half" idx="10"/>
          </p:nvPr>
        </p:nvSpPr>
        <p:spPr/>
        <p:txBody>
          <a:bodyPr/>
          <a:lstStyle/>
          <a:p>
            <a:fld id="{24A60580-2B70-6940-B3F0-E4F8AB7AA3B6}" type="datetime1">
              <a:rPr lang="en-IN" smtClean="0"/>
              <a:t>01/07/19</a:t>
            </a:fld>
            <a:endParaRPr lang="en-IN"/>
          </a:p>
        </p:txBody>
      </p:sp>
      <p:sp>
        <p:nvSpPr>
          <p:cNvPr id="3" name="Slide Number Placeholder 2">
            <a:extLst>
              <a:ext uri="{FF2B5EF4-FFF2-40B4-BE49-F238E27FC236}">
                <a16:creationId xmlns:a16="http://schemas.microsoft.com/office/drawing/2014/main" id="{8E61E1E8-5BD6-7849-814D-3D1C776A22A7}"/>
              </a:ext>
            </a:extLst>
          </p:cNvPr>
          <p:cNvSpPr>
            <a:spLocks noGrp="1"/>
          </p:cNvSpPr>
          <p:nvPr>
            <p:ph type="sldNum" sz="quarter" idx="12"/>
          </p:nvPr>
        </p:nvSpPr>
        <p:spPr/>
        <p:txBody>
          <a:bodyPr/>
          <a:lstStyle/>
          <a:p>
            <a:fld id="{273EEA2F-D825-49D3-9C25-497F06EFD3F7}" type="slidenum">
              <a:rPr lang="en-IN" smtClean="0"/>
              <a:t>10</a:t>
            </a:fld>
            <a:endParaRPr lang="en-IN"/>
          </a:p>
        </p:txBody>
      </p:sp>
      <p:sp>
        <p:nvSpPr>
          <p:cNvPr id="4" name="Title 3">
            <a:extLst>
              <a:ext uri="{FF2B5EF4-FFF2-40B4-BE49-F238E27FC236}">
                <a16:creationId xmlns:a16="http://schemas.microsoft.com/office/drawing/2014/main" id="{BFAD912C-275D-EA41-97B1-51ECCDD575FD}"/>
              </a:ext>
            </a:extLst>
          </p:cNvPr>
          <p:cNvSpPr>
            <a:spLocks noGrp="1"/>
          </p:cNvSpPr>
          <p:nvPr>
            <p:ph type="title"/>
          </p:nvPr>
        </p:nvSpPr>
        <p:spPr/>
        <p:txBody>
          <a:bodyPr/>
          <a:lstStyle/>
          <a:p>
            <a:r>
              <a:rPr lang="en-US" dirty="0"/>
              <a:t>Use Cases</a:t>
            </a:r>
          </a:p>
        </p:txBody>
      </p:sp>
      <p:sp>
        <p:nvSpPr>
          <p:cNvPr id="5" name="Rectangle 4">
            <a:extLst>
              <a:ext uri="{FF2B5EF4-FFF2-40B4-BE49-F238E27FC236}">
                <a16:creationId xmlns:a16="http://schemas.microsoft.com/office/drawing/2014/main" id="{17ADBA13-1665-4248-928E-F4F277A7E732}"/>
              </a:ext>
            </a:extLst>
          </p:cNvPr>
          <p:cNvSpPr/>
          <p:nvPr/>
        </p:nvSpPr>
        <p:spPr>
          <a:xfrm>
            <a:off x="316679" y="1737355"/>
            <a:ext cx="8577064" cy="1477328"/>
          </a:xfrm>
          <a:prstGeom prst="rect">
            <a:avLst/>
          </a:prstGeom>
        </p:spPr>
        <p:txBody>
          <a:bodyPr wrap="square">
            <a:spAutoFit/>
          </a:bodyPr>
          <a:lstStyle/>
          <a:p>
            <a:r>
              <a:rPr lang="en-IN" dirty="0">
                <a:solidFill>
                  <a:srgbClr val="333333"/>
                </a:solidFill>
                <a:latin typeface="Helvetica Neue" panose="02000503000000020004" pitchFamily="2" charset="0"/>
              </a:rPr>
              <a:t>Each storage option has typical associated use cases as follows:</a:t>
            </a:r>
          </a:p>
          <a:p>
            <a:pPr>
              <a:buFont typeface="Arial" panose="020B0604020202020204" pitchFamily="34" charset="0"/>
              <a:buChar char="•"/>
            </a:pPr>
            <a:r>
              <a:rPr lang="en-IN" b="1" dirty="0">
                <a:solidFill>
                  <a:srgbClr val="333333"/>
                </a:solidFill>
                <a:latin typeface="Helvetica Neue" panose="02000503000000020004" pitchFamily="2" charset="0"/>
              </a:rPr>
              <a:t>Shared Preferences</a:t>
            </a:r>
            <a:r>
              <a:rPr lang="en-IN" dirty="0">
                <a:solidFill>
                  <a:srgbClr val="333333"/>
                </a:solidFill>
                <a:latin typeface="Helvetica Neue" panose="02000503000000020004" pitchFamily="2" charset="0"/>
              </a:rPr>
              <a:t> - Used for app preferences, keys and session information.</a:t>
            </a:r>
          </a:p>
          <a:p>
            <a:pPr>
              <a:buFont typeface="Arial" panose="020B0604020202020204" pitchFamily="34" charset="0"/>
              <a:buChar char="•"/>
            </a:pPr>
            <a:r>
              <a:rPr lang="en-IN" b="1" dirty="0">
                <a:solidFill>
                  <a:srgbClr val="333333"/>
                </a:solidFill>
                <a:latin typeface="Helvetica Neue" panose="02000503000000020004" pitchFamily="2" charset="0"/>
              </a:rPr>
              <a:t>Local Files</a:t>
            </a:r>
            <a:r>
              <a:rPr lang="en-IN" dirty="0">
                <a:solidFill>
                  <a:srgbClr val="333333"/>
                </a:solidFill>
                <a:latin typeface="Helvetica Neue" panose="02000503000000020004" pitchFamily="2" charset="0"/>
              </a:rPr>
              <a:t> - Often used for blob data or data file caches (</a:t>
            </a:r>
            <a:r>
              <a:rPr lang="en-IN" dirty="0" err="1">
                <a:solidFill>
                  <a:srgbClr val="333333"/>
                </a:solidFill>
                <a:latin typeface="Helvetica Neue" panose="02000503000000020004" pitchFamily="2" charset="0"/>
              </a:rPr>
              <a:t>i.e</a:t>
            </a:r>
            <a:r>
              <a:rPr lang="en-IN" dirty="0">
                <a:solidFill>
                  <a:srgbClr val="333333"/>
                </a:solidFill>
                <a:latin typeface="Helvetica Neue" panose="02000503000000020004" pitchFamily="2" charset="0"/>
              </a:rPr>
              <a:t> disk image cache)</a:t>
            </a:r>
          </a:p>
          <a:p>
            <a:pPr>
              <a:buFont typeface="Arial" panose="020B0604020202020204" pitchFamily="34" charset="0"/>
              <a:buChar char="•"/>
            </a:pPr>
            <a:r>
              <a:rPr lang="en-IN" b="1" dirty="0">
                <a:solidFill>
                  <a:srgbClr val="333333"/>
                </a:solidFill>
                <a:latin typeface="Helvetica Neue" panose="02000503000000020004" pitchFamily="2" charset="0"/>
              </a:rPr>
              <a:t>SQLite Database</a:t>
            </a:r>
            <a:r>
              <a:rPr lang="en-IN" dirty="0">
                <a:solidFill>
                  <a:srgbClr val="333333"/>
                </a:solidFill>
                <a:latin typeface="Helvetica Neue" panose="02000503000000020004" pitchFamily="2" charset="0"/>
              </a:rPr>
              <a:t> - Used for complex local data manipulation or for raw speed</a:t>
            </a:r>
          </a:p>
          <a:p>
            <a:pPr>
              <a:buFont typeface="Arial" panose="020B0604020202020204" pitchFamily="34" charset="0"/>
              <a:buChar char="•"/>
            </a:pPr>
            <a:r>
              <a:rPr lang="en-IN" b="1" dirty="0">
                <a:solidFill>
                  <a:srgbClr val="333333"/>
                </a:solidFill>
                <a:latin typeface="Helvetica Neue" panose="02000503000000020004" pitchFamily="2" charset="0"/>
              </a:rPr>
              <a:t>ORM</a:t>
            </a:r>
            <a:r>
              <a:rPr lang="en-IN" dirty="0">
                <a:solidFill>
                  <a:srgbClr val="333333"/>
                </a:solidFill>
                <a:latin typeface="Helvetica Neue" panose="02000503000000020004" pitchFamily="2" charset="0"/>
              </a:rPr>
              <a:t> - Used to store simple relational data locally to reduce SQL boilerplate</a:t>
            </a:r>
            <a:endParaRPr lang="en-IN"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447188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F9414-742B-D14E-922E-5EDD2112BBB8}"/>
              </a:ext>
            </a:extLst>
          </p:cNvPr>
          <p:cNvSpPr>
            <a:spLocks noGrp="1"/>
          </p:cNvSpPr>
          <p:nvPr>
            <p:ph type="dt" sz="half" idx="10"/>
          </p:nvPr>
        </p:nvSpPr>
        <p:spPr/>
        <p:txBody>
          <a:bodyPr/>
          <a:lstStyle/>
          <a:p>
            <a:fld id="{24A60580-2B70-6940-B3F0-E4F8AB7AA3B6}" type="datetime1">
              <a:rPr lang="en-IN" smtClean="0"/>
              <a:t>01/07/19</a:t>
            </a:fld>
            <a:endParaRPr lang="en-IN"/>
          </a:p>
        </p:txBody>
      </p:sp>
      <p:sp>
        <p:nvSpPr>
          <p:cNvPr id="3" name="Slide Number Placeholder 2">
            <a:extLst>
              <a:ext uri="{FF2B5EF4-FFF2-40B4-BE49-F238E27FC236}">
                <a16:creationId xmlns:a16="http://schemas.microsoft.com/office/drawing/2014/main" id="{1B44093A-4ECC-0F48-8C14-40CAA0CA0BA1}"/>
              </a:ext>
            </a:extLst>
          </p:cNvPr>
          <p:cNvSpPr>
            <a:spLocks noGrp="1"/>
          </p:cNvSpPr>
          <p:nvPr>
            <p:ph type="sldNum" sz="quarter" idx="12"/>
          </p:nvPr>
        </p:nvSpPr>
        <p:spPr/>
        <p:txBody>
          <a:bodyPr/>
          <a:lstStyle/>
          <a:p>
            <a:fld id="{273EEA2F-D825-49D3-9C25-497F06EFD3F7}" type="slidenum">
              <a:rPr lang="en-IN" smtClean="0"/>
              <a:t>11</a:t>
            </a:fld>
            <a:endParaRPr lang="en-IN"/>
          </a:p>
        </p:txBody>
      </p:sp>
      <p:sp>
        <p:nvSpPr>
          <p:cNvPr id="4" name="Title 3">
            <a:extLst>
              <a:ext uri="{FF2B5EF4-FFF2-40B4-BE49-F238E27FC236}">
                <a16:creationId xmlns:a16="http://schemas.microsoft.com/office/drawing/2014/main" id="{0CF0297B-F101-3C45-AA42-2644964207D6}"/>
              </a:ext>
            </a:extLst>
          </p:cNvPr>
          <p:cNvSpPr>
            <a:spLocks noGrp="1"/>
          </p:cNvSpPr>
          <p:nvPr>
            <p:ph type="title"/>
          </p:nvPr>
        </p:nvSpPr>
        <p:spPr/>
        <p:txBody>
          <a:bodyPr/>
          <a:lstStyle/>
          <a:p>
            <a:r>
              <a:rPr lang="en-US" dirty="0"/>
              <a:t>SQL Lite</a:t>
            </a:r>
          </a:p>
        </p:txBody>
      </p:sp>
      <p:pic>
        <p:nvPicPr>
          <p:cNvPr id="5" name="Picture 4">
            <a:extLst>
              <a:ext uri="{FF2B5EF4-FFF2-40B4-BE49-F238E27FC236}">
                <a16:creationId xmlns:a16="http://schemas.microsoft.com/office/drawing/2014/main" id="{8CF52B00-E11C-2541-86F2-DD9D700A410A}"/>
              </a:ext>
            </a:extLst>
          </p:cNvPr>
          <p:cNvPicPr>
            <a:picLocks noChangeAspect="1"/>
          </p:cNvPicPr>
          <p:nvPr/>
        </p:nvPicPr>
        <p:blipFill>
          <a:blip r:embed="rId2"/>
          <a:stretch>
            <a:fillRect/>
          </a:stretch>
        </p:blipFill>
        <p:spPr>
          <a:xfrm>
            <a:off x="628650" y="866273"/>
            <a:ext cx="7896518" cy="3828324"/>
          </a:xfrm>
          <a:prstGeom prst="rect">
            <a:avLst/>
          </a:prstGeom>
        </p:spPr>
      </p:pic>
    </p:spTree>
    <p:extLst>
      <p:ext uri="{BB962C8B-B14F-4D97-AF65-F5344CB8AC3E}">
        <p14:creationId xmlns:p14="http://schemas.microsoft.com/office/powerpoint/2010/main" val="134810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A5934F-05A0-1A4F-B041-6369E34A7ED7}"/>
              </a:ext>
            </a:extLst>
          </p:cNvPr>
          <p:cNvSpPr>
            <a:spLocks noGrp="1"/>
          </p:cNvSpPr>
          <p:nvPr>
            <p:ph type="title"/>
          </p:nvPr>
        </p:nvSpPr>
        <p:spPr>
          <a:xfrm>
            <a:off x="2900769" y="2290546"/>
            <a:ext cx="3557181" cy="562407"/>
          </a:xfrm>
        </p:spPr>
        <p:txBody>
          <a:bodyPr/>
          <a:lstStyle/>
          <a:p>
            <a:r>
              <a:rPr lang="en-US" dirty="0"/>
              <a:t>Demo SQL Lite</a:t>
            </a:r>
          </a:p>
        </p:txBody>
      </p:sp>
      <p:sp>
        <p:nvSpPr>
          <p:cNvPr id="2" name="Date Placeholder 1">
            <a:extLst>
              <a:ext uri="{FF2B5EF4-FFF2-40B4-BE49-F238E27FC236}">
                <a16:creationId xmlns:a16="http://schemas.microsoft.com/office/drawing/2014/main" id="{BAA78A4B-B772-2B42-B7F1-FE72E045BCB0}"/>
              </a:ext>
            </a:extLst>
          </p:cNvPr>
          <p:cNvSpPr>
            <a:spLocks noGrp="1"/>
          </p:cNvSpPr>
          <p:nvPr>
            <p:ph type="dt" sz="half" idx="10"/>
          </p:nvPr>
        </p:nvSpPr>
        <p:spPr/>
        <p:txBody>
          <a:bodyPr/>
          <a:lstStyle/>
          <a:p>
            <a:fld id="{24A60580-2B70-6940-B3F0-E4F8AB7AA3B6}" type="datetime1">
              <a:rPr lang="en-IN" smtClean="0"/>
              <a:t>01/07/19</a:t>
            </a:fld>
            <a:endParaRPr lang="en-IN"/>
          </a:p>
        </p:txBody>
      </p:sp>
      <p:sp>
        <p:nvSpPr>
          <p:cNvPr id="3" name="Slide Number Placeholder 2">
            <a:extLst>
              <a:ext uri="{FF2B5EF4-FFF2-40B4-BE49-F238E27FC236}">
                <a16:creationId xmlns:a16="http://schemas.microsoft.com/office/drawing/2014/main" id="{8F078A5F-0606-FB48-8A51-C36D9425D196}"/>
              </a:ext>
            </a:extLst>
          </p:cNvPr>
          <p:cNvSpPr>
            <a:spLocks noGrp="1"/>
          </p:cNvSpPr>
          <p:nvPr>
            <p:ph type="sldNum" sz="quarter" idx="12"/>
          </p:nvPr>
        </p:nvSpPr>
        <p:spPr/>
        <p:txBody>
          <a:bodyPr/>
          <a:lstStyle/>
          <a:p>
            <a:fld id="{273EEA2F-D825-49D3-9C25-497F06EFD3F7}" type="slidenum">
              <a:rPr lang="en-IN" smtClean="0"/>
              <a:t>12</a:t>
            </a:fld>
            <a:endParaRPr lang="en-IN"/>
          </a:p>
        </p:txBody>
      </p:sp>
    </p:spTree>
    <p:extLst>
      <p:ext uri="{BB962C8B-B14F-4D97-AF65-F5344CB8AC3E}">
        <p14:creationId xmlns:p14="http://schemas.microsoft.com/office/powerpoint/2010/main" val="1880977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01/07/19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13</a:t>
            </a:fld>
            <a:endParaRPr lang="en-IN" dirty="0"/>
          </a:p>
        </p:txBody>
      </p:sp>
    </p:spTree>
    <p:extLst>
      <p:ext uri="{BB962C8B-B14F-4D97-AF65-F5344CB8AC3E}">
        <p14:creationId xmlns:p14="http://schemas.microsoft.com/office/powerpoint/2010/main" val="188552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01/07/19</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733779" y="1063036"/>
            <a:ext cx="3133209" cy="1648396"/>
          </a:xfrm>
          <a:prstGeom prst="rect">
            <a:avLst/>
          </a:prstGeom>
          <a:noFill/>
          <a:ln>
            <a:noFill/>
          </a:ln>
        </p:spPr>
        <p:txBody>
          <a:bodyPr spcFirstLastPara="1" wrap="square" lIns="91425" tIns="45700" rIns="91425" bIns="45700" anchor="t" anchorCtr="0">
            <a:noAutofit/>
          </a:bodyPr>
          <a:lstStyle/>
          <a:p>
            <a:pPr algn="ctr">
              <a:lnSpc>
                <a:spcPct val="90000"/>
              </a:lnSpc>
              <a:buClr>
                <a:srgbClr val="000000"/>
              </a:buClr>
              <a:buSzPts val="1800"/>
            </a:pPr>
            <a:r>
              <a:rPr lang="en-IN" sz="1800" b="1" i="0" u="none" strike="noStrike" cap="none" dirty="0">
                <a:solidFill>
                  <a:srgbClr val="FFFFFF"/>
                </a:solidFill>
                <a:latin typeface="Proxima Nova"/>
                <a:ea typeface="Proxima Nova"/>
                <a:cs typeface="Proxima Nova"/>
                <a:sym typeface="Proxima Nova"/>
              </a:rPr>
              <a:t>Course :</a:t>
            </a:r>
            <a:r>
              <a:rPr lang="en-IN" dirty="0">
                <a:solidFill>
                  <a:schemeClr val="lt1"/>
                </a:solidFill>
                <a:latin typeface="Proxima Nova"/>
                <a:ea typeface="Proxima Nova"/>
                <a:cs typeface="Proxima Nova"/>
                <a:sym typeface="Proxima Nova"/>
              </a:rPr>
              <a:t>  Android</a:t>
            </a:r>
            <a:endParaRPr dirty="0">
              <a:solidFill>
                <a:schemeClr val="lt1"/>
              </a:solidFill>
            </a:endParaRP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Lecture </a:t>
            </a:r>
            <a:r>
              <a:rPr lang="en-IN" sz="1800" b="1" dirty="0">
                <a:solidFill>
                  <a:srgbClr val="FFFFFF"/>
                </a:solidFill>
                <a:latin typeface="Proxima Nova"/>
                <a:ea typeface="Proxima Nova"/>
                <a:cs typeface="Proxima Nova"/>
                <a:sym typeface="Proxima Nova"/>
              </a:rPr>
              <a:t>On</a:t>
            </a:r>
            <a:r>
              <a:rPr lang="en-IN" sz="1800" b="1" i="0" u="none" strike="noStrike" cap="none" dirty="0">
                <a:solidFill>
                  <a:srgbClr val="FFFFFF"/>
                </a:solidFill>
                <a:latin typeface="Proxima Nova"/>
                <a:ea typeface="Proxima Nova"/>
                <a:cs typeface="Proxima Nova"/>
                <a:sym typeface="Proxima Nova"/>
              </a:rPr>
              <a:t> :</a:t>
            </a:r>
            <a:r>
              <a:rPr lang="en-IN" dirty="0">
                <a:solidFill>
                  <a:srgbClr val="FFFFFF"/>
                </a:solidFill>
                <a:latin typeface="Proxima Nova"/>
                <a:ea typeface="Proxima Nova"/>
                <a:cs typeface="Proxima Nova"/>
                <a:sym typeface="Proxima Nova"/>
              </a:rPr>
              <a:t> Services, Broadcast &amp; Data Storage I</a:t>
            </a: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Instructor :</a:t>
            </a:r>
            <a:r>
              <a:rPr lang="en-IN" dirty="0">
                <a:solidFill>
                  <a:schemeClr val="lt1"/>
                </a:solidFill>
                <a:latin typeface="Proxima Nova"/>
                <a:ea typeface="Proxima Nova"/>
                <a:cs typeface="Proxima Nova"/>
                <a:sym typeface="Proxima Nova"/>
              </a:rPr>
              <a:t> Rohit Jain</a:t>
            </a:r>
            <a:endParaRPr sz="18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01/07/19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In the last class we covered… </a:t>
            </a:r>
          </a:p>
        </p:txBody>
      </p:sp>
      <p:sp>
        <p:nvSpPr>
          <p:cNvPr id="2" name="Footer Placeholder 1"/>
          <p:cNvSpPr>
            <a:spLocks noGrp="1"/>
          </p:cNvSpPr>
          <p:nvPr>
            <p:ph type="ftr" sz="quarter" idx="11"/>
          </p:nvPr>
        </p:nvSpPr>
        <p:spPr/>
        <p:txBody>
          <a:bodyPr/>
          <a:lstStyle/>
          <a:p>
            <a:r>
              <a:rPr lang="en-IN" dirty="0"/>
              <a:t>Android| Java</a:t>
            </a:r>
          </a:p>
          <a:p>
            <a:endParaRPr lang="en-IN" dirty="0"/>
          </a:p>
        </p:txBody>
      </p:sp>
      <p:sp>
        <p:nvSpPr>
          <p:cNvPr id="14" name="TextBox 13">
            <a:extLst>
              <a:ext uri="{FF2B5EF4-FFF2-40B4-BE49-F238E27FC236}">
                <a16:creationId xmlns:a16="http://schemas.microsoft.com/office/drawing/2014/main" id="{A1D5BD00-3737-5A4A-AB6A-F32B7085D56F}"/>
              </a:ext>
            </a:extLst>
          </p:cNvPr>
          <p:cNvSpPr txBox="1"/>
          <p:nvPr/>
        </p:nvSpPr>
        <p:spPr>
          <a:xfrm>
            <a:off x="1126962" y="1552653"/>
            <a:ext cx="6171763" cy="369332"/>
          </a:xfrm>
          <a:prstGeom prst="rect">
            <a:avLst/>
          </a:prstGeom>
          <a:noFill/>
        </p:spPr>
        <p:txBody>
          <a:bodyPr wrap="square" rtlCol="0" anchor="t">
            <a:spAutoFit/>
          </a:bodyPr>
          <a:lstStyle/>
          <a:p>
            <a:pPr marL="342900" indent="-342900">
              <a:buFont typeface="+mj-lt"/>
              <a:buAutoNum type="arabicPeriod"/>
            </a:pPr>
            <a:r>
              <a:rPr lang="en-US" dirty="0">
                <a:solidFill>
                  <a:schemeClr val="bg1"/>
                </a:solidFill>
              </a:rPr>
              <a:t>Notifications </a:t>
            </a:r>
          </a:p>
        </p:txBody>
      </p:sp>
    </p:spTree>
    <p:extLst>
      <p:ext uri="{BB962C8B-B14F-4D97-AF65-F5344CB8AC3E}">
        <p14:creationId xmlns:p14="http://schemas.microsoft.com/office/powerpoint/2010/main" val="377551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01/07/19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4</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Today’s Agenda</a:t>
            </a:r>
          </a:p>
        </p:txBody>
      </p:sp>
      <p:sp>
        <p:nvSpPr>
          <p:cNvPr id="2" name="Footer Placeholder 1"/>
          <p:cNvSpPr>
            <a:spLocks noGrp="1"/>
          </p:cNvSpPr>
          <p:nvPr>
            <p:ph type="ftr" sz="quarter" idx="11"/>
          </p:nvPr>
        </p:nvSpPr>
        <p:spPr/>
        <p:txBody>
          <a:bodyPr/>
          <a:lstStyle/>
          <a:p>
            <a:r>
              <a:rPr lang="en-IN" dirty="0"/>
              <a:t>Android| Java</a:t>
            </a:r>
          </a:p>
          <a:p>
            <a:endParaRPr lang="en-IN" dirty="0"/>
          </a:p>
        </p:txBody>
      </p:sp>
      <p:sp>
        <p:nvSpPr>
          <p:cNvPr id="14" name="TextBox 13">
            <a:extLst>
              <a:ext uri="{FF2B5EF4-FFF2-40B4-BE49-F238E27FC236}">
                <a16:creationId xmlns:a16="http://schemas.microsoft.com/office/drawing/2014/main" id="{A1D5BD00-3737-5A4A-AB6A-F32B7085D56F}"/>
              </a:ext>
            </a:extLst>
          </p:cNvPr>
          <p:cNvSpPr txBox="1"/>
          <p:nvPr/>
        </p:nvSpPr>
        <p:spPr>
          <a:xfrm>
            <a:off x="1203964" y="1504526"/>
            <a:ext cx="6171763" cy="923330"/>
          </a:xfrm>
          <a:prstGeom prst="rect">
            <a:avLst/>
          </a:prstGeom>
          <a:noFill/>
        </p:spPr>
        <p:txBody>
          <a:bodyPr wrap="square" rtlCol="0" anchor="t">
            <a:spAutoFit/>
          </a:bodyPr>
          <a:lstStyle/>
          <a:p>
            <a:pPr marL="342900" indent="-342900">
              <a:buAutoNum type="arabicPeriod"/>
            </a:pPr>
            <a:r>
              <a:rPr lang="en-US" dirty="0">
                <a:solidFill>
                  <a:schemeClr val="bg1"/>
                </a:solidFill>
              </a:rPr>
              <a:t>Broadcast Receivers</a:t>
            </a:r>
          </a:p>
          <a:p>
            <a:pPr marL="342900" indent="-342900">
              <a:buAutoNum type="arabicPeriod"/>
            </a:pPr>
            <a:r>
              <a:rPr lang="en-US" dirty="0">
                <a:solidFill>
                  <a:schemeClr val="bg1"/>
                </a:solidFill>
              </a:rPr>
              <a:t>Services</a:t>
            </a:r>
          </a:p>
          <a:p>
            <a:pPr marL="342900" indent="-342900">
              <a:buAutoNum type="arabicPeriod"/>
            </a:pPr>
            <a:r>
              <a:rPr lang="en-US" dirty="0" err="1">
                <a:solidFill>
                  <a:schemeClr val="bg1"/>
                </a:solidFill>
              </a:rPr>
              <a:t>Sql</a:t>
            </a:r>
            <a:r>
              <a:rPr lang="en-US" dirty="0">
                <a:solidFill>
                  <a:schemeClr val="bg1"/>
                </a:solidFill>
              </a:rPr>
              <a:t> lite</a:t>
            </a:r>
          </a:p>
        </p:txBody>
      </p:sp>
    </p:spTree>
    <p:extLst>
      <p:ext uri="{BB962C8B-B14F-4D97-AF65-F5344CB8AC3E}">
        <p14:creationId xmlns:p14="http://schemas.microsoft.com/office/powerpoint/2010/main" val="261541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9B3A8-8A91-AC47-85AD-07753853C20F}"/>
              </a:ext>
            </a:extLst>
          </p:cNvPr>
          <p:cNvSpPr>
            <a:spLocks noGrp="1"/>
          </p:cNvSpPr>
          <p:nvPr>
            <p:ph idx="15"/>
          </p:nvPr>
        </p:nvSpPr>
        <p:spPr>
          <a:xfrm>
            <a:off x="628650" y="1159013"/>
            <a:ext cx="7543198" cy="1949948"/>
          </a:xfrm>
        </p:spPr>
        <p:txBody>
          <a:bodyPr/>
          <a:lstStyle/>
          <a:p>
            <a:r>
              <a:rPr lang="en-US" dirty="0"/>
              <a:t>Broadcast Receivers simply respond to broadcast messages from other applications or from the system itself. These messages are sometime called events or intents. For example, applications can also initiate broadcasts to let other applications know that some data has been downloaded to the device and is available for them to use, so this is broadcast receiver who will intercept this communication and will initiate appropriate action.</a:t>
            </a:r>
          </a:p>
        </p:txBody>
      </p:sp>
      <p:sp>
        <p:nvSpPr>
          <p:cNvPr id="4" name="Date Placeholder 3">
            <a:extLst>
              <a:ext uri="{FF2B5EF4-FFF2-40B4-BE49-F238E27FC236}">
                <a16:creationId xmlns:a16="http://schemas.microsoft.com/office/drawing/2014/main" id="{DF1E0C13-8B71-D543-A679-C307F1FB01EE}"/>
              </a:ext>
            </a:extLst>
          </p:cNvPr>
          <p:cNvSpPr>
            <a:spLocks noGrp="1"/>
          </p:cNvSpPr>
          <p:nvPr>
            <p:ph type="dt" sz="half" idx="16"/>
          </p:nvPr>
        </p:nvSpPr>
        <p:spPr/>
        <p:txBody>
          <a:bodyPr/>
          <a:lstStyle/>
          <a:p>
            <a:fld id="{AAC8EB75-20B8-FA41-8A25-CB9D4F4E068B}" type="datetime1">
              <a:rPr lang="en-IN" smtClean="0"/>
              <a:t>01/07/19</a:t>
            </a:fld>
            <a:endParaRPr lang="en-IN" dirty="0"/>
          </a:p>
        </p:txBody>
      </p:sp>
      <p:sp>
        <p:nvSpPr>
          <p:cNvPr id="5" name="Slide Number Placeholder 4">
            <a:extLst>
              <a:ext uri="{FF2B5EF4-FFF2-40B4-BE49-F238E27FC236}">
                <a16:creationId xmlns:a16="http://schemas.microsoft.com/office/drawing/2014/main" id="{3EEE84A8-FAB6-A440-8646-6584B204A516}"/>
              </a:ext>
            </a:extLst>
          </p:cNvPr>
          <p:cNvSpPr>
            <a:spLocks noGrp="1"/>
          </p:cNvSpPr>
          <p:nvPr>
            <p:ph type="sldNum" sz="quarter" idx="12"/>
          </p:nvPr>
        </p:nvSpPr>
        <p:spPr/>
        <p:txBody>
          <a:bodyPr/>
          <a:lstStyle/>
          <a:p>
            <a:fld id="{273EEA2F-D825-49D3-9C25-497F06EFD3F7}" type="slidenum">
              <a:rPr lang="en-IN" smtClean="0"/>
              <a:t>5</a:t>
            </a:fld>
            <a:endParaRPr lang="en-IN" dirty="0"/>
          </a:p>
        </p:txBody>
      </p:sp>
      <p:sp>
        <p:nvSpPr>
          <p:cNvPr id="6" name="Title 5">
            <a:extLst>
              <a:ext uri="{FF2B5EF4-FFF2-40B4-BE49-F238E27FC236}">
                <a16:creationId xmlns:a16="http://schemas.microsoft.com/office/drawing/2014/main" id="{CE1209E5-437F-4849-8C3D-3B0F9985F674}"/>
              </a:ext>
            </a:extLst>
          </p:cNvPr>
          <p:cNvSpPr>
            <a:spLocks noGrp="1"/>
          </p:cNvSpPr>
          <p:nvPr>
            <p:ph type="title"/>
          </p:nvPr>
        </p:nvSpPr>
        <p:spPr/>
        <p:txBody>
          <a:bodyPr/>
          <a:lstStyle/>
          <a:p>
            <a:r>
              <a:rPr lang="en-US" dirty="0"/>
              <a:t>Broadcast Receiver</a:t>
            </a:r>
          </a:p>
        </p:txBody>
      </p:sp>
    </p:spTree>
    <p:extLst>
      <p:ext uri="{BB962C8B-B14F-4D97-AF65-F5344CB8AC3E}">
        <p14:creationId xmlns:p14="http://schemas.microsoft.com/office/powerpoint/2010/main" val="373060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6A37A9-57E5-744E-9606-B56B8D2CC94D}"/>
              </a:ext>
            </a:extLst>
          </p:cNvPr>
          <p:cNvSpPr>
            <a:spLocks noGrp="1"/>
          </p:cNvSpPr>
          <p:nvPr>
            <p:ph type="title"/>
          </p:nvPr>
        </p:nvSpPr>
        <p:spPr>
          <a:xfrm>
            <a:off x="2189100" y="2103791"/>
            <a:ext cx="5039472" cy="562407"/>
          </a:xfrm>
        </p:spPr>
        <p:txBody>
          <a:bodyPr/>
          <a:lstStyle/>
          <a:p>
            <a:r>
              <a:rPr lang="en-US" dirty="0"/>
              <a:t>Demo Broadcast Receiver</a:t>
            </a:r>
          </a:p>
        </p:txBody>
      </p:sp>
      <p:sp>
        <p:nvSpPr>
          <p:cNvPr id="4" name="Date Placeholder 3">
            <a:extLst>
              <a:ext uri="{FF2B5EF4-FFF2-40B4-BE49-F238E27FC236}">
                <a16:creationId xmlns:a16="http://schemas.microsoft.com/office/drawing/2014/main" id="{CEC6DFF6-BC0C-5245-A571-2FD90FDF9646}"/>
              </a:ext>
            </a:extLst>
          </p:cNvPr>
          <p:cNvSpPr>
            <a:spLocks noGrp="1"/>
          </p:cNvSpPr>
          <p:nvPr>
            <p:ph type="dt" sz="half" idx="10"/>
          </p:nvPr>
        </p:nvSpPr>
        <p:spPr/>
        <p:txBody>
          <a:bodyPr/>
          <a:lstStyle/>
          <a:p>
            <a:fld id="{AAC8EB75-20B8-FA41-8A25-CB9D4F4E068B}" type="datetime1">
              <a:rPr lang="en-IN" smtClean="0"/>
              <a:t>01/07/19</a:t>
            </a:fld>
            <a:endParaRPr lang="en-IN" dirty="0"/>
          </a:p>
        </p:txBody>
      </p:sp>
      <p:sp>
        <p:nvSpPr>
          <p:cNvPr id="5" name="Slide Number Placeholder 4">
            <a:extLst>
              <a:ext uri="{FF2B5EF4-FFF2-40B4-BE49-F238E27FC236}">
                <a16:creationId xmlns:a16="http://schemas.microsoft.com/office/drawing/2014/main" id="{A49DAD10-EAB3-E241-9413-99E41761D334}"/>
              </a:ext>
            </a:extLst>
          </p:cNvPr>
          <p:cNvSpPr>
            <a:spLocks noGrp="1"/>
          </p:cNvSpPr>
          <p:nvPr>
            <p:ph type="sldNum" sz="quarter" idx="12"/>
          </p:nvPr>
        </p:nvSpPr>
        <p:spPr/>
        <p:txBody>
          <a:bodyPr/>
          <a:lstStyle/>
          <a:p>
            <a:fld id="{273EEA2F-D825-49D3-9C25-497F06EFD3F7}" type="slidenum">
              <a:rPr lang="en-IN" smtClean="0"/>
              <a:t>6</a:t>
            </a:fld>
            <a:endParaRPr lang="en-IN" dirty="0"/>
          </a:p>
        </p:txBody>
      </p:sp>
    </p:spTree>
    <p:extLst>
      <p:ext uri="{BB962C8B-B14F-4D97-AF65-F5344CB8AC3E}">
        <p14:creationId xmlns:p14="http://schemas.microsoft.com/office/powerpoint/2010/main" val="321066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D567B-D5B6-6349-BEEA-FF1A3720D2E8}"/>
              </a:ext>
            </a:extLst>
          </p:cNvPr>
          <p:cNvSpPr>
            <a:spLocks noGrp="1"/>
          </p:cNvSpPr>
          <p:nvPr>
            <p:ph idx="15"/>
          </p:nvPr>
        </p:nvSpPr>
        <p:spPr>
          <a:xfrm>
            <a:off x="628650" y="930392"/>
            <a:ext cx="7886700" cy="2380699"/>
          </a:xfrm>
        </p:spPr>
        <p:txBody>
          <a:bodyPr/>
          <a:lstStyle/>
          <a:p>
            <a:r>
              <a:rPr lang="en-US" dirty="0"/>
              <a:t>Android service is a component that is used to perform operations on the background such as playing music, handle network transactions, interacting content providers etc. It doesn't has any UI (user interface).</a:t>
            </a:r>
          </a:p>
        </p:txBody>
      </p:sp>
      <p:sp>
        <p:nvSpPr>
          <p:cNvPr id="4" name="Date Placeholder 3">
            <a:extLst>
              <a:ext uri="{FF2B5EF4-FFF2-40B4-BE49-F238E27FC236}">
                <a16:creationId xmlns:a16="http://schemas.microsoft.com/office/drawing/2014/main" id="{C6699D5F-C7BE-274F-B576-8C1BBF4D3EC1}"/>
              </a:ext>
            </a:extLst>
          </p:cNvPr>
          <p:cNvSpPr>
            <a:spLocks noGrp="1"/>
          </p:cNvSpPr>
          <p:nvPr>
            <p:ph type="dt" sz="half" idx="16"/>
          </p:nvPr>
        </p:nvSpPr>
        <p:spPr/>
        <p:txBody>
          <a:bodyPr/>
          <a:lstStyle/>
          <a:p>
            <a:fld id="{AAC8EB75-20B8-FA41-8A25-CB9D4F4E068B}" type="datetime1">
              <a:rPr lang="en-IN" smtClean="0"/>
              <a:t>01/07/19</a:t>
            </a:fld>
            <a:endParaRPr lang="en-IN" dirty="0"/>
          </a:p>
        </p:txBody>
      </p:sp>
      <p:sp>
        <p:nvSpPr>
          <p:cNvPr id="5" name="Slide Number Placeholder 4">
            <a:extLst>
              <a:ext uri="{FF2B5EF4-FFF2-40B4-BE49-F238E27FC236}">
                <a16:creationId xmlns:a16="http://schemas.microsoft.com/office/drawing/2014/main" id="{DCC4AABA-B569-E44B-8FE2-48516FD2114D}"/>
              </a:ext>
            </a:extLst>
          </p:cNvPr>
          <p:cNvSpPr>
            <a:spLocks noGrp="1"/>
          </p:cNvSpPr>
          <p:nvPr>
            <p:ph type="sldNum" sz="quarter" idx="12"/>
          </p:nvPr>
        </p:nvSpPr>
        <p:spPr/>
        <p:txBody>
          <a:bodyPr/>
          <a:lstStyle/>
          <a:p>
            <a:fld id="{273EEA2F-D825-49D3-9C25-497F06EFD3F7}" type="slidenum">
              <a:rPr lang="en-IN" smtClean="0"/>
              <a:t>7</a:t>
            </a:fld>
            <a:endParaRPr lang="en-IN" dirty="0"/>
          </a:p>
        </p:txBody>
      </p:sp>
      <p:sp>
        <p:nvSpPr>
          <p:cNvPr id="6" name="Title 5">
            <a:extLst>
              <a:ext uri="{FF2B5EF4-FFF2-40B4-BE49-F238E27FC236}">
                <a16:creationId xmlns:a16="http://schemas.microsoft.com/office/drawing/2014/main" id="{2CD71ED1-02AC-044C-970E-B0C6AE28AE1C}"/>
              </a:ext>
            </a:extLst>
          </p:cNvPr>
          <p:cNvSpPr>
            <a:spLocks noGrp="1"/>
          </p:cNvSpPr>
          <p:nvPr>
            <p:ph type="title"/>
          </p:nvPr>
        </p:nvSpPr>
        <p:spPr/>
        <p:txBody>
          <a:bodyPr/>
          <a:lstStyle/>
          <a:p>
            <a:r>
              <a:rPr lang="en-US" dirty="0"/>
              <a:t>Service</a:t>
            </a:r>
          </a:p>
        </p:txBody>
      </p:sp>
      <p:pic>
        <p:nvPicPr>
          <p:cNvPr id="7" name="Picture 6">
            <a:extLst>
              <a:ext uri="{FF2B5EF4-FFF2-40B4-BE49-F238E27FC236}">
                <a16:creationId xmlns:a16="http://schemas.microsoft.com/office/drawing/2014/main" id="{B116FE17-FCB6-DF44-B6D8-8A4966818C6F}"/>
              </a:ext>
            </a:extLst>
          </p:cNvPr>
          <p:cNvPicPr>
            <a:picLocks noChangeAspect="1"/>
          </p:cNvPicPr>
          <p:nvPr/>
        </p:nvPicPr>
        <p:blipFill>
          <a:blip r:embed="rId2"/>
          <a:stretch>
            <a:fillRect/>
          </a:stretch>
        </p:blipFill>
        <p:spPr>
          <a:xfrm>
            <a:off x="2918174" y="1870310"/>
            <a:ext cx="2268816" cy="2881562"/>
          </a:xfrm>
          <a:prstGeom prst="rect">
            <a:avLst/>
          </a:prstGeom>
        </p:spPr>
      </p:pic>
    </p:spTree>
    <p:extLst>
      <p:ext uri="{BB962C8B-B14F-4D97-AF65-F5344CB8AC3E}">
        <p14:creationId xmlns:p14="http://schemas.microsoft.com/office/powerpoint/2010/main" val="1294143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6A37A9-57E5-744E-9606-B56B8D2CC94D}"/>
              </a:ext>
            </a:extLst>
          </p:cNvPr>
          <p:cNvSpPr>
            <a:spLocks noGrp="1"/>
          </p:cNvSpPr>
          <p:nvPr>
            <p:ph type="title"/>
          </p:nvPr>
        </p:nvSpPr>
        <p:spPr>
          <a:xfrm>
            <a:off x="2892175" y="2290546"/>
            <a:ext cx="3075488" cy="562407"/>
          </a:xfrm>
        </p:spPr>
        <p:txBody>
          <a:bodyPr/>
          <a:lstStyle/>
          <a:p>
            <a:r>
              <a:rPr lang="en-US" dirty="0"/>
              <a:t>Demo Service</a:t>
            </a:r>
          </a:p>
        </p:txBody>
      </p:sp>
      <p:sp>
        <p:nvSpPr>
          <p:cNvPr id="4" name="Date Placeholder 3">
            <a:extLst>
              <a:ext uri="{FF2B5EF4-FFF2-40B4-BE49-F238E27FC236}">
                <a16:creationId xmlns:a16="http://schemas.microsoft.com/office/drawing/2014/main" id="{CEC6DFF6-BC0C-5245-A571-2FD90FDF9646}"/>
              </a:ext>
            </a:extLst>
          </p:cNvPr>
          <p:cNvSpPr>
            <a:spLocks noGrp="1"/>
          </p:cNvSpPr>
          <p:nvPr>
            <p:ph type="dt" sz="half" idx="10"/>
          </p:nvPr>
        </p:nvSpPr>
        <p:spPr/>
        <p:txBody>
          <a:bodyPr/>
          <a:lstStyle/>
          <a:p>
            <a:fld id="{AAC8EB75-20B8-FA41-8A25-CB9D4F4E068B}" type="datetime1">
              <a:rPr lang="en-IN" smtClean="0"/>
              <a:t>01/07/19</a:t>
            </a:fld>
            <a:endParaRPr lang="en-IN" dirty="0"/>
          </a:p>
        </p:txBody>
      </p:sp>
      <p:sp>
        <p:nvSpPr>
          <p:cNvPr id="5" name="Slide Number Placeholder 4">
            <a:extLst>
              <a:ext uri="{FF2B5EF4-FFF2-40B4-BE49-F238E27FC236}">
                <a16:creationId xmlns:a16="http://schemas.microsoft.com/office/drawing/2014/main" id="{A49DAD10-EAB3-E241-9413-99E41761D334}"/>
              </a:ext>
            </a:extLst>
          </p:cNvPr>
          <p:cNvSpPr>
            <a:spLocks noGrp="1"/>
          </p:cNvSpPr>
          <p:nvPr>
            <p:ph type="sldNum" sz="quarter" idx="12"/>
          </p:nvPr>
        </p:nvSpPr>
        <p:spPr/>
        <p:txBody>
          <a:bodyPr/>
          <a:lstStyle/>
          <a:p>
            <a:fld id="{273EEA2F-D825-49D3-9C25-497F06EFD3F7}" type="slidenum">
              <a:rPr lang="en-IN" smtClean="0"/>
              <a:t>8</a:t>
            </a:fld>
            <a:endParaRPr lang="en-IN" dirty="0"/>
          </a:p>
        </p:txBody>
      </p:sp>
    </p:spTree>
    <p:extLst>
      <p:ext uri="{BB962C8B-B14F-4D97-AF65-F5344CB8AC3E}">
        <p14:creationId xmlns:p14="http://schemas.microsoft.com/office/powerpoint/2010/main" val="389383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DE9F85-7A30-564F-A7BD-0D1F52157BC7}"/>
              </a:ext>
            </a:extLst>
          </p:cNvPr>
          <p:cNvSpPr>
            <a:spLocks noGrp="1"/>
          </p:cNvSpPr>
          <p:nvPr>
            <p:ph type="dt" sz="half" idx="10"/>
          </p:nvPr>
        </p:nvSpPr>
        <p:spPr/>
        <p:txBody>
          <a:bodyPr/>
          <a:lstStyle/>
          <a:p>
            <a:fld id="{7DD0C667-8BB3-D74C-86FC-7D0CD1167351}" type="datetime1">
              <a:rPr lang="en-IN" smtClean="0"/>
              <a:t>01/07/19</a:t>
            </a:fld>
            <a:endParaRPr lang="en-IN" dirty="0"/>
          </a:p>
        </p:txBody>
      </p:sp>
      <p:sp>
        <p:nvSpPr>
          <p:cNvPr id="5" name="Slide Number Placeholder 4">
            <a:extLst>
              <a:ext uri="{FF2B5EF4-FFF2-40B4-BE49-F238E27FC236}">
                <a16:creationId xmlns:a16="http://schemas.microsoft.com/office/drawing/2014/main" id="{B6CCC3B5-CA3D-844D-A81A-84C3E2A11622}"/>
              </a:ext>
            </a:extLst>
          </p:cNvPr>
          <p:cNvSpPr>
            <a:spLocks noGrp="1"/>
          </p:cNvSpPr>
          <p:nvPr>
            <p:ph type="sldNum" sz="quarter" idx="12"/>
          </p:nvPr>
        </p:nvSpPr>
        <p:spPr/>
        <p:txBody>
          <a:bodyPr/>
          <a:lstStyle/>
          <a:p>
            <a:fld id="{273EEA2F-D825-49D3-9C25-497F06EFD3F7}" type="slidenum">
              <a:rPr lang="en-IN" smtClean="0"/>
              <a:t>9</a:t>
            </a:fld>
            <a:endParaRPr lang="en-IN" dirty="0"/>
          </a:p>
        </p:txBody>
      </p:sp>
      <p:sp>
        <p:nvSpPr>
          <p:cNvPr id="6" name="Title 5">
            <a:extLst>
              <a:ext uri="{FF2B5EF4-FFF2-40B4-BE49-F238E27FC236}">
                <a16:creationId xmlns:a16="http://schemas.microsoft.com/office/drawing/2014/main" id="{A69EF62D-D255-7642-B23B-B61B28491091}"/>
              </a:ext>
            </a:extLst>
          </p:cNvPr>
          <p:cNvSpPr>
            <a:spLocks noGrp="1"/>
          </p:cNvSpPr>
          <p:nvPr>
            <p:ph type="title"/>
          </p:nvPr>
        </p:nvSpPr>
        <p:spPr/>
        <p:txBody>
          <a:bodyPr/>
          <a:lstStyle/>
          <a:p>
            <a:r>
              <a:rPr lang="en-US" dirty="0"/>
              <a:t>Persisting Data </a:t>
            </a:r>
          </a:p>
        </p:txBody>
      </p:sp>
      <p:sp>
        <p:nvSpPr>
          <p:cNvPr id="7" name="Rectangle 6">
            <a:extLst>
              <a:ext uri="{FF2B5EF4-FFF2-40B4-BE49-F238E27FC236}">
                <a16:creationId xmlns:a16="http://schemas.microsoft.com/office/drawing/2014/main" id="{02CFDD23-C530-FA41-8E5E-AA56758DEE2F}"/>
              </a:ext>
            </a:extLst>
          </p:cNvPr>
          <p:cNvSpPr/>
          <p:nvPr/>
        </p:nvSpPr>
        <p:spPr>
          <a:xfrm>
            <a:off x="211756" y="863590"/>
            <a:ext cx="8303594" cy="1754326"/>
          </a:xfrm>
          <a:prstGeom prst="rect">
            <a:avLst/>
          </a:prstGeom>
        </p:spPr>
        <p:txBody>
          <a:bodyPr wrap="square">
            <a:spAutoFit/>
          </a:bodyPr>
          <a:lstStyle/>
          <a:p>
            <a:r>
              <a:rPr lang="en-US" dirty="0"/>
              <a:t>The Android framework offers several options and strategies for persistence:</a:t>
            </a:r>
          </a:p>
          <a:p>
            <a:pPr marL="342900" indent="-342900">
              <a:buFont typeface="+mj-lt"/>
              <a:buAutoNum type="arabicPeriod"/>
            </a:pPr>
            <a:r>
              <a:rPr lang="en-US" dirty="0"/>
              <a:t>Shared Preferences - Easily save basic data as key-value pairs in a private persisted dictionary.</a:t>
            </a:r>
          </a:p>
          <a:p>
            <a:pPr marL="342900" indent="-342900">
              <a:buFont typeface="+mj-lt"/>
              <a:buAutoNum type="arabicPeriod"/>
            </a:pPr>
            <a:r>
              <a:rPr lang="en-US" dirty="0"/>
              <a:t>Local Files - Save arbitrary files to internal or external device storage.</a:t>
            </a:r>
          </a:p>
          <a:p>
            <a:pPr marL="342900" indent="-342900">
              <a:buFont typeface="+mj-lt"/>
              <a:buAutoNum type="arabicPeriod"/>
            </a:pPr>
            <a:r>
              <a:rPr lang="en-US" dirty="0"/>
              <a:t>SQLite Database - Persist data in tables within an application specific database.</a:t>
            </a:r>
          </a:p>
          <a:p>
            <a:pPr marL="342900" indent="-342900">
              <a:buFont typeface="+mj-lt"/>
              <a:buAutoNum type="arabicPeriod"/>
            </a:pPr>
            <a:r>
              <a:rPr lang="en-US" dirty="0"/>
              <a:t>ORM - Describe and persist model objects using a higher level query/update syntax.</a:t>
            </a:r>
          </a:p>
        </p:txBody>
      </p:sp>
    </p:spTree>
    <p:extLst>
      <p:ext uri="{BB962C8B-B14F-4D97-AF65-F5344CB8AC3E}">
        <p14:creationId xmlns:p14="http://schemas.microsoft.com/office/powerpoint/2010/main" val="2818344967"/>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23258</TotalTime>
  <Words>106</Words>
  <Application>Microsoft Macintosh PowerPoint</Application>
  <PresentationFormat>On-screen Show (16:9)</PresentationFormat>
  <Paragraphs>63</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Helvetica Neue</vt:lpstr>
      <vt:lpstr>Neue Plak</vt:lpstr>
      <vt:lpstr>Proxima Nova</vt:lpstr>
      <vt:lpstr>Proxima Nova Light</vt:lpstr>
      <vt:lpstr>Proxima Nova Rg</vt:lpstr>
      <vt:lpstr>Roboto Cn</vt:lpstr>
      <vt:lpstr>MASTER_UPGRAD</vt:lpstr>
      <vt:lpstr>PowerPoint Presentation</vt:lpstr>
      <vt:lpstr>PowerPoint Presentation</vt:lpstr>
      <vt:lpstr>PowerPoint Presentation</vt:lpstr>
      <vt:lpstr>PowerPoint Presentation</vt:lpstr>
      <vt:lpstr>Broadcast Receiver</vt:lpstr>
      <vt:lpstr>Demo Broadcast Receiver</vt:lpstr>
      <vt:lpstr>Service</vt:lpstr>
      <vt:lpstr>Demo Service</vt:lpstr>
      <vt:lpstr>Persisting Data </vt:lpstr>
      <vt:lpstr>Use Cases</vt:lpstr>
      <vt:lpstr>SQL Lite</vt:lpstr>
      <vt:lpstr>Demo SQL Lite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Rohit Jain</cp:lastModifiedBy>
  <cp:revision>397</cp:revision>
  <dcterms:created xsi:type="dcterms:W3CDTF">2019-01-02T10:18:22Z</dcterms:created>
  <dcterms:modified xsi:type="dcterms:W3CDTF">2019-07-01T15:49:16Z</dcterms:modified>
</cp:coreProperties>
</file>