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b9d4a6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b9d4a6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b9d4a6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b9d4a6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Então, agora, pra combinação dos parâmetros de raio e pi, a gente sempre vai ter o mesmo resultado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b9d4a6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b9d4a6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b9d4a6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b9d4a6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é determinística porque vai incrementar o valor de `counter` toda vez que chamarmos a função.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 também tem efeitos colaterais, ou seja, está mudando estado de uma variável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b9d4a6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b9d4a6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9d4a6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b9d4a6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b9d4a6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b9d4a6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b9d4a64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b9d4a64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b9d4a64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b9d4a64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b9d4a64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b9d4a64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Estamos modificando o estado do texto 3 vezes seguidas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9d4a64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b9d4a64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resultado de uma funções é passado para a próxima função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b9d4a6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b9d4a6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6f5167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6f5167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resultado de uma funções é passado para a próxima função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b9d4a64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b9d4a64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 conceito importante. Programação funcional considera funções como valores qualquer, assim como int, string,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passado como parâmetro e ser retornado.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de construir abstrações como map-reduce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b9d4a6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b9d4a6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6f5167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6f5167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 conceito importante. Programação funcional considera funções como valores qualquer, assim como int, string,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passado como parâmetro e ser retornado.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de construir abstrações como map-reduce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b9c3f6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b9c3f6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 conceito importante. Programação funcional considera funções como valores qualquer, assim como int, string,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passado como parâmetro e ser retornado.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de construir abstrações como map-reduce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b9d4a64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b9d4a64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f5167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f5167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b9d4a64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b9d4a64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b9d4a64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b9d4a64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9d4a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b9d4a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exatamente o que estávamos falando antes: funções que podem receber outras funções ou retornar funções como valores.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b9d4a64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b9d4a64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6f5167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6f5167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b9d4a6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b9d4a6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6f5167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6f5167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 conceito importante. Programação funcional considera funções como valores qualquer, assim como int, string,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passado como parâmetro e ser retornado.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de construir abstrações como map-reduce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b9d4a64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b9d4a64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6b9d4a64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6b9d4a64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f51674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f51674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 conceito importante. Programação funcional considera funções como valores qualquer, assim como int, string,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passado como parâmetro e ser retornado.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de construir abstrações como map-reduce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6b9d4a64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6b9d4a64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b9d4a64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b9d4a64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b9d4a64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6b9d4a64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b9d4a64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b9d4a64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6f5167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6f5167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6f51674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6f51674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exatamente o que estávamos falando antes: funções que podem receber outras funções ou retornar funções como valores.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b9d4a64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b9d4a64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6b9d4a64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6b9d4a64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b9d4a64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b9d4a64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b9c3f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cb9c3f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exatamente o que estávamos falando antes: funções que podem receber outras funções ou retornar funções como valores.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6f5167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c6f5167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6f51674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6f51674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é determinística porque vai incrementar o valor de `counter` toda vez que chamarmos a função.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 também tem efeitos colaterais, ou seja, está mudando estado de uma variável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6f5167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6f5167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b9d4a64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b9d4a64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b9d4a64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6b9d4a64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b9d4a6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b9d4a6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Determinística: dado um mesmo parâmetro, sempre vamos ter o mesmo resultado (retorno)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 gente garantir que a função é pura, determinística, sem efeitos colaterais, a gente na verdade está garantindo corretude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6b9d4a64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6b9d4a64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f5167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f5167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exatamente o que estávamos falando antes: funções que podem receber outras funções ou retornar funções como valores.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b9d4a64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6b9d4a64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b9d4a6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b9d4a6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b9d4a6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b9d4a6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existe nenhum efeito colateral. Não estamos fazendo nenhuma atualização nas variáveis. Não há mudança de estados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será que essa função é determinística?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b9d4a6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b9d4a6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que alguns matemáticos descobriram que o valor de PI é 42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b9d4a64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b9d4a64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como a gente faz de uma forma fácil que a nossa função seja pura?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leandrotk.github.io/pomo-lambda/index.html" TargetMode="External"/><Relationship Id="rId4" Type="http://schemas.openxmlformats.org/officeDocument/2006/relationships/hyperlink" Target="https://github.com/leandrotk/luhn/blob/master/src/luhn/core.clj" TargetMode="External"/><Relationship Id="rId5" Type="http://schemas.openxmlformats.org/officeDocument/2006/relationships/hyperlink" Target="https://github.com/reduxjs/reselec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671250" y="1480950"/>
            <a:ext cx="7801500" cy="9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Programação Funcional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325" y="2602388"/>
            <a:ext cx="535350" cy="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4294967295" type="subTitle"/>
          </p:nvPr>
        </p:nvSpPr>
        <p:spPr>
          <a:xfrm>
            <a:off x="671250" y="3522425"/>
            <a:ext cx="78015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Controlando complexidade &amp; corretude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63550" y="684325"/>
            <a:ext cx="40452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Função Pura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83125" y="1438950"/>
            <a:ext cx="3837000" cy="22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</a:rPr>
              <a:t>✅ Não existem efeitos  colaterais</a:t>
            </a:r>
            <a:endParaRPr sz="22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highlight>
                  <a:srgbClr val="FFFFFF"/>
                </a:highlight>
              </a:rPr>
              <a:t>✅ </a:t>
            </a:r>
            <a:r>
              <a:rPr lang="en" sz="2200">
                <a:highlight>
                  <a:srgbClr val="FFFFFF"/>
                </a:highlight>
              </a:rPr>
              <a:t>Determinística</a:t>
            </a:r>
            <a:endParaRPr sz="2200">
              <a:highlight>
                <a:srgbClr val="FFFFFF"/>
              </a:highlight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425"/>
            <a:ext cx="4531226" cy="226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Não existem efeitos colaterais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4939500" y="902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✖</a:t>
            </a:r>
            <a:r>
              <a:rPr lang="en" sz="2200"/>
              <a:t> Determinística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❓</a:t>
            </a:r>
            <a:r>
              <a:rPr lang="en" sz="2200"/>
              <a:t>Não existem efeitos colaterais</a:t>
            </a:r>
            <a:endParaRPr sz="22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3" y="902076"/>
            <a:ext cx="4352324" cy="41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title"/>
          </p:nvPr>
        </p:nvSpPr>
        <p:spPr>
          <a:xfrm>
            <a:off x="219675" y="196225"/>
            <a:ext cx="40452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Impura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28550" y="9420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✅</a:t>
            </a:r>
            <a:r>
              <a:rPr lang="en" sz="2200">
                <a:solidFill>
                  <a:srgbClr val="FFFFFF"/>
                </a:solidFill>
              </a:rPr>
              <a:t> Não existem efeitos   colaterais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✅</a:t>
            </a:r>
            <a:r>
              <a:rPr lang="en" sz="2200">
                <a:solidFill>
                  <a:srgbClr val="FFFFFF"/>
                </a:solidFill>
              </a:rPr>
              <a:t> Determinística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1131"/>
            <a:ext cx="4572001" cy="416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4826075" y="358650"/>
            <a:ext cx="40452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Função Pura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benefícios</a:t>
            </a:r>
            <a:endParaRPr/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939500" y="902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Função previsível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Facilmente testável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 startAt="0"/>
            </a:pPr>
            <a:r>
              <a:rPr lang="en" sz="2200"/>
              <a:t>Melhor entendimento da funcionalidade do código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Imutabilidade</a:t>
            </a:r>
            <a:endParaRPr/>
          </a:p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4939500" y="902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Inalterável ao longo do tempo ou incapaz de ser alterado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Evitar mudanças de estado para reduzir complexidade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71250" y="1113650"/>
            <a:ext cx="7852200" cy="29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“</a:t>
            </a:r>
            <a:r>
              <a:rPr lang="en" sz="4000">
                <a:solidFill>
                  <a:srgbClr val="FFFFFF"/>
                </a:solidFill>
              </a:rPr>
              <a:t>OO makes code understandable by encapsulating moving parts. FP makes code understandable by minimizing moving parts.” - Michael Feathers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265500" y="1081400"/>
            <a:ext cx="40452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UrlSlugify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“ I will be a url slug   ”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↓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“i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-will-be-a-url-slug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”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4939500" y="902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lowercase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trim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 startAt="0"/>
            </a:pPr>
            <a:r>
              <a:rPr lang="en" sz="2200"/>
              <a:t>replace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976" y="919775"/>
            <a:ext cx="7164049" cy="422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type="title"/>
          </p:nvPr>
        </p:nvSpPr>
        <p:spPr>
          <a:xfrm>
            <a:off x="645900" y="4550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Mutabilidade em 3 níveis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00" y="832300"/>
            <a:ext cx="6248000" cy="48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>
            <p:ph type="title"/>
          </p:nvPr>
        </p:nvSpPr>
        <p:spPr>
          <a:xfrm>
            <a:off x="645900" y="4238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Compondo funções s/ m</a:t>
            </a:r>
            <a:r>
              <a:rPr lang="en" sz="4000"/>
              <a:t>utabilidade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 que é programação funcional?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25" y="955625"/>
            <a:ext cx="8008749" cy="40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>
            <p:ph type="title"/>
          </p:nvPr>
        </p:nvSpPr>
        <p:spPr>
          <a:xfrm>
            <a:off x="645900" y="4238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Compondo funções s/ mutabilidade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Funções como valor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364400" y="1378350"/>
            <a:ext cx="6415200" cy="23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Poder de abstração: </a:t>
            </a:r>
            <a:r>
              <a:rPr lang="en" sz="4200"/>
              <a:t>Retornando funções</a:t>
            </a:r>
            <a:r>
              <a:rPr lang="en" sz="4200"/>
              <a:t> como valor</a:t>
            </a:r>
            <a:endParaRPr sz="4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Curry? Closures? 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Partial Application? 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575" y="0"/>
            <a:ext cx="51108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1887600" y="1967700"/>
            <a:ext cx="5368800" cy="12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Poder de abstração: função como argumento</a:t>
            </a:r>
            <a:endParaRPr sz="4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88" y="98687"/>
            <a:ext cx="5162616" cy="49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idx="2" type="body"/>
          </p:nvPr>
        </p:nvSpPr>
        <p:spPr>
          <a:xfrm>
            <a:off x="4996100" y="848775"/>
            <a:ext cx="38370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Recebe função como valor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 startAt="0"/>
            </a:pPr>
            <a:r>
              <a:rPr lang="en" sz="2200"/>
              <a:t>Evalua função</a:t>
            </a:r>
            <a:endParaRPr sz="2200"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5" y="848763"/>
            <a:ext cx="4364900" cy="3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996100" y="848775"/>
            <a:ext cx="38370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Passa a função +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Passa a função -</a:t>
            </a:r>
            <a:endParaRPr sz="2200"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150"/>
            <a:ext cx="4572001" cy="275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Funções de alta ordem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45900" y="349200"/>
            <a:ext cx="7852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Paradigma de programação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onde computações são representadas por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funções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ou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expressões puras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evitando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efeitos colaterais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dados mutáveis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 que utiliza amplamente 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composição de funções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chemeClr val="lt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funções de primeira classe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245850" y="1889550"/>
            <a:ext cx="4045200" cy="13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Funções de alta ordem</a:t>
            </a:r>
            <a:endParaRPr/>
          </a:p>
        </p:txBody>
      </p:sp>
      <p:sp>
        <p:nvSpPr>
          <p:cNvPr id="225" name="Google Shape;225;p42"/>
          <p:cNvSpPr txBox="1"/>
          <p:nvPr>
            <p:ph idx="2" type="body"/>
          </p:nvPr>
        </p:nvSpPr>
        <p:spPr>
          <a:xfrm>
            <a:off x="5027875" y="1331850"/>
            <a:ext cx="3639600" cy="24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Funções que recebem função como argumento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 startAt="0"/>
            </a:pPr>
            <a:r>
              <a:rPr lang="en" sz="2200"/>
              <a:t>Funções que retornam função como valor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/>
          <p:nvPr/>
        </p:nvSpPr>
        <p:spPr>
          <a:xfrm>
            <a:off x="3020025" y="0"/>
            <a:ext cx="3017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3"/>
          <p:cNvSpPr/>
          <p:nvPr/>
        </p:nvSpPr>
        <p:spPr>
          <a:xfrm>
            <a:off x="6037425" y="0"/>
            <a:ext cx="310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3"/>
          <p:cNvSpPr txBox="1"/>
          <p:nvPr>
            <p:ph type="title"/>
          </p:nvPr>
        </p:nvSpPr>
        <p:spPr>
          <a:xfrm>
            <a:off x="265525" y="1888525"/>
            <a:ext cx="24714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Filter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3" name="Google Shape;233;p43"/>
          <p:cNvSpPr txBox="1"/>
          <p:nvPr>
            <p:ph type="title"/>
          </p:nvPr>
        </p:nvSpPr>
        <p:spPr>
          <a:xfrm>
            <a:off x="3329413" y="1888525"/>
            <a:ext cx="24714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Map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34" name="Google Shape;234;p43"/>
          <p:cNvSpPr txBox="1"/>
          <p:nvPr>
            <p:ph type="title"/>
          </p:nvPr>
        </p:nvSpPr>
        <p:spPr>
          <a:xfrm>
            <a:off x="6393325" y="1888525"/>
            <a:ext cx="24714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Reduce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61200" y="1845300"/>
            <a:ext cx="8421600" cy="14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</a:rPr>
              <a:t>Filter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245" name="Google Shape;245;p45"/>
          <p:cNvSpPr txBox="1"/>
          <p:nvPr>
            <p:ph idx="2" type="body"/>
          </p:nvPr>
        </p:nvSpPr>
        <p:spPr>
          <a:xfrm>
            <a:off x="274950" y="2072250"/>
            <a:ext cx="39810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Dado uma lista de números, queremos filtrar os pares.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8937"/>
            <a:ext cx="4572000" cy="295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252" name="Google Shape;252;p46"/>
          <p:cNvSpPr txBox="1"/>
          <p:nvPr>
            <p:ph idx="2" type="body"/>
          </p:nvPr>
        </p:nvSpPr>
        <p:spPr>
          <a:xfrm>
            <a:off x="274950" y="2072250"/>
            <a:ext cx="39810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Usando função filter para filtrar os números pares de uma maneira declarativa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9475"/>
            <a:ext cx="4583249" cy="2104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7"/>
          <p:cNvSpPr txBox="1"/>
          <p:nvPr>
            <p:ph type="title"/>
          </p:nvPr>
        </p:nvSpPr>
        <p:spPr>
          <a:xfrm>
            <a:off x="361200" y="1845300"/>
            <a:ext cx="8421600" cy="14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666666"/>
                </a:solidFill>
              </a:rPr>
              <a:t>Map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601450" y="2072250"/>
            <a:ext cx="33081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Pensando em transformação de listas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6363"/>
            <a:ext cx="4519050" cy="335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74950" y="2072250"/>
            <a:ext cx="40452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Dado uma lista de pessoas com nome e idade, queremos uma lista de sentenças.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0222"/>
            <a:ext cx="4572000" cy="294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279" name="Google Shape;279;p50"/>
          <p:cNvSpPr txBox="1"/>
          <p:nvPr>
            <p:ph idx="2" type="body"/>
          </p:nvPr>
        </p:nvSpPr>
        <p:spPr>
          <a:xfrm>
            <a:off x="274950" y="2072250"/>
            <a:ext cx="40452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Pausa para o refactoring...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0" name="Google Shape;2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4856"/>
            <a:ext cx="4571999" cy="193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274950" y="2072250"/>
            <a:ext cx="40452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Usando função de alta ordem, programação declarativa e imutabilidade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7" name="Google Shape;2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9804"/>
            <a:ext cx="4572001" cy="238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Paradigma</a:t>
            </a:r>
            <a:endParaRPr sz="5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Reduce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298" name="Google Shape;298;p53"/>
          <p:cNvSpPr txBox="1"/>
          <p:nvPr>
            <p:ph idx="2" type="body"/>
          </p:nvPr>
        </p:nvSpPr>
        <p:spPr>
          <a:xfrm>
            <a:off x="222450" y="2072250"/>
            <a:ext cx="41502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Juntar uma coleção de elementos e colocar em um “produto final”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9" name="Google Shape;2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3350"/>
            <a:ext cx="4571999" cy="2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305" name="Google Shape;305;p54"/>
          <p:cNvSpPr txBox="1"/>
          <p:nvPr>
            <p:ph idx="2" type="body"/>
          </p:nvPr>
        </p:nvSpPr>
        <p:spPr>
          <a:xfrm>
            <a:off x="222450" y="2072250"/>
            <a:ext cx="4150200" cy="23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“produto final”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== soma de todos os elementos da lista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(Pensando imperativamente)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397"/>
            <a:ext cx="4571999" cy="408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idx="2" type="body"/>
          </p:nvPr>
        </p:nvSpPr>
        <p:spPr>
          <a:xfrm>
            <a:off x="222450" y="2072250"/>
            <a:ext cx="4150200" cy="17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Usando reduce para gerar o “produto final”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2" name="Google Shape;312;p55"/>
          <p:cNvSpPr txBox="1"/>
          <p:nvPr>
            <p:ph type="title"/>
          </p:nvPr>
        </p:nvSpPr>
        <p:spPr>
          <a:xfrm>
            <a:off x="274950" y="1196550"/>
            <a:ext cx="40452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4496"/>
            <a:ext cx="4571999" cy="381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Probleminha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23" y="89752"/>
            <a:ext cx="5385750" cy="49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0" y="487850"/>
            <a:ext cx="4521900" cy="41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25" y="1201087"/>
            <a:ext cx="4365799" cy="27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38" y="152400"/>
            <a:ext cx="72657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title"/>
          </p:nvPr>
        </p:nvSpPr>
        <p:spPr>
          <a:xfrm>
            <a:off x="293825" y="2005425"/>
            <a:ext cx="40452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Composição</a:t>
            </a:r>
            <a:endParaRPr/>
          </a:p>
        </p:txBody>
      </p:sp>
      <p:sp>
        <p:nvSpPr>
          <p:cNvPr id="340" name="Google Shape;340;p60"/>
          <p:cNvSpPr txBox="1"/>
          <p:nvPr>
            <p:ph idx="2" type="body"/>
          </p:nvPr>
        </p:nvSpPr>
        <p:spPr>
          <a:xfrm>
            <a:off x="4996100" y="848775"/>
            <a:ext cx="38370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“The act of breaking a complex problem down into smaller problems, and composing simple solutions to form a complete solution to the complex problem.”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>
            <p:ph type="title"/>
          </p:nvPr>
        </p:nvSpPr>
        <p:spPr>
          <a:xfrm>
            <a:off x="293825" y="1724625"/>
            <a:ext cx="4045200" cy="14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funções</a:t>
            </a:r>
            <a:endParaRPr/>
          </a:p>
        </p:txBody>
      </p:sp>
      <p:sp>
        <p:nvSpPr>
          <p:cNvPr id="346" name="Google Shape;346;p61"/>
          <p:cNvSpPr txBox="1"/>
          <p:nvPr>
            <p:ph idx="2" type="body"/>
          </p:nvPr>
        </p:nvSpPr>
        <p:spPr>
          <a:xfrm>
            <a:off x="4882825" y="1132200"/>
            <a:ext cx="3837000" cy="28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Função como unidade que resolve um pequeno problema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Composição de funções que resolvem problemas complexos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Puras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902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</a:t>
            </a:r>
            <a:r>
              <a:rPr lang="en" sz="2200"/>
              <a:t>ete</a:t>
            </a:r>
            <a:r>
              <a:rPr lang="en" sz="2200"/>
              <a:t>rminística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Não existem efeitos colaterais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93825" y="1151288"/>
            <a:ext cx="4045200" cy="14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funções</a:t>
            </a:r>
            <a:endParaRPr/>
          </a:p>
        </p:txBody>
      </p:sp>
      <p:sp>
        <p:nvSpPr>
          <p:cNvPr id="352" name="Google Shape;352;p62"/>
          <p:cNvSpPr txBox="1"/>
          <p:nvPr>
            <p:ph idx="2" type="body"/>
          </p:nvPr>
        </p:nvSpPr>
        <p:spPr>
          <a:xfrm>
            <a:off x="241325" y="2808413"/>
            <a:ext cx="4150200" cy="11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Aplicar uma função no resultado de outra função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" name="Google Shape;353;p62"/>
          <p:cNvSpPr txBox="1"/>
          <p:nvPr>
            <p:ph idx="2" type="body"/>
          </p:nvPr>
        </p:nvSpPr>
        <p:spPr>
          <a:xfrm>
            <a:off x="4977225" y="985650"/>
            <a:ext cx="38370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→ 𝑓() </a:t>
            </a:r>
            <a:r>
              <a:rPr lang="en" sz="2500">
                <a:highlight>
                  <a:srgbClr val="FFFFFF"/>
                </a:highlight>
              </a:rPr>
              <a:t>→ 𝚐() → </a:t>
            </a:r>
            <a:endParaRPr sz="25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(𝚐</a:t>
            </a: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 º </a:t>
            </a:r>
            <a:r>
              <a:rPr lang="en" sz="2500">
                <a:highlight>
                  <a:srgbClr val="FFFFFF"/>
                </a:highlight>
              </a:rPr>
              <a:t>𝑓)(𝚡)</a:t>
            </a:r>
            <a:endParaRPr sz="25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𝚐(𝑓(𝚡))</a:t>
            </a:r>
            <a:endParaRPr sz="25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type="title"/>
          </p:nvPr>
        </p:nvSpPr>
        <p:spPr>
          <a:xfrm>
            <a:off x="645900" y="1698150"/>
            <a:ext cx="7852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Pomo Lambda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Luhn Algorithm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Reselect</a:t>
            </a:r>
            <a:endParaRPr sz="2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Controlando complexidade</a:t>
            </a:r>
            <a:endParaRPr/>
          </a:p>
        </p:txBody>
      </p:sp>
      <p:sp>
        <p:nvSpPr>
          <p:cNvPr id="364" name="Google Shape;364;p6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programação funcional</a:t>
            </a:r>
            <a:endParaRPr/>
          </a:p>
        </p:txBody>
      </p:sp>
      <p:sp>
        <p:nvSpPr>
          <p:cNvPr id="365" name="Google Shape;365;p64" title="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Decomposição de problemas complexos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Abstração de estruturas de controle de fluxo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 startAt="0"/>
            </a:pPr>
            <a:r>
              <a:rPr lang="en"/>
              <a:t>Determinístico. Completamente previsível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Determinística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6050" y="358650"/>
            <a:ext cx="40452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Impura</a:t>
            </a:r>
            <a:endParaRPr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939500" y="902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✅</a:t>
            </a:r>
            <a:r>
              <a:rPr lang="en" sz="2200"/>
              <a:t> Não existem efeitos colaterais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❓</a:t>
            </a:r>
            <a:r>
              <a:rPr lang="en" sz="2200"/>
              <a:t> </a:t>
            </a:r>
            <a:r>
              <a:rPr lang="en" sz="2200"/>
              <a:t>Determinística</a:t>
            </a:r>
            <a:endParaRPr sz="22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245"/>
            <a:ext cx="4572000" cy="292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Imagine que π = 42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11100" y="650700"/>
            <a:ext cx="3543600" cy="38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Para o mesmo parâmetro, estamos retornando resultados diferentes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8703"/>
            <a:ext cx="4572000" cy="361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