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4" d="100"/>
          <a:sy n="234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3B3299-CE96-4A7D-AE13-86BF4F336FB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FE0067-2855-4F55-AE36-35CA2A15E9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33F1D9-0A61-4BE3-8EFB-6A4C419014B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C02459-ACEA-4ED8-8A41-18C18D8B990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8097F6-4100-417C-A1B4-89AD19043A9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8905BC8-2301-4C33-B73C-F9A47CA0FA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BF958BA-7FE6-4F2D-8204-3B8B48A594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2E3544E-6AA1-4F9E-955F-AF14F8723E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CBCDBF-9ACB-4C6E-B6F3-68303D990F3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95E945-981B-4552-9B5E-EECDA5CC6D5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ED0587-A7B3-40E6-A606-3594CC6C103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2F3F5D-A0F0-4AB1-B3B6-6F08F3533CD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86F6BEA-6B6D-4058-96AC-F29BD28210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9F3D12-9D0E-4428-9AA4-AF970887F2D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367DFE-3AC7-4501-8F93-9D95D2B2E3D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F33A02-7AD3-464B-81B0-50605F74FD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46FC6-3C17-475C-A10A-CDA994E6E55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F30246-6CAF-4E7A-A499-C333FCA45DF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A8533C-0977-458B-B0F9-D77295132B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E9CA5D-C96A-4201-BEF0-8FA3F23AAB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B038B7-9E45-445E-8464-AADE312035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5A5FBE-F645-4AFD-951C-4F15C1B96F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DFBA21-6C6C-4C65-BCC2-E6FC60CB5F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7B6852-1CBA-4DA7-9A93-D2C1C77E23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E16B1C-9A4B-4D19-9B88-7A151C43F11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3BE4FA-DA59-4B34-AA40-B3770BFAB61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2"/>
          <a:stretch/>
        </p:blipFill>
        <p:spPr>
          <a:xfrm>
            <a:off x="786240" y="132840"/>
            <a:ext cx="10056600" cy="672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/>
          <p:cNvSpPr/>
          <p:nvPr/>
        </p:nvSpPr>
        <p:spPr>
          <a:xfrm>
            <a:off x="685800" y="604800"/>
            <a:ext cx="1247040" cy="77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Data Sanitazing</a:t>
            </a:r>
          </a:p>
          <a:p>
            <a:pPr>
              <a:lnSpc>
                <a:spcPct val="100000"/>
              </a:lnSpc>
              <a:buNone/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From Texts:</a:t>
            </a: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Remove man/woman</a:t>
            </a: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Remove double spaces</a:t>
            </a: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Remove tabs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85800" y="2194920"/>
            <a:ext cx="1122120" cy="100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TOTAL:</a:t>
            </a:r>
          </a:p>
          <a:p>
            <a:pPr>
              <a:lnSpc>
                <a:spcPct val="100000"/>
              </a:lnSpc>
              <a:buNone/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30491 Train</a:t>
            </a: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4464 Test</a:t>
            </a:r>
          </a:p>
          <a:p>
            <a:pPr>
              <a:lnSpc>
                <a:spcPct val="100000"/>
              </a:lnSpc>
              <a:buNone/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Input Features: 2432</a:t>
            </a:r>
          </a:p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Labels: 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>
          <a:xfrm>
            <a:off x="2971800" y="228600"/>
            <a:ext cx="77616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THE MODEL</a:t>
            </a: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7543800" y="1600200"/>
            <a:ext cx="4677840" cy="251460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142"/>
          <p:cNvPicPr/>
          <p:nvPr/>
        </p:nvPicPr>
        <p:blipFill>
          <a:blip r:embed="rId3"/>
          <a:stretch/>
        </p:blipFill>
        <p:spPr>
          <a:xfrm>
            <a:off x="914400" y="1143000"/>
            <a:ext cx="6524280" cy="4809600"/>
          </a:xfrm>
          <a:prstGeom prst="rect">
            <a:avLst/>
          </a:prstGeom>
          <a:ln w="0">
            <a:noFill/>
          </a:ln>
        </p:spPr>
      </p:pic>
      <p:sp>
        <p:nvSpPr>
          <p:cNvPr id="144" name="Straight Connector 143"/>
          <p:cNvSpPr/>
          <p:nvPr/>
        </p:nvSpPr>
        <p:spPr>
          <a:xfrm flipH="1">
            <a:off x="2514600" y="914400"/>
            <a:ext cx="1143000" cy="22860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Box 144"/>
          <p:cNvSpPr txBox="1"/>
          <p:nvPr/>
        </p:nvSpPr>
        <p:spPr>
          <a:xfrm>
            <a:off x="3861000" y="574920"/>
            <a:ext cx="29710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Features reduced with PCA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372600" y="4454280"/>
            <a:ext cx="926646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U-Net</a:t>
            </a:r>
          </a:p>
        </p:txBody>
      </p:sp>
      <p:sp>
        <p:nvSpPr>
          <p:cNvPr id="147" name="Straight Connector 146"/>
          <p:cNvSpPr/>
          <p:nvPr/>
        </p:nvSpPr>
        <p:spPr>
          <a:xfrm>
            <a:off x="7093080" y="5600520"/>
            <a:ext cx="2498760" cy="28008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TextBox 147"/>
          <p:cNvSpPr txBox="1"/>
          <p:nvPr/>
        </p:nvSpPr>
        <p:spPr>
          <a:xfrm>
            <a:off x="9601200" y="5715000"/>
            <a:ext cx="19256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Modified Weights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91000" y="3846600"/>
            <a:ext cx="3886200" cy="264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Rectangle 149"/>
          <p:cNvSpPr/>
          <p:nvPr/>
        </p:nvSpPr>
        <p:spPr>
          <a:xfrm>
            <a:off x="891000" y="2550600"/>
            <a:ext cx="3886200" cy="264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Box 150"/>
          <p:cNvSpPr txBox="1"/>
          <p:nvPr/>
        </p:nvSpPr>
        <p:spPr>
          <a:xfrm>
            <a:off x="150120" y="3200400"/>
            <a:ext cx="122148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For</a:t>
            </a:r>
          </a:p>
          <a:p>
            <a:r>
              <a:rPr lang="en-US" sz="1800" b="0" strike="noStrike" spc="-1">
                <a:latin typeface="Arial"/>
              </a:rPr>
              <a:t>Overfitting</a:t>
            </a:r>
          </a:p>
        </p:txBody>
      </p:sp>
      <p:sp>
        <p:nvSpPr>
          <p:cNvPr id="152" name="Straight Connector 151"/>
          <p:cNvSpPr/>
          <p:nvPr/>
        </p:nvSpPr>
        <p:spPr>
          <a:xfrm flipH="1">
            <a:off x="685800" y="2815200"/>
            <a:ext cx="228600" cy="38520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Straight Connector 152"/>
          <p:cNvSpPr/>
          <p:nvPr/>
        </p:nvSpPr>
        <p:spPr>
          <a:xfrm flipH="1" flipV="1">
            <a:off x="685800" y="3802680"/>
            <a:ext cx="205200" cy="8352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2057400" y="1184400"/>
            <a:ext cx="8362440" cy="2390400"/>
          </a:xfrm>
          <a:prstGeom prst="rect">
            <a:avLst/>
          </a:prstGeom>
          <a:ln w="0">
            <a:noFill/>
          </a:ln>
        </p:spPr>
      </p:pic>
      <p:sp>
        <p:nvSpPr>
          <p:cNvPr id="155" name="Straight Connector 154"/>
          <p:cNvSpPr/>
          <p:nvPr/>
        </p:nvSpPr>
        <p:spPr>
          <a:xfrm flipH="1">
            <a:off x="5257800" y="603000"/>
            <a:ext cx="685800" cy="137160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TextBox 155"/>
          <p:cNvSpPr txBox="1"/>
          <p:nvPr/>
        </p:nvSpPr>
        <p:spPr>
          <a:xfrm>
            <a:off x="5486400" y="256680"/>
            <a:ext cx="18176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Adam Optimizer</a:t>
            </a:r>
          </a:p>
        </p:txBody>
      </p:sp>
      <p:sp>
        <p:nvSpPr>
          <p:cNvPr id="157" name="Straight Connector 156"/>
          <p:cNvSpPr/>
          <p:nvPr/>
        </p:nvSpPr>
        <p:spPr>
          <a:xfrm flipH="1" flipV="1">
            <a:off x="4343400" y="3346200"/>
            <a:ext cx="914400" cy="114300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TextBox 157"/>
          <p:cNvSpPr txBox="1"/>
          <p:nvPr/>
        </p:nvSpPr>
        <p:spPr>
          <a:xfrm>
            <a:off x="4572000" y="4489200"/>
            <a:ext cx="1555296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 smtClean="0">
                <a:latin typeface="Arial"/>
              </a:rPr>
              <a:t>Early Stop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3"/>
          <a:stretch/>
        </p:blipFill>
        <p:spPr>
          <a:xfrm>
            <a:off x="1143000" y="4829400"/>
            <a:ext cx="9181800" cy="18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457560" y="943200"/>
            <a:ext cx="5486040" cy="431460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6486840" y="914400"/>
            <a:ext cx="5400360" cy="43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/>
          <p:cNvPicPr/>
          <p:nvPr/>
        </p:nvPicPr>
        <p:blipFill>
          <a:blip r:embed="rId2"/>
          <a:stretch/>
        </p:blipFill>
        <p:spPr>
          <a:xfrm>
            <a:off x="1248480" y="432000"/>
            <a:ext cx="10056600" cy="606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47240" y="2101320"/>
            <a:ext cx="384156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bins = [0,4,18,25,29,43,50,65,600]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labels = [0,1,2,3,4,5,6,7]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4400" y="2971800"/>
            <a:ext cx="5993280" cy="85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from sentence_transformers import SentenceTransformer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numpy as np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 = SentenceTransformer('all-MiniLM-L6-v2')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828800" y="1828800"/>
            <a:ext cx="8551800" cy="434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Arial"/>
              </a:rPr>
              <a:t>UNet</a:t>
            </a: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4926960" y="914400"/>
            <a:ext cx="5816520" cy="57142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3"/>
          <a:stretch/>
        </p:blipFill>
        <p:spPr>
          <a:xfrm>
            <a:off x="459720" y="1371600"/>
            <a:ext cx="3654360" cy="525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524240" y="4114800"/>
            <a:ext cx="12191400" cy="2041560"/>
          </a:xfrm>
          <a:prstGeom prst="rect">
            <a:avLst/>
          </a:prstGeom>
          <a:ln w="0">
            <a:noFill/>
          </a:ln>
        </p:spPr>
      </p:pic>
      <p:sp>
        <p:nvSpPr>
          <p:cNvPr id="93" name="Straight Connector 92"/>
          <p:cNvSpPr/>
          <p:nvPr/>
        </p:nvSpPr>
        <p:spPr>
          <a:xfrm>
            <a:off x="2514600" y="2743200"/>
            <a:ext cx="914400" cy="27432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Rectangle 93"/>
          <p:cNvSpPr/>
          <p:nvPr/>
        </p:nvSpPr>
        <p:spPr>
          <a:xfrm>
            <a:off x="892080" y="2286000"/>
            <a:ext cx="36795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Netilook/img/001/000/635/01.jpg</a:t>
            </a:r>
          </a:p>
        </p:txBody>
      </p:sp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1828800" y="457560"/>
            <a:ext cx="1218600" cy="1828080"/>
          </a:xfrm>
          <a:prstGeom prst="rect">
            <a:avLst/>
          </a:prstGeom>
          <a:ln w="0">
            <a:noFill/>
          </a:ln>
        </p:spPr>
      </p:pic>
      <p:sp>
        <p:nvSpPr>
          <p:cNvPr id="96" name="Straight Connector 95"/>
          <p:cNvSpPr/>
          <p:nvPr/>
        </p:nvSpPr>
        <p:spPr>
          <a:xfrm flipV="1">
            <a:off x="7086600" y="5594400"/>
            <a:ext cx="360" cy="9144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Rectangle 96"/>
          <p:cNvSpPr/>
          <p:nvPr/>
        </p:nvSpPr>
        <p:spPr>
          <a:xfrm>
            <a:off x="6930000" y="6472800"/>
            <a:ext cx="7077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&gt;=1</a:t>
            </a:r>
          </a:p>
        </p:txBody>
      </p:sp>
      <p:sp>
        <p:nvSpPr>
          <p:cNvPr id="98" name="Freeform 97"/>
          <p:cNvSpPr/>
          <p:nvPr/>
        </p:nvSpPr>
        <p:spPr>
          <a:xfrm>
            <a:off x="4114800" y="914400"/>
            <a:ext cx="137124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7990" y="0"/>
                </a:lnTo>
                <a:lnTo>
                  <a:pt x="21600" y="10800"/>
                </a:lnTo>
                <a:lnTo>
                  <a:pt x="17990" y="21600"/>
                </a:lnTo>
                <a:lnTo>
                  <a:pt x="0" y="21600"/>
                </a:lnTo>
                <a:lnTo>
                  <a:pt x="361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Air Clothing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9" name="Straight Connector 98"/>
          <p:cNvSpPr/>
          <p:nvPr/>
        </p:nvSpPr>
        <p:spPr>
          <a:xfrm>
            <a:off x="3047760" y="1143000"/>
            <a:ext cx="1067040" cy="36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Straight Connector 99"/>
          <p:cNvSpPr/>
          <p:nvPr/>
        </p:nvSpPr>
        <p:spPr>
          <a:xfrm flipV="1">
            <a:off x="5522400" y="1259640"/>
            <a:ext cx="2211480" cy="396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100"/>
          <p:cNvSpPr/>
          <p:nvPr/>
        </p:nvSpPr>
        <p:spPr>
          <a:xfrm>
            <a:off x="5594400" y="1364400"/>
            <a:ext cx="24062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brown no pattern woman summer dress short sleeves   woman</a:t>
            </a:r>
          </a:p>
        </p:txBody>
      </p:sp>
      <p:pic>
        <p:nvPicPr>
          <p:cNvPr id="102" name="Picture 101"/>
          <p:cNvPicPr/>
          <p:nvPr/>
        </p:nvPicPr>
        <p:blipFill>
          <a:blip r:embed="rId4"/>
          <a:stretch/>
        </p:blipFill>
        <p:spPr>
          <a:xfrm>
            <a:off x="7772400" y="126360"/>
            <a:ext cx="5524560" cy="2387880"/>
          </a:xfrm>
          <a:prstGeom prst="rect">
            <a:avLst/>
          </a:prstGeom>
          <a:ln w="0">
            <a:noFill/>
          </a:ln>
        </p:spPr>
      </p:pic>
      <p:sp>
        <p:nvSpPr>
          <p:cNvPr id="103" name="Straight Connector 102"/>
          <p:cNvSpPr/>
          <p:nvPr/>
        </p:nvSpPr>
        <p:spPr>
          <a:xfrm flipV="1">
            <a:off x="6237720" y="1777680"/>
            <a:ext cx="2840760" cy="375984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892080" y="2742840"/>
            <a:ext cx="36795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Netilook/img/001/000/635/01.jpg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1432800" y="914400"/>
            <a:ext cx="1218600" cy="18280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/>
        </p:blipFill>
        <p:spPr>
          <a:xfrm>
            <a:off x="457200" y="3783960"/>
            <a:ext cx="4800240" cy="238788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/>
        </p:blipFill>
        <p:spPr>
          <a:xfrm>
            <a:off x="4572000" y="1019520"/>
            <a:ext cx="4388400" cy="1723320"/>
          </a:xfrm>
          <a:prstGeom prst="rect">
            <a:avLst/>
          </a:prstGeom>
          <a:ln w="0">
            <a:noFill/>
          </a:ln>
        </p:spPr>
      </p:pic>
      <p:sp>
        <p:nvSpPr>
          <p:cNvPr id="108" name="Straight Connector 107"/>
          <p:cNvSpPr/>
          <p:nvPr/>
        </p:nvSpPr>
        <p:spPr>
          <a:xfrm>
            <a:off x="3047760" y="1600200"/>
            <a:ext cx="1752840" cy="36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Straight Connector 108"/>
          <p:cNvSpPr/>
          <p:nvPr/>
        </p:nvSpPr>
        <p:spPr>
          <a:xfrm>
            <a:off x="8915400" y="1828800"/>
            <a:ext cx="1143000" cy="36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Rectangle 109"/>
          <p:cNvSpPr/>
          <p:nvPr/>
        </p:nvSpPr>
        <p:spPr>
          <a:xfrm>
            <a:off x="10058400" y="1600200"/>
            <a:ext cx="2057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Image Features</a:t>
            </a:r>
          </a:p>
        </p:txBody>
      </p:sp>
      <p:sp>
        <p:nvSpPr>
          <p:cNvPr id="111" name="Freeform 110"/>
          <p:cNvSpPr/>
          <p:nvPr/>
        </p:nvSpPr>
        <p:spPr>
          <a:xfrm>
            <a:off x="6400800" y="4343400"/>
            <a:ext cx="18284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8220" y="0"/>
                </a:lnTo>
                <a:lnTo>
                  <a:pt x="21600" y="10800"/>
                </a:lnTo>
                <a:lnTo>
                  <a:pt x="18220" y="21600"/>
                </a:lnTo>
                <a:lnTo>
                  <a:pt x="0" y="21600"/>
                </a:lnTo>
                <a:lnTo>
                  <a:pt x="338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Sentence Transformer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2" name="Straight Connector 111"/>
          <p:cNvSpPr/>
          <p:nvPr/>
        </p:nvSpPr>
        <p:spPr>
          <a:xfrm>
            <a:off x="3886200" y="4800600"/>
            <a:ext cx="2743200" cy="36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Rectangle 112"/>
          <p:cNvSpPr/>
          <p:nvPr/>
        </p:nvSpPr>
        <p:spPr>
          <a:xfrm>
            <a:off x="8229600" y="4572000"/>
            <a:ext cx="2057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Embeddings</a:t>
            </a:r>
          </a:p>
        </p:txBody>
      </p:sp>
      <p:sp>
        <p:nvSpPr>
          <p:cNvPr id="114" name="Freeform 113"/>
          <p:cNvSpPr/>
          <p:nvPr/>
        </p:nvSpPr>
        <p:spPr>
          <a:xfrm>
            <a:off x="8614800" y="2971800"/>
            <a:ext cx="68544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5400" y="0"/>
                </a:moveTo>
                <a:lnTo>
                  <a:pt x="16201" y="0"/>
                </a:lnTo>
                <a:lnTo>
                  <a:pt x="16201" y="5400"/>
                </a:lnTo>
                <a:lnTo>
                  <a:pt x="21600" y="5400"/>
                </a:lnTo>
                <a:lnTo>
                  <a:pt x="21600" y="16201"/>
                </a:lnTo>
                <a:lnTo>
                  <a:pt x="16201" y="16201"/>
                </a:lnTo>
                <a:lnTo>
                  <a:pt x="16201" y="21600"/>
                </a:lnTo>
                <a:lnTo>
                  <a:pt x="5400" y="21600"/>
                </a:lnTo>
                <a:lnTo>
                  <a:pt x="5400" y="16201"/>
                </a:lnTo>
                <a:lnTo>
                  <a:pt x="0" y="16201"/>
                </a:lnTo>
                <a:lnTo>
                  <a:pt x="0" y="5400"/>
                </a:lnTo>
                <a:lnTo>
                  <a:pt x="5400" y="5400"/>
                </a:lnTo>
                <a:lnTo>
                  <a:pt x="54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Straight Connector 114"/>
          <p:cNvSpPr/>
          <p:nvPr/>
        </p:nvSpPr>
        <p:spPr>
          <a:xfrm flipH="1">
            <a:off x="9144000" y="1828800"/>
            <a:ext cx="1143000" cy="11430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Straight Connector 115"/>
          <p:cNvSpPr/>
          <p:nvPr/>
        </p:nvSpPr>
        <p:spPr>
          <a:xfrm flipV="1">
            <a:off x="8915400" y="3657600"/>
            <a:ext cx="360" cy="9144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Straight Connector 116"/>
          <p:cNvSpPr/>
          <p:nvPr/>
        </p:nvSpPr>
        <p:spPr>
          <a:xfrm>
            <a:off x="9300600" y="3321000"/>
            <a:ext cx="1215000" cy="36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Rectangle 117"/>
          <p:cNvSpPr/>
          <p:nvPr/>
        </p:nvSpPr>
        <p:spPr>
          <a:xfrm>
            <a:off x="10515600" y="3115800"/>
            <a:ext cx="2057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1" strike="noStrike" spc="-1">
                <a:latin typeface="Arial"/>
              </a:rPr>
              <a:t>Test&amp;Train Features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/>
          <p:cNvPicPr/>
          <p:nvPr/>
        </p:nvPicPr>
        <p:blipFill>
          <a:blip r:embed="rId2"/>
          <a:stretch/>
        </p:blipFill>
        <p:spPr>
          <a:xfrm>
            <a:off x="786240" y="132840"/>
            <a:ext cx="10056600" cy="672336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19"/>
          <p:cNvPicPr/>
          <p:nvPr/>
        </p:nvPicPr>
        <p:blipFill>
          <a:blip r:embed="rId3"/>
          <a:stretch/>
        </p:blipFill>
        <p:spPr>
          <a:xfrm>
            <a:off x="3134160" y="2057400"/>
            <a:ext cx="2809080" cy="856440"/>
          </a:xfrm>
          <a:prstGeom prst="rect">
            <a:avLst/>
          </a:prstGeom>
          <a:ln w="0">
            <a:noFill/>
          </a:ln>
        </p:spPr>
      </p:pic>
      <p:sp>
        <p:nvSpPr>
          <p:cNvPr id="121" name="Straight Connector 120"/>
          <p:cNvSpPr/>
          <p:nvPr/>
        </p:nvSpPr>
        <p:spPr>
          <a:xfrm>
            <a:off x="1107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Straight Connector 121"/>
          <p:cNvSpPr/>
          <p:nvPr/>
        </p:nvSpPr>
        <p:spPr>
          <a:xfrm>
            <a:off x="1359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122"/>
          <p:cNvSpPr/>
          <p:nvPr/>
        </p:nvSpPr>
        <p:spPr>
          <a:xfrm>
            <a:off x="1503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Straight Connector 123"/>
          <p:cNvSpPr/>
          <p:nvPr/>
        </p:nvSpPr>
        <p:spPr>
          <a:xfrm>
            <a:off x="1575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Straight Connector 124"/>
          <p:cNvSpPr/>
          <p:nvPr/>
        </p:nvSpPr>
        <p:spPr>
          <a:xfrm>
            <a:off x="1827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Straight Connector 125"/>
          <p:cNvSpPr/>
          <p:nvPr/>
        </p:nvSpPr>
        <p:spPr>
          <a:xfrm>
            <a:off x="1971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Straight Connector 126"/>
          <p:cNvSpPr/>
          <p:nvPr/>
        </p:nvSpPr>
        <p:spPr>
          <a:xfrm>
            <a:off x="2223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Straight Connector 127"/>
          <p:cNvSpPr/>
          <p:nvPr/>
        </p:nvSpPr>
        <p:spPr>
          <a:xfrm>
            <a:off x="106956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Straight Connector 128"/>
          <p:cNvSpPr/>
          <p:nvPr/>
        </p:nvSpPr>
        <p:spPr>
          <a:xfrm>
            <a:off x="1035000" y="228600"/>
            <a:ext cx="360" cy="6400800"/>
          </a:xfrm>
          <a:prstGeom prst="line">
            <a:avLst/>
          </a:prstGeom>
          <a:ln w="0" cap="rnd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Rectangle 129"/>
          <p:cNvSpPr/>
          <p:nvPr/>
        </p:nvSpPr>
        <p:spPr>
          <a:xfrm>
            <a:off x="950400" y="22860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94760" y="22896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311120" y="22932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419480" y="22968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563480" y="22968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4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779840" y="23004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960200" y="23040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6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76560" y="23076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" b="0" strike="noStrike" spc="-1">
                <a:latin typeface="Arial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/>
          <p:nvPr/>
        </p:nvPicPr>
        <p:blipFill>
          <a:blip r:embed="rId2"/>
          <a:stretch/>
        </p:blipFill>
        <p:spPr>
          <a:xfrm>
            <a:off x="1248480" y="432000"/>
            <a:ext cx="10056600" cy="606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95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UNet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Tahir Buyukbasaran</dc:creator>
  <dc:description/>
  <cp:lastModifiedBy>Tahir Buyukbasaran</cp:lastModifiedBy>
  <cp:revision>16</cp:revision>
  <dcterms:created xsi:type="dcterms:W3CDTF">2022-12-29T08:23:44Z</dcterms:created>
  <dcterms:modified xsi:type="dcterms:W3CDTF">2023-01-02T16:02:41Z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