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notesSlides/notesSlide2.xml" ContentType="application/vnd.openxmlformats-officedocument.presentationml.notesSlide+xml"/>
  <Override PartName="/ppt/comments/modernComment_10D_AA89B2A6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10_9C070866.xml" ContentType="application/vnd.ms-powerpoint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57" r:id="rId4"/>
    <p:sldId id="270" r:id="rId5"/>
    <p:sldId id="285" r:id="rId6"/>
    <p:sldId id="286" r:id="rId7"/>
    <p:sldId id="287" r:id="rId8"/>
    <p:sldId id="288" r:id="rId9"/>
    <p:sldId id="289" r:id="rId10"/>
    <p:sldId id="290" r:id="rId11"/>
    <p:sldId id="272" r:id="rId12"/>
    <p:sldId id="281" r:id="rId13"/>
    <p:sldId id="282" r:id="rId14"/>
    <p:sldId id="283" r:id="rId15"/>
    <p:sldId id="284" r:id="rId16"/>
    <p:sldId id="274" r:id="rId17"/>
    <p:sldId id="268" r:id="rId18"/>
    <p:sldId id="291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V/R0JwW6Fd575LxPaZkMKQZ/75g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089C13-A29C-A692-9B0E-427A5ABF3AF2}" name="Yusuf Ogut" initials="YO" userId="37cfd8c01bc45903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suf Çağrı Öğüt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88" autoAdjust="0"/>
  </p:normalViewPr>
  <p:slideViewPr>
    <p:cSldViewPr snapToGrid="0">
      <p:cViewPr>
        <p:scale>
          <a:sx n="75" d="100"/>
          <a:sy n="75" d="100"/>
        </p:scale>
        <p:origin x="94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F079321-49B6-4215-9BDF-6E4C20D3C0AF}" authorId="{58089C13-A29C-A692-9B0E-427A5ABF3AF2}" created="2023-01-02T20:59:40.701">
    <pc:sldMkLst xmlns:pc="http://schemas.microsoft.com/office/powerpoint/2013/main/command">
      <pc:docMk/>
      <pc:sldMk cId="0" sldId="256"/>
    </pc:sldMkLst>
    <p188:txBody>
      <a:bodyPr/>
      <a:lstStyle/>
      <a:p>
        <a:r>
          <a:rPr lang="en-US"/>
          <a:t>Network koyulacak</a:t>
        </a:r>
      </a:p>
    </p188:txBody>
  </p188:cm>
</p188:cmLst>
</file>

<file path=ppt/comments/modernComment_10D_AA89B2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1C748D2-DAD0-4F01-A39E-38FB4F38F89D}" authorId="{58089C13-A29C-A692-9B0E-427A5ABF3AF2}" created="2023-01-01T19:29:14.26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61150886" sldId="269"/>
      <ac:spMk id="157" creationId="{00000000-0000-0000-0000-000000000000}"/>
    </ac:deMkLst>
    <p188:txBody>
      <a:bodyPr/>
      <a:lstStyle/>
      <a:p>
        <a:r>
          <a:rPr lang="en-US"/>
          <a:t>Buraya şematikler gelecek</a:t>
        </a:r>
      </a:p>
    </p188:txBody>
  </p188:cm>
</p188:cmLst>
</file>

<file path=ppt/comments/modernComment_110_9C07086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C40F3AB-3F0E-4D66-B6B9-CD99966CFDE0}" authorId="{58089C13-A29C-A692-9B0E-427A5ABF3AF2}" created="2022-12-31T13:54:19.365">
    <pc:sldMkLst xmlns:pc="http://schemas.microsoft.com/office/powerpoint/2013/main/command">
      <pc:docMk/>
      <pc:sldMk cId="2617706598" sldId="272"/>
    </pc:sldMkLst>
    <p188:txBody>
      <a:bodyPr/>
      <a:lstStyle/>
      <a:p>
        <a:r>
          <a:rPr lang="en-US"/>
          <a:t>Yaklaşımımızı anlatan diyagramlar, yerine göre çıktılar, kod parçaları vs. vs.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77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625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3337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31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02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373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2486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6157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2307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768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432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88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4" name="Google Shape;104;p2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0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zılı Panoramik Resim">
  <p:cSld name="Yazılı Panoramik Resim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Google Shape;11;p1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0_9C07086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D_AA89B2A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cap="none" dirty="0"/>
              <a:t>dress me up!</a:t>
            </a:r>
            <a:br>
              <a:rPr lang="en-US" sz="4000" cap="none" dirty="0"/>
            </a:br>
            <a:br>
              <a:rPr lang="en-US" sz="4000" dirty="0"/>
            </a:br>
            <a:r>
              <a:rPr lang="en-US" sz="4000" dirty="0"/>
              <a:t>CMP 784 – PROJECT FINAL PRESENTATION</a:t>
            </a:r>
            <a:endParaRPr sz="4000" dirty="0"/>
          </a:p>
        </p:txBody>
      </p:sp>
      <p:sp>
        <p:nvSpPr>
          <p:cNvPr id="144" name="Google Shape;144;p1"/>
          <p:cNvSpPr txBox="1"/>
          <p:nvPr/>
        </p:nvSpPr>
        <p:spPr>
          <a:xfrm>
            <a:off x="6120500" y="3676300"/>
            <a:ext cx="45471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85750" marR="0" lvl="0" indent="-27051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Presenters: </a:t>
            </a:r>
            <a:endParaRPr sz="2000" b="0" i="0" u="none" strike="noStrike" cap="none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1496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○"/>
            </a:pPr>
            <a:r>
              <a:rPr lang="en-US" sz="2000" b="0" i="0" u="none" strike="noStrike" cap="none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Tahir </a:t>
            </a:r>
            <a:r>
              <a:rPr lang="en-US" sz="2000" b="0" i="0" u="none" strike="noStrike" cap="none" dirty="0" err="1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Büyükbaşaran</a:t>
            </a:r>
            <a:endParaRPr sz="20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1496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○"/>
            </a:pPr>
            <a:r>
              <a:rPr lang="en-US" sz="2000" b="0" i="0" u="none" strike="noStrike" cap="none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Yusuf </a:t>
            </a:r>
            <a:r>
              <a:rPr lang="en-US" sz="2000" b="0" i="0" u="none" strike="noStrike" cap="none" dirty="0" err="1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Çağrı</a:t>
            </a:r>
            <a:r>
              <a:rPr lang="en-US" sz="2000" b="0" i="0" u="none" strike="noStrike" cap="none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strike="noStrike" cap="none" dirty="0" err="1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Öğüt</a:t>
            </a:r>
            <a:endParaRPr sz="2000" b="0" i="0" u="none" strike="noStrike" cap="none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000250" marR="0" lvl="4" indent="-100329" algn="l" rtl="0">
              <a:lnSpc>
                <a:spcPct val="2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None/>
            </a:pPr>
            <a:endParaRPr sz="1400" b="0" i="0" u="none" strike="noStrike" cap="none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CMP784: Deep Learning, Project Final Presentation: “dress me up”, Presenters: Tahir </a:t>
            </a:r>
            <a:r>
              <a:rPr lang="en-US" dirty="0" err="1"/>
              <a:t>Büyükbaşaran</a:t>
            </a:r>
            <a:r>
              <a:rPr lang="en-US" dirty="0"/>
              <a:t>, Yusuf </a:t>
            </a:r>
            <a:r>
              <a:rPr lang="en-US" dirty="0" err="1"/>
              <a:t>Çağrı</a:t>
            </a:r>
            <a:r>
              <a:rPr lang="en-US" dirty="0"/>
              <a:t> </a:t>
            </a:r>
            <a:r>
              <a:rPr lang="en-US" dirty="0" err="1"/>
              <a:t>Öğüt</a:t>
            </a:r>
            <a:endParaRPr dirty="0"/>
          </a:p>
        </p:txBody>
      </p:sp>
      <p:sp>
        <p:nvSpPr>
          <p:cNvPr id="146" name="Google Shape;146;p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32E0D-C4B7-8EB0-6D85-FFDA271B6D9B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>
            <a:spLocks noGrp="1"/>
          </p:cNvSpPr>
          <p:nvPr>
            <p:ph type="title"/>
          </p:nvPr>
        </p:nvSpPr>
        <p:spPr>
          <a:xfrm>
            <a:off x="3540600" y="-1"/>
            <a:ext cx="5110800" cy="147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dirty="0"/>
              <a:t>KEY TECHNICAL IDEAS</a:t>
            </a:r>
            <a:br>
              <a:rPr lang="en-US" dirty="0"/>
            </a:br>
            <a:r>
              <a:rPr lang="en-US" dirty="0"/>
              <a:t>IMAGE CAPTIONING</a:t>
            </a:r>
            <a:br>
              <a:rPr lang="en-US" dirty="0"/>
            </a:br>
            <a:r>
              <a:rPr lang="en-US" dirty="0"/>
              <a:t>Network Training</a:t>
            </a:r>
            <a:endParaRPr dirty="0"/>
          </a:p>
        </p:txBody>
      </p:sp>
      <p:sp>
        <p:nvSpPr>
          <p:cNvPr id="229" name="Google Shape;229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900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CMP784: Deep Learning, Project Progress Presentation: “dress me up”, Presenters: Tahir Büyükbaşaran, Yusuf Çağrı Öğüt</a:t>
            </a:r>
            <a:endParaRPr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B06510-9F1B-8489-AE61-5FA4C2402CA1}"/>
              </a:ext>
            </a:extLst>
          </p:cNvPr>
          <p:cNvSpPr/>
          <p:nvPr/>
        </p:nvSpPr>
        <p:spPr>
          <a:xfrm>
            <a:off x="782258" y="1550710"/>
            <a:ext cx="193010" cy="1580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8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3BC800-C550-E407-823E-ADE368396BC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85850" y="1475874"/>
            <a:ext cx="5486040" cy="431460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A8EF06-3F4E-102C-1606-8C6354487E6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505514" y="1475874"/>
            <a:ext cx="5400360" cy="4314600"/>
          </a:xfrm>
          <a:prstGeom prst="rect">
            <a:avLst/>
          </a:prstGeom>
          <a:ln w="0">
            <a:noFill/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69B635-2CBA-7A0E-41A2-C611892BE596}"/>
              </a:ext>
            </a:extLst>
          </p:cNvPr>
          <p:cNvCxnSpPr>
            <a:cxnSpLocks/>
          </p:cNvCxnSpPr>
          <p:nvPr/>
        </p:nvCxnSpPr>
        <p:spPr>
          <a:xfrm>
            <a:off x="1186175" y="5100472"/>
            <a:ext cx="3998037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60C9C4-4610-581D-4F7E-85E4D8289949}"/>
              </a:ext>
            </a:extLst>
          </p:cNvPr>
          <p:cNvCxnSpPr>
            <a:cxnSpLocks/>
          </p:cNvCxnSpPr>
          <p:nvPr/>
        </p:nvCxnSpPr>
        <p:spPr>
          <a:xfrm flipV="1">
            <a:off x="1977524" y="2082414"/>
            <a:ext cx="1947931" cy="82400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CD79C6-107D-57C7-AFD3-D545F23BA1E5}"/>
              </a:ext>
            </a:extLst>
          </p:cNvPr>
          <p:cNvCxnSpPr>
            <a:cxnSpLocks/>
          </p:cNvCxnSpPr>
          <p:nvPr/>
        </p:nvCxnSpPr>
        <p:spPr>
          <a:xfrm>
            <a:off x="1867416" y="3856455"/>
            <a:ext cx="2635554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339B85-D80D-58DE-8FCF-C966763D9EF3}"/>
              </a:ext>
            </a:extLst>
          </p:cNvPr>
          <p:cNvSpPr txBox="1"/>
          <p:nvPr/>
        </p:nvSpPr>
        <p:spPr>
          <a:xfrm>
            <a:off x="1725434" y="4001410"/>
            <a:ext cx="3071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epoch increases</a:t>
            </a:r>
          </a:p>
          <a:p>
            <a:r>
              <a:rPr lang="en-US" dirty="0"/>
              <a:t>Training accuracy increases</a:t>
            </a:r>
          </a:p>
          <a:p>
            <a:r>
              <a:rPr lang="en-US" dirty="0"/>
              <a:t>Validation accuracy doesn’t increase</a:t>
            </a:r>
          </a:p>
          <a:p>
            <a:r>
              <a:rPr lang="en-US" dirty="0"/>
              <a:t>&gt; Could be due to dataset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240E84-FB19-910A-56ED-7481D523E834}"/>
              </a:ext>
            </a:extLst>
          </p:cNvPr>
          <p:cNvCxnSpPr>
            <a:cxnSpLocks/>
          </p:cNvCxnSpPr>
          <p:nvPr/>
        </p:nvCxnSpPr>
        <p:spPr>
          <a:xfrm>
            <a:off x="8100291" y="2494417"/>
            <a:ext cx="2114185" cy="73831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9F1F78-C8D3-75C2-B873-5E2521426121}"/>
              </a:ext>
            </a:extLst>
          </p:cNvPr>
          <p:cNvCxnSpPr>
            <a:cxnSpLocks/>
          </p:cNvCxnSpPr>
          <p:nvPr/>
        </p:nvCxnSpPr>
        <p:spPr>
          <a:xfrm>
            <a:off x="8100291" y="4590746"/>
            <a:ext cx="2635554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72ACE6-61E2-E435-8AE2-7C50D91BB57D}"/>
              </a:ext>
            </a:extLst>
          </p:cNvPr>
          <p:cNvCxnSpPr>
            <a:cxnSpLocks/>
          </p:cNvCxnSpPr>
          <p:nvPr/>
        </p:nvCxnSpPr>
        <p:spPr>
          <a:xfrm>
            <a:off x="7419049" y="5511490"/>
            <a:ext cx="3998037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22DC99-23A3-C9D8-E7A7-9D9BC421DF5A}"/>
              </a:ext>
            </a:extLst>
          </p:cNvPr>
          <p:cNvSpPr txBox="1"/>
          <p:nvPr/>
        </p:nvSpPr>
        <p:spPr>
          <a:xfrm>
            <a:off x="7394777" y="3299711"/>
            <a:ext cx="3071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epoch increases</a:t>
            </a:r>
          </a:p>
          <a:p>
            <a:r>
              <a:rPr lang="en-US" dirty="0"/>
              <a:t>Training loss decreases</a:t>
            </a:r>
          </a:p>
          <a:p>
            <a:r>
              <a:rPr lang="en-US" dirty="0"/>
              <a:t>Validation loss doesn’t decrease</a:t>
            </a:r>
          </a:p>
        </p:txBody>
      </p:sp>
    </p:spTree>
    <p:extLst>
      <p:ext uri="{BB962C8B-B14F-4D97-AF65-F5344CB8AC3E}">
        <p14:creationId xmlns:p14="http://schemas.microsoft.com/office/powerpoint/2010/main" val="161612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>
            <a:spLocks noGrp="1"/>
          </p:cNvSpPr>
          <p:nvPr>
            <p:ph type="title"/>
          </p:nvPr>
        </p:nvSpPr>
        <p:spPr>
          <a:xfrm>
            <a:off x="3540600" y="0"/>
            <a:ext cx="51108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dirty="0"/>
              <a:t>KEY TECHNICAL IDEAS</a:t>
            </a:r>
            <a:br>
              <a:rPr lang="en-US" dirty="0"/>
            </a:br>
            <a:r>
              <a:rPr lang="en-US" dirty="0"/>
              <a:t>SUGGESTION MODEL</a:t>
            </a:r>
            <a:endParaRPr dirty="0"/>
          </a:p>
        </p:txBody>
      </p:sp>
      <p:sp>
        <p:nvSpPr>
          <p:cNvPr id="228" name="Google Shape;228;p7"/>
          <p:cNvSpPr txBox="1">
            <a:spLocks noGrp="1"/>
          </p:cNvSpPr>
          <p:nvPr>
            <p:ph type="body" idx="1"/>
          </p:nvPr>
        </p:nvSpPr>
        <p:spPr>
          <a:xfrm>
            <a:off x="1268550" y="1133050"/>
            <a:ext cx="9654900" cy="47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>
              <a:spcBef>
                <a:spcPts val="10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sent2vec, Bert Language Model</a:t>
            </a:r>
          </a:p>
          <a:p>
            <a:pPr marL="342900" lvl="0" indent="-342900">
              <a:spcBef>
                <a:spcPts val="10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GOAL: Try to find the most similar annotation in one higher category</a:t>
            </a:r>
          </a:p>
        </p:txBody>
      </p:sp>
      <p:sp>
        <p:nvSpPr>
          <p:cNvPr id="229" name="Google Shape;229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900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CMP784: Deep Learning, Project Progress Presentation: “dress me up”, Presenters: Tahir Büyükbaşaran, Yusuf Çağrı Öğüt</a:t>
            </a:r>
            <a:endParaRPr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7065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>
            <a:spLocks noGrp="1"/>
          </p:cNvSpPr>
          <p:nvPr>
            <p:ph type="title"/>
          </p:nvPr>
        </p:nvSpPr>
        <p:spPr>
          <a:xfrm>
            <a:off x="3540600" y="0"/>
            <a:ext cx="51108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dirty="0"/>
              <a:t>KEY TECHNICAL IDEAS</a:t>
            </a:r>
            <a:br>
              <a:rPr lang="en-US" dirty="0"/>
            </a:br>
            <a:r>
              <a:rPr lang="en-US" dirty="0"/>
              <a:t>SUGGESTION MODEL</a:t>
            </a:r>
            <a:endParaRPr dirty="0"/>
          </a:p>
        </p:txBody>
      </p:sp>
      <p:sp>
        <p:nvSpPr>
          <p:cNvPr id="229" name="Google Shape;229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900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CMP784: Deep Learning, Project Progress Presentation: “dress me up”, Presenters: Tahir Büyükbaşaran, Yusuf Çağrı Öğüt</a:t>
            </a:r>
            <a:endParaRPr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F385C0F-FA82-AC90-6A58-A285692A0D2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93265" y="1507200"/>
            <a:ext cx="4610782" cy="3447919"/>
          </a:xfrm>
          <a:prstGeom prst="rect">
            <a:avLst/>
          </a:prstGeom>
          <a:ln w="0">
            <a:noFill/>
          </a:ln>
        </p:spPr>
      </p:pic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5AC57CD8-3B00-ABEF-C62A-340DC4E24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299" y="1645994"/>
            <a:ext cx="1447800" cy="185928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823E084-096C-364F-8312-D59102425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680" y="3703957"/>
            <a:ext cx="4610782" cy="13436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482A38-9D1F-F5CD-26AE-16C56BBADEF9}"/>
              </a:ext>
            </a:extLst>
          </p:cNvPr>
          <p:cNvSpPr/>
          <p:nvPr/>
        </p:nvSpPr>
        <p:spPr>
          <a:xfrm>
            <a:off x="541538" y="2032986"/>
            <a:ext cx="932155" cy="2898433"/>
          </a:xfrm>
          <a:prstGeom prst="rect">
            <a:avLst/>
          </a:prstGeom>
          <a:noFill/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BE966E4-C199-3BA0-F3CA-0D5FC1A4B1E5}"/>
              </a:ext>
            </a:extLst>
          </p:cNvPr>
          <p:cNvCxnSpPr>
            <a:cxnSpLocks/>
          </p:cNvCxnSpPr>
          <p:nvPr/>
        </p:nvCxnSpPr>
        <p:spPr>
          <a:xfrm flipV="1">
            <a:off x="627888" y="1748901"/>
            <a:ext cx="4832418" cy="1628283"/>
          </a:xfrm>
          <a:prstGeom prst="bentConnector3">
            <a:avLst>
              <a:gd name="adj1" fmla="val 298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00D4F7-2198-BDA3-AA79-B2C8C07E2C05}"/>
              </a:ext>
            </a:extLst>
          </p:cNvPr>
          <p:cNvCxnSpPr>
            <a:cxnSpLocks/>
          </p:cNvCxnSpPr>
          <p:nvPr/>
        </p:nvCxnSpPr>
        <p:spPr>
          <a:xfrm>
            <a:off x="5397623" y="1903838"/>
            <a:ext cx="0" cy="1327321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0DF8FEB-3E54-5728-145F-F35B701EB4BC}"/>
              </a:ext>
            </a:extLst>
          </p:cNvPr>
          <p:cNvCxnSpPr>
            <a:cxnSpLocks/>
          </p:cNvCxnSpPr>
          <p:nvPr/>
        </p:nvCxnSpPr>
        <p:spPr>
          <a:xfrm flipV="1">
            <a:off x="1404785" y="3386096"/>
            <a:ext cx="4055521" cy="536825"/>
          </a:xfrm>
          <a:prstGeom prst="bentConnector3">
            <a:avLst>
              <a:gd name="adj1" fmla="val 397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A6D61F-0936-ECCC-7752-0D24836A728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908105" y="1958340"/>
            <a:ext cx="2436966" cy="1745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F8E9F49-4975-8655-D7C8-4111DAE8284F}"/>
              </a:ext>
            </a:extLst>
          </p:cNvPr>
          <p:cNvSpPr/>
          <p:nvPr/>
        </p:nvSpPr>
        <p:spPr>
          <a:xfrm>
            <a:off x="5638800" y="1876259"/>
            <a:ext cx="1269305" cy="156727"/>
          </a:xfrm>
          <a:prstGeom prst="rect">
            <a:avLst/>
          </a:prstGeom>
          <a:noFill/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1AF91F-CB7D-FAC1-D132-AB7E66B11D7F}"/>
              </a:ext>
            </a:extLst>
          </p:cNvPr>
          <p:cNvSpPr/>
          <p:nvPr/>
        </p:nvSpPr>
        <p:spPr>
          <a:xfrm>
            <a:off x="7014099" y="3683000"/>
            <a:ext cx="92821" cy="166095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CB759F-6010-E12F-2425-4E5728774D98}"/>
              </a:ext>
            </a:extLst>
          </p:cNvPr>
          <p:cNvSpPr txBox="1"/>
          <p:nvPr/>
        </p:nvSpPr>
        <p:spPr>
          <a:xfrm>
            <a:off x="5575342" y="3689163"/>
            <a:ext cx="120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“1”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0D9747-13D2-B38C-7D96-7E1E785D53EF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 flipH="1">
            <a:off x="6777964" y="3766048"/>
            <a:ext cx="236135" cy="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7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ABD87-3FC3-E3BB-8853-A44F00C6E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073" y="2804160"/>
            <a:ext cx="8534400" cy="14986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Ø"/>
            </a:pPr>
            <a:r>
              <a:rPr lang="en-US" dirty="0"/>
              <a:t>Vector embedding for sentences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US" dirty="0"/>
              <a:t>Vectorize each category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US" dirty="0"/>
              <a:t>Easy to compute similarity between sentences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CD948-2479-6229-F0DD-482F674D35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6EDD142-7C9E-2C3D-B8E1-84B061CEE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996950"/>
            <a:ext cx="9197340" cy="11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9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CD948-2479-6229-F0DD-482F674D35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6260A4B-8A57-A8AE-6D08-A1A93B12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" y="2788920"/>
            <a:ext cx="7071360" cy="184404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6EDD142-7C9E-2C3D-B8E1-84B061CEE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" y="1187450"/>
            <a:ext cx="9197340" cy="11506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66A7A4-1210-E40C-3A34-159E63C1A7A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703820" y="3271510"/>
            <a:ext cx="1470660" cy="668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4A0A38-8654-74A9-D22A-218604C278FF}"/>
              </a:ext>
            </a:extLst>
          </p:cNvPr>
          <p:cNvSpPr txBox="1"/>
          <p:nvPr/>
        </p:nvSpPr>
        <p:spPr>
          <a:xfrm>
            <a:off x="9174480" y="3009900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for closest vector embedding in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E8A44-788D-37CE-9E16-039E6C1669C9}"/>
              </a:ext>
            </a:extLst>
          </p:cNvPr>
          <p:cNvSpPr/>
          <p:nvPr/>
        </p:nvSpPr>
        <p:spPr>
          <a:xfrm>
            <a:off x="845820" y="3840480"/>
            <a:ext cx="6858000" cy="198120"/>
          </a:xfrm>
          <a:prstGeom prst="rect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051B9F-EE52-F983-4814-58308A261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55" y="4991100"/>
            <a:ext cx="10782300" cy="80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3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CD948-2479-6229-F0DD-482F674D35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6EDD142-7C9E-2C3D-B8E1-84B061CEE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90" y="1168390"/>
            <a:ext cx="9197340" cy="115062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F0034D5-227C-F9E8-AB7B-B07F3ABDACA8}"/>
              </a:ext>
            </a:extLst>
          </p:cNvPr>
          <p:cNvGrpSpPr/>
          <p:nvPr/>
        </p:nvGrpSpPr>
        <p:grpSpPr>
          <a:xfrm>
            <a:off x="537210" y="3823345"/>
            <a:ext cx="10782300" cy="807720"/>
            <a:chOff x="369570" y="4364365"/>
            <a:chExt cx="10782300" cy="8077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2051B9F-EE52-F983-4814-58308A261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570" y="4364365"/>
              <a:ext cx="10782300" cy="80772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6E8A44-788D-37CE-9E16-039E6C1669C9}"/>
                </a:ext>
              </a:extLst>
            </p:cNvPr>
            <p:cNvSpPr/>
            <p:nvPr/>
          </p:nvSpPr>
          <p:spPr>
            <a:xfrm>
              <a:off x="5737860" y="4526280"/>
              <a:ext cx="868680" cy="205740"/>
            </a:xfrm>
            <a:prstGeom prst="rect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EE2A33-2147-3E47-E7FC-1F8471F0E8F8}"/>
                </a:ext>
              </a:extLst>
            </p:cNvPr>
            <p:cNvSpPr/>
            <p:nvPr/>
          </p:nvSpPr>
          <p:spPr>
            <a:xfrm>
              <a:off x="10260330" y="4853940"/>
              <a:ext cx="868680" cy="205740"/>
            </a:xfrm>
            <a:prstGeom prst="rect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1A0645A-99F1-FB22-5B21-E22B4720ACDB}"/>
                </a:ext>
              </a:extLst>
            </p:cNvPr>
            <p:cNvCxnSpPr>
              <a:cxnSpLocks/>
            </p:cNvCxnSpPr>
            <p:nvPr/>
          </p:nvCxnSpPr>
          <p:spPr>
            <a:xfrm>
              <a:off x="6606540" y="4629150"/>
              <a:ext cx="3909060" cy="224790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17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>
            <a:spLocks noGrp="1"/>
          </p:cNvSpPr>
          <p:nvPr>
            <p:ph type="title"/>
          </p:nvPr>
        </p:nvSpPr>
        <p:spPr>
          <a:xfrm>
            <a:off x="2887900" y="-143040"/>
            <a:ext cx="64162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dirty="0"/>
              <a:t>STRENGTHS AND WEAKNESSES</a:t>
            </a:r>
            <a:endParaRPr dirty="0"/>
          </a:p>
        </p:txBody>
      </p:sp>
      <p:sp>
        <p:nvSpPr>
          <p:cNvPr id="228" name="Google Shape;228;p7"/>
          <p:cNvSpPr txBox="1">
            <a:spLocks noGrp="1"/>
          </p:cNvSpPr>
          <p:nvPr>
            <p:ph type="body" idx="1"/>
          </p:nvPr>
        </p:nvSpPr>
        <p:spPr>
          <a:xfrm>
            <a:off x="1268550" y="1133050"/>
            <a:ext cx="9654900" cy="47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>
              <a:spcBef>
                <a:spcPts val="10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bütün</a:t>
            </a: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image </a:t>
            </a:r>
            <a:r>
              <a:rPr lang="en-US" dirty="0" err="1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yerine</a:t>
            </a: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sadece</a:t>
            </a: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kıyafet</a:t>
            </a: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olsa</a:t>
            </a: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sonuç</a:t>
            </a: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daha</a:t>
            </a: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iyi </a:t>
            </a:r>
            <a:r>
              <a:rPr lang="en-US" dirty="0" err="1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olabilirdi</a:t>
            </a:r>
            <a:endParaRPr lang="en-US" dirty="0">
              <a:solidFill>
                <a:srgbClr val="333333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  <a:p>
            <a:pPr marL="342900" lvl="0" indent="-342900">
              <a:spcBef>
                <a:spcPts val="10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	</a:t>
            </a:r>
            <a:r>
              <a:rPr lang="en-US" dirty="0" err="1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turuncu</a:t>
            </a: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arkaplanda</a:t>
            </a: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kıyafetleri</a:t>
            </a: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turuncu</a:t>
            </a: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sanıyor</a:t>
            </a:r>
            <a:endParaRPr lang="en-US" dirty="0">
              <a:solidFill>
                <a:srgbClr val="333333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  <a:p>
            <a:pPr marL="342900" lvl="0" indent="-342900">
              <a:spcBef>
                <a:spcPts val="10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	</a:t>
            </a:r>
            <a:r>
              <a:rPr lang="en-US" dirty="0" err="1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kıyafet</a:t>
            </a: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ayıklansa</a:t>
            </a: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daha</a:t>
            </a: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yüksek</a:t>
            </a: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doğruluk</a:t>
            </a: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olabilirdi</a:t>
            </a:r>
            <a:endParaRPr lang="en-US" dirty="0">
              <a:solidFill>
                <a:srgbClr val="333333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900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CMP784: Deep Learning, Project Progress Presentation: “dress me up”, Presenters: Tahir Büyükbaşaran, Yusuf Çağrı Öğüt</a:t>
            </a:r>
            <a:endParaRPr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994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title"/>
          </p:nvPr>
        </p:nvSpPr>
        <p:spPr>
          <a:xfrm>
            <a:off x="1762125" y="25696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dirty="0"/>
              <a:t>YOUR QUESTIONS</a:t>
            </a:r>
            <a:endParaRPr dirty="0"/>
          </a:p>
        </p:txBody>
      </p:sp>
      <p:sp>
        <p:nvSpPr>
          <p:cNvPr id="272" name="Google Shape;272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900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CMP784: Deep Learning, Project Progress Presentation: “dress me up”, Presenters: Tahir Büyükbaşaran, Yusuf Çağrı Öğüt</a:t>
            </a:r>
            <a:endParaRPr/>
          </a:p>
        </p:txBody>
      </p:sp>
      <p:sp>
        <p:nvSpPr>
          <p:cNvPr id="273" name="Google Shape;273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title"/>
          </p:nvPr>
        </p:nvSpPr>
        <p:spPr>
          <a:xfrm>
            <a:off x="1762125" y="25696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THANK YOU FOR YOUR TIME!</a:t>
            </a:r>
            <a:endParaRPr/>
          </a:p>
        </p:txBody>
      </p:sp>
      <p:sp>
        <p:nvSpPr>
          <p:cNvPr id="272" name="Google Shape;272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900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CMP784: Deep Learning, Project Progress Presentation: “dress me up”, Presenters: Tahir Büyükbaşaran, Yusuf Çağrı Öğüt</a:t>
            </a:r>
            <a:endParaRPr/>
          </a:p>
        </p:txBody>
      </p:sp>
      <p:sp>
        <p:nvSpPr>
          <p:cNvPr id="273" name="Google Shape;273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564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1735100" y="7"/>
            <a:ext cx="91281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dirty="0"/>
              <a:t>OVERVIEW OF THE PROJECT</a:t>
            </a:r>
            <a:endParaRPr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900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CMP784: Deep Learning, Project Progress Presentation: “dress me up”, Presenters: Tahir </a:t>
            </a:r>
            <a:r>
              <a:rPr lang="en-US" dirty="0" err="1"/>
              <a:t>Büyükbaşaran</a:t>
            </a:r>
            <a:r>
              <a:rPr lang="en-US" dirty="0"/>
              <a:t>, Yusuf </a:t>
            </a:r>
            <a:r>
              <a:rPr lang="en-US" dirty="0" err="1"/>
              <a:t>Çağrı</a:t>
            </a:r>
            <a:r>
              <a:rPr lang="en-US" dirty="0"/>
              <a:t> </a:t>
            </a:r>
            <a:r>
              <a:rPr lang="en-US" dirty="0" err="1"/>
              <a:t>Öğüt</a:t>
            </a:r>
            <a:endParaRPr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1950300" y="1507200"/>
            <a:ext cx="8534400" cy="55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0F486F"/>
              </a:solidFill>
              <a:highlight>
                <a:srgbClr val="FFFF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endParaRPr sz="1800" b="0" i="1" u="none" strike="noStrike" cap="none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endParaRPr sz="1800" b="0" i="0" u="none" strike="noStrike" cap="none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611508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1735100" y="7"/>
            <a:ext cx="91281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dirty="0"/>
              <a:t>PROBLEM STATEMENT AND MOTIVATION</a:t>
            </a:r>
            <a:endParaRPr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900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CMP784: Deep Learning, Project Progress Presentation: “dress me up”, Presenters: Tahir </a:t>
            </a:r>
            <a:r>
              <a:rPr lang="en-US" dirty="0" err="1"/>
              <a:t>Büyükbaşaran</a:t>
            </a:r>
            <a:r>
              <a:rPr lang="en-US" dirty="0"/>
              <a:t>, Yusuf </a:t>
            </a:r>
            <a:r>
              <a:rPr lang="en-US" dirty="0" err="1"/>
              <a:t>Çağrı</a:t>
            </a:r>
            <a:r>
              <a:rPr lang="en-US" dirty="0"/>
              <a:t> </a:t>
            </a:r>
            <a:r>
              <a:rPr lang="en-US" dirty="0" err="1"/>
              <a:t>Öğüt</a:t>
            </a:r>
            <a:endParaRPr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1950300" y="1507200"/>
            <a:ext cx="8534400" cy="55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STATEMENT: </a:t>
            </a:r>
            <a:endParaRPr sz="18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➢"/>
            </a:pPr>
            <a:r>
              <a:rPr lang="en-US" sz="1800" b="0" i="1" u="none" strike="noStrike" cap="none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“Creating textual descriptions, comments and </a:t>
            </a:r>
            <a:r>
              <a:rPr lang="en-US" sz="1800" i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suggestions</a:t>
            </a:r>
            <a:r>
              <a:rPr lang="en-US" sz="1800" b="0" i="1" u="none" strike="noStrike" cap="none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on combinations based on segmented clothing images.”</a:t>
            </a:r>
            <a:endParaRPr sz="1800" i="1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984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▶"/>
            </a:pPr>
            <a:r>
              <a:rPr lang="en-US" sz="1800" b="0" i="1" u="none" strike="noStrike" cap="none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MOTIVATION: </a:t>
            </a:r>
            <a:endParaRPr sz="1800" i="1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➢"/>
            </a:pPr>
            <a:r>
              <a:rPr lang="en-US" sz="18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create an (objective) outfit combination evaluation model</a:t>
            </a:r>
            <a:endParaRPr sz="18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➢"/>
            </a:pPr>
            <a:r>
              <a:rPr lang="en-US" sz="18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Adding objectivity by building the evaluation based on choice of population</a:t>
            </a:r>
            <a:endParaRPr sz="18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➢"/>
            </a:pPr>
            <a:r>
              <a:rPr lang="en-US" sz="18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Building a combination suggestion model, on top of them.</a:t>
            </a:r>
            <a:endParaRPr sz="18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0F486F"/>
              </a:solidFill>
              <a:highlight>
                <a:srgbClr val="FFFF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endParaRPr sz="1800" b="0" i="1" u="none" strike="noStrike" cap="none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endParaRPr sz="1800" b="0" i="0" u="none" strike="noStrike" cap="none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4217562" y="-91433"/>
            <a:ext cx="3999875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dirty="0"/>
              <a:t>RELATED WORKS</a:t>
            </a:r>
            <a:br>
              <a:rPr lang="en-US" dirty="0"/>
            </a:br>
            <a:endParaRPr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900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CMP784: Deep Learning, Project Progress Presentation: “dress me up”, Presenters: Tahir </a:t>
            </a:r>
            <a:r>
              <a:rPr lang="en-US" dirty="0" err="1"/>
              <a:t>Büyükbaşaran</a:t>
            </a:r>
            <a:r>
              <a:rPr lang="en-US" dirty="0"/>
              <a:t>, Yusuf </a:t>
            </a:r>
            <a:r>
              <a:rPr lang="en-US" dirty="0" err="1"/>
              <a:t>Çağrı</a:t>
            </a:r>
            <a:r>
              <a:rPr lang="en-US" dirty="0"/>
              <a:t> </a:t>
            </a:r>
            <a:r>
              <a:rPr lang="en-US" dirty="0" err="1"/>
              <a:t>Öğüt</a:t>
            </a:r>
            <a:endParaRPr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1950300" y="1507200"/>
            <a:ext cx="8534400" cy="55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0F486F"/>
              </a:solidFill>
              <a:highlight>
                <a:srgbClr val="FFFF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endParaRPr sz="1800" b="0" i="1" u="none" strike="noStrike" cap="none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endParaRPr sz="1800" b="0" i="0" u="none" strike="noStrike" cap="none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5394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>
            <a:spLocks noGrp="1"/>
          </p:cNvSpPr>
          <p:nvPr>
            <p:ph type="title"/>
          </p:nvPr>
        </p:nvSpPr>
        <p:spPr>
          <a:xfrm>
            <a:off x="3540600" y="-1"/>
            <a:ext cx="5110800" cy="147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dirty="0"/>
              <a:t>KEY TECHNICAL IDEAS</a:t>
            </a:r>
            <a:br>
              <a:rPr lang="en-US" dirty="0"/>
            </a:br>
            <a:r>
              <a:rPr lang="en-US" dirty="0"/>
              <a:t>IMAGE CAPTIONING</a:t>
            </a:r>
            <a:br>
              <a:rPr lang="en-US" dirty="0"/>
            </a:br>
            <a:r>
              <a:rPr lang="en-US" dirty="0"/>
              <a:t>Dataset Preparation</a:t>
            </a:r>
            <a:endParaRPr dirty="0"/>
          </a:p>
        </p:txBody>
      </p:sp>
      <p:sp>
        <p:nvSpPr>
          <p:cNvPr id="229" name="Google Shape;229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900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CMP784: Deep Learning, Project Progress Presentation: “dress me up”, Presenters: Tahir Büyükbaşaran, Yusuf Çağrı Öğüt</a:t>
            </a:r>
            <a:endParaRPr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98158D-F4D2-8C6D-F577-5A4C92B6120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26655" y="3759809"/>
            <a:ext cx="11123450" cy="1966021"/>
          </a:xfrm>
          <a:prstGeom prst="rect">
            <a:avLst/>
          </a:prstGeom>
          <a:ln w="0">
            <a:noFill/>
          </a:ln>
        </p:spPr>
      </p:pic>
      <p:sp>
        <p:nvSpPr>
          <p:cNvPr id="4" name="Freeform 97">
            <a:extLst>
              <a:ext uri="{FF2B5EF4-FFF2-40B4-BE49-F238E27FC236}">
                <a16:creationId xmlns:a16="http://schemas.microsoft.com/office/drawing/2014/main" id="{41532F27-F409-69D2-D4F9-D2DF34E0CD5C}"/>
              </a:ext>
            </a:extLst>
          </p:cNvPr>
          <p:cNvSpPr/>
          <p:nvPr/>
        </p:nvSpPr>
        <p:spPr>
          <a:xfrm>
            <a:off x="4136190" y="1932401"/>
            <a:ext cx="1371240" cy="68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7990" y="0"/>
                </a:lnTo>
                <a:lnTo>
                  <a:pt x="21600" y="10800"/>
                </a:lnTo>
                <a:lnTo>
                  <a:pt x="17990" y="21600"/>
                </a:lnTo>
                <a:lnTo>
                  <a:pt x="0" y="21600"/>
                </a:lnTo>
                <a:lnTo>
                  <a:pt x="3610" y="108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Air Clothing</a:t>
            </a:r>
            <a:endParaRPr lang="en-US" sz="8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0E974-5289-AFED-ED2E-0F7302C276CC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756761" y="1547602"/>
            <a:ext cx="4583513" cy="1828080"/>
          </a:xfrm>
          <a:prstGeom prst="rect">
            <a:avLst/>
          </a:prstGeom>
          <a:ln w="0"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A679DFD-3A34-EF12-0E92-E7A1614BE56E}"/>
              </a:ext>
            </a:extLst>
          </p:cNvPr>
          <p:cNvGrpSpPr/>
          <p:nvPr/>
        </p:nvGrpSpPr>
        <p:grpSpPr>
          <a:xfrm>
            <a:off x="534275" y="1172572"/>
            <a:ext cx="2352584" cy="2256428"/>
            <a:chOff x="534275" y="1172572"/>
            <a:chExt cx="2352584" cy="22564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8F62AE0-79A1-FB87-14D6-E59F102D8127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1051940" y="1172572"/>
              <a:ext cx="1218600" cy="1828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F6302A-95BB-B3EE-D39B-E1F0CE37AE12}"/>
                </a:ext>
              </a:extLst>
            </p:cNvPr>
            <p:cNvSpPr txBox="1"/>
            <p:nvPr/>
          </p:nvSpPr>
          <p:spPr>
            <a:xfrm>
              <a:off x="534275" y="2998113"/>
              <a:ext cx="23525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0" strike="noStrike" spc="-1" dirty="0" err="1">
                  <a:latin typeface="Arial"/>
                </a:rPr>
                <a:t>Netilook</a:t>
              </a:r>
              <a:r>
                <a:rPr lang="en-US" sz="1100" b="0" strike="noStrike" spc="-1" dirty="0">
                  <a:latin typeface="Arial"/>
                </a:rPr>
                <a:t>/</a:t>
              </a:r>
              <a:r>
                <a:rPr lang="en-US" sz="1100" b="0" strike="noStrike" spc="-1" dirty="0" err="1">
                  <a:latin typeface="Arial"/>
                </a:rPr>
                <a:t>img</a:t>
              </a:r>
              <a:r>
                <a:rPr lang="en-US" sz="1100" b="0" strike="noStrike" spc="-1" dirty="0">
                  <a:latin typeface="Arial"/>
                </a:rPr>
                <a:t>/001/000/635/01.jpg</a:t>
              </a:r>
            </a:p>
            <a:p>
              <a:endParaRPr lang="en-US" sz="1100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B32CD3-1861-BDB8-2981-F880C329439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70540" y="2086612"/>
            <a:ext cx="2070641" cy="188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3E1813-A83E-18F2-155C-4845C8FBB4F0}"/>
              </a:ext>
            </a:extLst>
          </p:cNvPr>
          <p:cNvSpPr txBox="1"/>
          <p:nvPr/>
        </p:nvSpPr>
        <p:spPr>
          <a:xfrm>
            <a:off x="5530075" y="1509726"/>
            <a:ext cx="14270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strike="noStrike" spc="-1" dirty="0">
                <a:latin typeface="Arial"/>
              </a:rPr>
              <a:t>brown no pattern woman summer dress short sleeves   woman</a:t>
            </a:r>
          </a:p>
          <a:p>
            <a:endParaRPr lang="en-US" sz="11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1DD2C-DD13-3D7E-7AE7-B721A239E68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507430" y="2275121"/>
            <a:ext cx="1249331" cy="186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3EF338F-889E-7700-250C-AFA03D612081}"/>
              </a:ext>
            </a:extLst>
          </p:cNvPr>
          <p:cNvSpPr/>
          <p:nvPr/>
        </p:nvSpPr>
        <p:spPr>
          <a:xfrm>
            <a:off x="2010460" y="5189219"/>
            <a:ext cx="443180" cy="251461"/>
          </a:xfrm>
          <a:prstGeom prst="rect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09B3A7-9F29-3EE9-FA99-C33E8F6B0D0A}"/>
              </a:ext>
            </a:extLst>
          </p:cNvPr>
          <p:cNvCxnSpPr>
            <a:cxnSpLocks/>
          </p:cNvCxnSpPr>
          <p:nvPr/>
        </p:nvCxnSpPr>
        <p:spPr>
          <a:xfrm>
            <a:off x="1614940" y="3262622"/>
            <a:ext cx="655600" cy="181229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4574484-FEB8-32A6-FEC3-9811AD7AEDDD}"/>
              </a:ext>
            </a:extLst>
          </p:cNvPr>
          <p:cNvSpPr/>
          <p:nvPr/>
        </p:nvSpPr>
        <p:spPr>
          <a:xfrm>
            <a:off x="7780020" y="1547603"/>
            <a:ext cx="119380" cy="1787418"/>
          </a:xfrm>
          <a:prstGeom prst="rect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B678B0-B034-B801-1FA4-6CFD123C7215}"/>
              </a:ext>
            </a:extLst>
          </p:cNvPr>
          <p:cNvSpPr/>
          <p:nvPr/>
        </p:nvSpPr>
        <p:spPr>
          <a:xfrm>
            <a:off x="4442460" y="4944591"/>
            <a:ext cx="815340" cy="496089"/>
          </a:xfrm>
          <a:prstGeom prst="rect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7AACAF-9944-6988-7C75-513E16CA117F}"/>
              </a:ext>
            </a:extLst>
          </p:cNvPr>
          <p:cNvCxnSpPr>
            <a:cxnSpLocks/>
          </p:cNvCxnSpPr>
          <p:nvPr/>
        </p:nvCxnSpPr>
        <p:spPr>
          <a:xfrm flipV="1">
            <a:off x="5257800" y="2572660"/>
            <a:ext cx="2522220" cy="2379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89ECAC3-E0C5-08DC-0C3B-D833C4D4F41B}"/>
              </a:ext>
            </a:extLst>
          </p:cNvPr>
          <p:cNvSpPr/>
          <p:nvPr/>
        </p:nvSpPr>
        <p:spPr>
          <a:xfrm>
            <a:off x="5222240" y="4944591"/>
            <a:ext cx="736600" cy="496089"/>
          </a:xfrm>
          <a:prstGeom prst="rect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C37F64-2891-F80C-EB11-5610DAB91D15}"/>
              </a:ext>
            </a:extLst>
          </p:cNvPr>
          <p:cNvCxnSpPr>
            <a:cxnSpLocks/>
          </p:cNvCxnSpPr>
          <p:nvPr/>
        </p:nvCxnSpPr>
        <p:spPr>
          <a:xfrm flipV="1">
            <a:off x="5907024" y="4608576"/>
            <a:ext cx="1172153" cy="336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8462ACE-C37F-1E77-9470-3877C8EF355F}"/>
              </a:ext>
            </a:extLst>
          </p:cNvPr>
          <p:cNvSpPr txBox="1"/>
          <p:nvPr/>
        </p:nvSpPr>
        <p:spPr>
          <a:xfrm>
            <a:off x="6213790" y="4302071"/>
            <a:ext cx="4122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strike="noStrike" spc="-1" dirty="0">
                <a:latin typeface="Arial"/>
              </a:rPr>
              <a:t>≥1</a:t>
            </a:r>
          </a:p>
          <a:p>
            <a:endParaRPr lang="en-US" sz="11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24A719-C4E5-D1CB-B08E-9E96533BE670}"/>
              </a:ext>
            </a:extLst>
          </p:cNvPr>
          <p:cNvCxnSpPr>
            <a:cxnSpLocks/>
          </p:cNvCxnSpPr>
          <p:nvPr/>
        </p:nvCxnSpPr>
        <p:spPr>
          <a:xfrm>
            <a:off x="4821810" y="2617841"/>
            <a:ext cx="0" cy="253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9D754E3-E554-EE25-EDE7-91A45AC71DF1}"/>
              </a:ext>
            </a:extLst>
          </p:cNvPr>
          <p:cNvSpPr txBox="1"/>
          <p:nvPr/>
        </p:nvSpPr>
        <p:spPr>
          <a:xfrm>
            <a:off x="4204773" y="2814432"/>
            <a:ext cx="14270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strike="noStrike" spc="-1" dirty="0">
                <a:latin typeface="Arial"/>
              </a:rPr>
              <a:t>Image2text, YOLOv3 based</a:t>
            </a:r>
          </a:p>
          <a:p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A2C00A-173C-7627-126A-08B2830C5EAE}"/>
              </a:ext>
            </a:extLst>
          </p:cNvPr>
          <p:cNvSpPr txBox="1"/>
          <p:nvPr/>
        </p:nvSpPr>
        <p:spPr>
          <a:xfrm>
            <a:off x="316254" y="376498"/>
            <a:ext cx="31604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Filtering broken images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Text sanitizing (space removal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61463F-EF9B-FE6F-14B9-44AF4204F00E}"/>
              </a:ext>
            </a:extLst>
          </p:cNvPr>
          <p:cNvSpPr txBox="1"/>
          <p:nvPr/>
        </p:nvSpPr>
        <p:spPr>
          <a:xfrm>
            <a:off x="8791610" y="279416"/>
            <a:ext cx="3160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Datasets combined: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# of comments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 path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F9673F-E3F9-54A7-2928-73F8A8F6E4F5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8456052" y="971914"/>
            <a:ext cx="335558" cy="547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>
            <a:spLocks noGrp="1"/>
          </p:cNvSpPr>
          <p:nvPr>
            <p:ph type="title"/>
          </p:nvPr>
        </p:nvSpPr>
        <p:spPr>
          <a:xfrm>
            <a:off x="3540600" y="-1"/>
            <a:ext cx="5110800" cy="147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dirty="0"/>
              <a:t>KEY TECHNICAL IDEAS</a:t>
            </a:r>
            <a:br>
              <a:rPr lang="en-US" dirty="0"/>
            </a:br>
            <a:r>
              <a:rPr lang="en-US" dirty="0"/>
              <a:t>IMAGE CAPTIONING</a:t>
            </a:r>
            <a:br>
              <a:rPr lang="en-US" dirty="0"/>
            </a:br>
            <a:r>
              <a:rPr lang="en-US" dirty="0"/>
              <a:t>Dataset Preparation</a:t>
            </a:r>
            <a:endParaRPr dirty="0"/>
          </a:p>
        </p:txBody>
      </p:sp>
      <p:sp>
        <p:nvSpPr>
          <p:cNvPr id="229" name="Google Shape;229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900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CMP784: Deep Learning, Project Progress Presentation: “dress me up”, Presenters: Tahir Büyükbaşaran, Yusuf Çağrı Öğüt</a:t>
            </a:r>
            <a:endParaRPr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0EE82-A338-63FF-58E9-B36D46C8FD84}"/>
              </a:ext>
            </a:extLst>
          </p:cNvPr>
          <p:cNvGrpSpPr/>
          <p:nvPr/>
        </p:nvGrpSpPr>
        <p:grpSpPr>
          <a:xfrm>
            <a:off x="72636" y="2008265"/>
            <a:ext cx="2352584" cy="2256428"/>
            <a:chOff x="534275" y="1172572"/>
            <a:chExt cx="2352584" cy="225642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A825855-D432-796D-9AAC-5EF5590E7FB6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1051940" y="1172572"/>
              <a:ext cx="1218600" cy="1828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F2964F-02FC-F5BD-98C2-2B56B9DEF908}"/>
                </a:ext>
              </a:extLst>
            </p:cNvPr>
            <p:cNvSpPr txBox="1"/>
            <p:nvPr/>
          </p:nvSpPr>
          <p:spPr>
            <a:xfrm>
              <a:off x="534275" y="2998113"/>
              <a:ext cx="23525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0" strike="noStrike" spc="-1" dirty="0" err="1">
                  <a:latin typeface="Arial"/>
                </a:rPr>
                <a:t>Netilook</a:t>
              </a:r>
              <a:r>
                <a:rPr lang="en-US" sz="1100" b="0" strike="noStrike" spc="-1" dirty="0">
                  <a:latin typeface="Arial"/>
                </a:rPr>
                <a:t>/</a:t>
              </a:r>
              <a:r>
                <a:rPr lang="en-US" sz="1100" b="0" strike="noStrike" spc="-1" dirty="0" err="1">
                  <a:latin typeface="Arial"/>
                </a:rPr>
                <a:t>img</a:t>
              </a:r>
              <a:r>
                <a:rPr lang="en-US" sz="1100" b="0" strike="noStrike" spc="-1" dirty="0">
                  <a:latin typeface="Arial"/>
                </a:rPr>
                <a:t>/001/000/635/01.jpg</a:t>
              </a:r>
            </a:p>
            <a:p>
              <a:endParaRPr lang="en-US" sz="1100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376371-F345-422A-510F-CE8A6504EE8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08901" y="2922305"/>
            <a:ext cx="1005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69EBFCE-2E1D-8535-66AA-1857AFC6B38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814221" y="2100717"/>
            <a:ext cx="4388400" cy="1723320"/>
          </a:xfrm>
          <a:prstGeom prst="rect">
            <a:avLst/>
          </a:prstGeom>
          <a:ln w="0">
            <a:noFill/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F4806E-F9D7-C68D-60DC-C330D929942A}"/>
              </a:ext>
            </a:extLst>
          </p:cNvPr>
          <p:cNvCxnSpPr>
            <a:cxnSpLocks/>
          </p:cNvCxnSpPr>
          <p:nvPr/>
        </p:nvCxnSpPr>
        <p:spPr>
          <a:xfrm>
            <a:off x="7202621" y="2962377"/>
            <a:ext cx="1005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14ED77-8261-57EF-654B-12F086FA01DF}"/>
              </a:ext>
            </a:extLst>
          </p:cNvPr>
          <p:cNvSpPr txBox="1"/>
          <p:nvPr/>
        </p:nvSpPr>
        <p:spPr>
          <a:xfrm>
            <a:off x="7299303" y="2196384"/>
            <a:ext cx="1265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Features</a:t>
            </a:r>
          </a:p>
          <a:p>
            <a:r>
              <a:rPr lang="en-US" dirty="0"/>
              <a:t>[2048]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8032E95-31B3-4A65-12DB-A4702E70D597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209915" y="4190116"/>
            <a:ext cx="3998101" cy="1723321"/>
          </a:xfrm>
          <a:prstGeom prst="rect">
            <a:avLst/>
          </a:prstGeom>
          <a:ln w="0">
            <a:noFill/>
          </a:ln>
        </p:spPr>
      </p:pic>
      <p:sp>
        <p:nvSpPr>
          <p:cNvPr id="27" name="Freeform 110">
            <a:extLst>
              <a:ext uri="{FF2B5EF4-FFF2-40B4-BE49-F238E27FC236}">
                <a16:creationId xmlns:a16="http://schemas.microsoft.com/office/drawing/2014/main" id="{BCC86E2B-E97E-8F27-E441-43C46823C7D0}"/>
              </a:ext>
            </a:extLst>
          </p:cNvPr>
          <p:cNvSpPr/>
          <p:nvPr/>
        </p:nvSpPr>
        <p:spPr>
          <a:xfrm>
            <a:off x="5181780" y="4588910"/>
            <a:ext cx="18284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8220" y="0"/>
                </a:lnTo>
                <a:lnTo>
                  <a:pt x="21600" y="10800"/>
                </a:lnTo>
                <a:lnTo>
                  <a:pt x="18220" y="21600"/>
                </a:lnTo>
                <a:lnTo>
                  <a:pt x="0" y="21600"/>
                </a:lnTo>
                <a:lnTo>
                  <a:pt x="3380" y="108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Sentence Transformer</a:t>
            </a:r>
            <a:endParaRPr lang="en-US" sz="800" b="0" strike="noStrike" spc="-1" dirty="0">
              <a:latin typeface="Arial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BDCB19-57E9-5C98-D69A-4D25DAD6B4D1}"/>
              </a:ext>
            </a:extLst>
          </p:cNvPr>
          <p:cNvCxnSpPr>
            <a:cxnSpLocks/>
          </p:cNvCxnSpPr>
          <p:nvPr/>
        </p:nvCxnSpPr>
        <p:spPr>
          <a:xfrm>
            <a:off x="4208016" y="5045930"/>
            <a:ext cx="1247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B4DC6A0-BB6C-44B6-2BED-A3EF3459756C}"/>
              </a:ext>
            </a:extLst>
          </p:cNvPr>
          <p:cNvCxnSpPr>
            <a:cxnSpLocks/>
            <a:endCxn id="42" idx="1"/>
          </p:cNvCxnSpPr>
          <p:nvPr/>
        </p:nvCxnSpPr>
        <p:spPr>
          <a:xfrm rot="5400000" flipH="1" flipV="1">
            <a:off x="6987365" y="3381895"/>
            <a:ext cx="1686891" cy="1641180"/>
          </a:xfrm>
          <a:prstGeom prst="bentConnector3">
            <a:avLst>
              <a:gd name="adj1" fmla="val 763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F59415-D805-E97A-7033-2CEE1360F39E}"/>
              </a:ext>
            </a:extLst>
          </p:cNvPr>
          <p:cNvSpPr txBox="1"/>
          <p:nvPr/>
        </p:nvSpPr>
        <p:spPr>
          <a:xfrm>
            <a:off x="7237782" y="4469015"/>
            <a:ext cx="126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Embeddings</a:t>
            </a:r>
          </a:p>
          <a:p>
            <a:r>
              <a:rPr lang="en-US" dirty="0"/>
              <a:t>[48]</a:t>
            </a:r>
          </a:p>
        </p:txBody>
      </p:sp>
      <p:sp>
        <p:nvSpPr>
          <p:cNvPr id="42" name="Plus Sign 41">
            <a:extLst>
              <a:ext uri="{FF2B5EF4-FFF2-40B4-BE49-F238E27FC236}">
                <a16:creationId xmlns:a16="http://schemas.microsoft.com/office/drawing/2014/main" id="{11C62EBC-B90D-01D7-3B8D-86F1D9AF2890}"/>
              </a:ext>
            </a:extLst>
          </p:cNvPr>
          <p:cNvSpPr/>
          <p:nvPr/>
        </p:nvSpPr>
        <p:spPr>
          <a:xfrm>
            <a:off x="8052157" y="2422627"/>
            <a:ext cx="1198486" cy="1079500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34FD8F-1ED0-DADA-370F-8C116E9436AC}"/>
              </a:ext>
            </a:extLst>
          </p:cNvPr>
          <p:cNvSpPr txBox="1"/>
          <p:nvPr/>
        </p:nvSpPr>
        <p:spPr>
          <a:xfrm>
            <a:off x="8088755" y="2233114"/>
            <a:ext cx="126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74BC4A-6F0A-D41B-8950-492C5200CE9D}"/>
              </a:ext>
            </a:extLst>
          </p:cNvPr>
          <p:cNvCxnSpPr>
            <a:cxnSpLocks/>
          </p:cNvCxnSpPr>
          <p:nvPr/>
        </p:nvCxnSpPr>
        <p:spPr>
          <a:xfrm>
            <a:off x="9103922" y="2952214"/>
            <a:ext cx="1005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2B9ECCB-0795-916A-61A3-849251E6057F}"/>
              </a:ext>
            </a:extLst>
          </p:cNvPr>
          <p:cNvSpPr txBox="1"/>
          <p:nvPr/>
        </p:nvSpPr>
        <p:spPr>
          <a:xfrm>
            <a:off x="10062525" y="2598003"/>
            <a:ext cx="1753654" cy="1200329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Generated Features</a:t>
            </a:r>
          </a:p>
          <a:p>
            <a:r>
              <a:rPr lang="en-US" sz="2400" dirty="0"/>
              <a:t>[2096]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796A1F-5056-D716-3476-D20257CF49B3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444240" y="1747520"/>
            <a:ext cx="1564181" cy="353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4645B1B-73AF-0032-733B-4351A437411A}"/>
              </a:ext>
            </a:extLst>
          </p:cNvPr>
          <p:cNvSpPr txBox="1"/>
          <p:nvPr/>
        </p:nvSpPr>
        <p:spPr>
          <a:xfrm>
            <a:off x="1445020" y="918335"/>
            <a:ext cx="2578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Resnet Based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Classifier layer removed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64D1DB-1606-B54C-5D37-068771A0F9B4}"/>
              </a:ext>
            </a:extLst>
          </p:cNvPr>
          <p:cNvSpPr/>
          <p:nvPr/>
        </p:nvSpPr>
        <p:spPr>
          <a:xfrm>
            <a:off x="5184212" y="2540891"/>
            <a:ext cx="271708" cy="232789"/>
          </a:xfrm>
          <a:prstGeom prst="rect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6AA9179-1FB5-2D84-B29B-45DB6CC2D4A3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5320066" y="1747520"/>
            <a:ext cx="441209" cy="793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1A29937-0AE8-774A-2C1E-CEFFEE940FA1}"/>
              </a:ext>
            </a:extLst>
          </p:cNvPr>
          <p:cNvSpPr txBox="1"/>
          <p:nvPr/>
        </p:nvSpPr>
        <p:spPr>
          <a:xfrm>
            <a:off x="5761275" y="1568658"/>
            <a:ext cx="1401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resized to 224x224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9F607B-DCEE-7B70-E36A-AE64A6A8CE1C}"/>
              </a:ext>
            </a:extLst>
          </p:cNvPr>
          <p:cNvSpPr txBox="1"/>
          <p:nvPr/>
        </p:nvSpPr>
        <p:spPr>
          <a:xfrm>
            <a:off x="4226330" y="4730625"/>
            <a:ext cx="126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Text</a:t>
            </a:r>
          </a:p>
        </p:txBody>
      </p:sp>
    </p:spTree>
    <p:extLst>
      <p:ext uri="{BB962C8B-B14F-4D97-AF65-F5344CB8AC3E}">
        <p14:creationId xmlns:p14="http://schemas.microsoft.com/office/powerpoint/2010/main" val="171160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>
            <a:spLocks noGrp="1"/>
          </p:cNvSpPr>
          <p:nvPr>
            <p:ph type="title"/>
          </p:nvPr>
        </p:nvSpPr>
        <p:spPr>
          <a:xfrm>
            <a:off x="3540600" y="-1"/>
            <a:ext cx="5110800" cy="147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dirty="0"/>
              <a:t>KEY TECHNICAL IDEAS</a:t>
            </a:r>
            <a:br>
              <a:rPr lang="en-US" dirty="0"/>
            </a:br>
            <a:r>
              <a:rPr lang="en-US" dirty="0"/>
              <a:t>IMAGE CAPTIONING</a:t>
            </a:r>
            <a:br>
              <a:rPr lang="en-US" dirty="0"/>
            </a:br>
            <a:r>
              <a:rPr lang="en-US" dirty="0"/>
              <a:t>Dataset Preparation</a:t>
            </a:r>
            <a:endParaRPr dirty="0"/>
          </a:p>
        </p:txBody>
      </p:sp>
      <p:sp>
        <p:nvSpPr>
          <p:cNvPr id="229" name="Google Shape;229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900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CMP784: Deep Learning, Project Progress Presentation: “dress me up”, Presenters: Tahir Büyükbaşaran, Yusuf Çağrı Öğüt</a:t>
            </a:r>
            <a:endParaRPr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B06510-9F1B-8489-AE61-5FA4C2402CA1}"/>
              </a:ext>
            </a:extLst>
          </p:cNvPr>
          <p:cNvSpPr/>
          <p:nvPr/>
        </p:nvSpPr>
        <p:spPr>
          <a:xfrm>
            <a:off x="782258" y="1550710"/>
            <a:ext cx="193010" cy="1580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800" b="0" strike="noStrike" spc="-1" dirty="0">
              <a:latin typeface="Arial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FC5AB5C-16CD-FC49-B838-42A2317F777E}"/>
              </a:ext>
            </a:extLst>
          </p:cNvPr>
          <p:cNvGrpSpPr/>
          <p:nvPr/>
        </p:nvGrpSpPr>
        <p:grpSpPr>
          <a:xfrm>
            <a:off x="316760" y="1550710"/>
            <a:ext cx="6447680" cy="4773400"/>
            <a:chOff x="786240" y="132840"/>
            <a:chExt cx="10056600" cy="6723360"/>
          </a:xfrm>
        </p:grpSpPr>
        <p:pic>
          <p:nvPicPr>
            <p:cNvPr id="41" name="Picture 1">
              <a:extLst>
                <a:ext uri="{FF2B5EF4-FFF2-40B4-BE49-F238E27FC236}">
                  <a16:creationId xmlns:a16="http://schemas.microsoft.com/office/drawing/2014/main" id="{400B2660-75C6-B981-910C-9AD9712B9924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786240" y="132840"/>
              <a:ext cx="10056600" cy="6723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8DE10ED-9A6B-5ED8-8BBA-5766293A891E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3134160" y="2057400"/>
              <a:ext cx="2809080" cy="856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Straight Connector 46">
              <a:extLst>
                <a:ext uri="{FF2B5EF4-FFF2-40B4-BE49-F238E27FC236}">
                  <a16:creationId xmlns:a16="http://schemas.microsoft.com/office/drawing/2014/main" id="{996C863E-9577-36C4-5117-3BB028054D98}"/>
                </a:ext>
              </a:extLst>
            </p:cNvPr>
            <p:cNvSpPr/>
            <p:nvPr/>
          </p:nvSpPr>
          <p:spPr>
            <a:xfrm>
              <a:off x="1107000" y="228600"/>
              <a:ext cx="360" cy="6400800"/>
            </a:xfrm>
            <a:prstGeom prst="line">
              <a:avLst/>
            </a:prstGeom>
            <a:ln w="0" cap="rnd">
              <a:solidFill>
                <a:srgbClr val="FF0000"/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Straight Connector 47">
              <a:extLst>
                <a:ext uri="{FF2B5EF4-FFF2-40B4-BE49-F238E27FC236}">
                  <a16:creationId xmlns:a16="http://schemas.microsoft.com/office/drawing/2014/main" id="{063C7200-2A7B-2ED8-7DBB-76AC332A4701}"/>
                </a:ext>
              </a:extLst>
            </p:cNvPr>
            <p:cNvSpPr/>
            <p:nvPr/>
          </p:nvSpPr>
          <p:spPr>
            <a:xfrm>
              <a:off x="1359000" y="228600"/>
              <a:ext cx="360" cy="6400800"/>
            </a:xfrm>
            <a:prstGeom prst="line">
              <a:avLst/>
            </a:prstGeom>
            <a:ln w="0" cap="rnd">
              <a:solidFill>
                <a:srgbClr val="FF0000"/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Straight Connector 48">
              <a:extLst>
                <a:ext uri="{FF2B5EF4-FFF2-40B4-BE49-F238E27FC236}">
                  <a16:creationId xmlns:a16="http://schemas.microsoft.com/office/drawing/2014/main" id="{F8A02436-DCC2-91CF-3795-264B3C5D1085}"/>
                </a:ext>
              </a:extLst>
            </p:cNvPr>
            <p:cNvSpPr/>
            <p:nvPr/>
          </p:nvSpPr>
          <p:spPr>
            <a:xfrm>
              <a:off x="1503000" y="228600"/>
              <a:ext cx="360" cy="6400800"/>
            </a:xfrm>
            <a:prstGeom prst="line">
              <a:avLst/>
            </a:prstGeom>
            <a:ln w="0" cap="rnd">
              <a:solidFill>
                <a:srgbClr val="FF0000"/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Straight Connector 49">
              <a:extLst>
                <a:ext uri="{FF2B5EF4-FFF2-40B4-BE49-F238E27FC236}">
                  <a16:creationId xmlns:a16="http://schemas.microsoft.com/office/drawing/2014/main" id="{9F0F6529-28D3-F836-8C59-45293B3817B5}"/>
                </a:ext>
              </a:extLst>
            </p:cNvPr>
            <p:cNvSpPr/>
            <p:nvPr/>
          </p:nvSpPr>
          <p:spPr>
            <a:xfrm>
              <a:off x="1575000" y="228600"/>
              <a:ext cx="360" cy="6400800"/>
            </a:xfrm>
            <a:prstGeom prst="line">
              <a:avLst/>
            </a:prstGeom>
            <a:ln w="0" cap="rnd">
              <a:solidFill>
                <a:srgbClr val="FF0000"/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Straight Connector 50">
              <a:extLst>
                <a:ext uri="{FF2B5EF4-FFF2-40B4-BE49-F238E27FC236}">
                  <a16:creationId xmlns:a16="http://schemas.microsoft.com/office/drawing/2014/main" id="{23CE0EF3-463C-C476-EE0B-D8B8A8DFF3C3}"/>
                </a:ext>
              </a:extLst>
            </p:cNvPr>
            <p:cNvSpPr/>
            <p:nvPr/>
          </p:nvSpPr>
          <p:spPr>
            <a:xfrm>
              <a:off x="1827000" y="228600"/>
              <a:ext cx="360" cy="6400800"/>
            </a:xfrm>
            <a:prstGeom prst="line">
              <a:avLst/>
            </a:prstGeom>
            <a:ln w="0" cap="rnd">
              <a:solidFill>
                <a:srgbClr val="FF0000"/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Straight Connector 51">
              <a:extLst>
                <a:ext uri="{FF2B5EF4-FFF2-40B4-BE49-F238E27FC236}">
                  <a16:creationId xmlns:a16="http://schemas.microsoft.com/office/drawing/2014/main" id="{019AD52A-B996-0A93-8CD8-C1163FFD8D42}"/>
                </a:ext>
              </a:extLst>
            </p:cNvPr>
            <p:cNvSpPr/>
            <p:nvPr/>
          </p:nvSpPr>
          <p:spPr>
            <a:xfrm>
              <a:off x="1971000" y="228600"/>
              <a:ext cx="360" cy="6400800"/>
            </a:xfrm>
            <a:prstGeom prst="line">
              <a:avLst/>
            </a:prstGeom>
            <a:ln w="0" cap="rnd">
              <a:solidFill>
                <a:srgbClr val="FF0000"/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Straight Connector 52">
              <a:extLst>
                <a:ext uri="{FF2B5EF4-FFF2-40B4-BE49-F238E27FC236}">
                  <a16:creationId xmlns:a16="http://schemas.microsoft.com/office/drawing/2014/main" id="{B216168A-A05A-0DE8-13B3-6FA5A0AFB4FA}"/>
                </a:ext>
              </a:extLst>
            </p:cNvPr>
            <p:cNvSpPr/>
            <p:nvPr/>
          </p:nvSpPr>
          <p:spPr>
            <a:xfrm>
              <a:off x="2223000" y="228600"/>
              <a:ext cx="360" cy="6400800"/>
            </a:xfrm>
            <a:prstGeom prst="line">
              <a:avLst/>
            </a:prstGeom>
            <a:ln w="0" cap="rnd">
              <a:solidFill>
                <a:srgbClr val="FF0000"/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Straight Connector 53">
              <a:extLst>
                <a:ext uri="{FF2B5EF4-FFF2-40B4-BE49-F238E27FC236}">
                  <a16:creationId xmlns:a16="http://schemas.microsoft.com/office/drawing/2014/main" id="{B56B7E9A-C1C7-EF61-F320-54829437967D}"/>
                </a:ext>
              </a:extLst>
            </p:cNvPr>
            <p:cNvSpPr/>
            <p:nvPr/>
          </p:nvSpPr>
          <p:spPr>
            <a:xfrm>
              <a:off x="10695600" y="228600"/>
              <a:ext cx="360" cy="6400800"/>
            </a:xfrm>
            <a:prstGeom prst="line">
              <a:avLst/>
            </a:prstGeom>
            <a:ln w="0" cap="rnd">
              <a:solidFill>
                <a:srgbClr val="FF0000"/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Straight Connector 54">
              <a:extLst>
                <a:ext uri="{FF2B5EF4-FFF2-40B4-BE49-F238E27FC236}">
                  <a16:creationId xmlns:a16="http://schemas.microsoft.com/office/drawing/2014/main" id="{57458B21-FD2E-CBA2-E813-3E61603657A0}"/>
                </a:ext>
              </a:extLst>
            </p:cNvPr>
            <p:cNvSpPr/>
            <p:nvPr/>
          </p:nvSpPr>
          <p:spPr>
            <a:xfrm>
              <a:off x="1035000" y="228600"/>
              <a:ext cx="360" cy="6400800"/>
            </a:xfrm>
            <a:prstGeom prst="line">
              <a:avLst/>
            </a:prstGeom>
            <a:ln w="0" cap="rnd">
              <a:solidFill>
                <a:srgbClr val="FF0000"/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63FE24D-311A-7091-2B33-61E8587576E3}"/>
                </a:ext>
              </a:extLst>
            </p:cNvPr>
            <p:cNvSpPr/>
            <p:nvPr/>
          </p:nvSpPr>
          <p:spPr>
            <a:xfrm>
              <a:off x="950400" y="228600"/>
              <a:ext cx="236880" cy="204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800" b="0" strike="noStrike" spc="-1">
                  <a:latin typeface="Arial"/>
                </a:rPr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A08604B-6A16-2AD4-AD12-FD85598E10D9}"/>
                </a:ext>
              </a:extLst>
            </p:cNvPr>
            <p:cNvSpPr/>
            <p:nvPr/>
          </p:nvSpPr>
          <p:spPr>
            <a:xfrm>
              <a:off x="1094760" y="228960"/>
              <a:ext cx="236880" cy="204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800" b="0" strike="noStrike" spc="-1">
                  <a:latin typeface="Arial"/>
                </a:rPr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F9BEBA-EC23-A530-A09E-4355EA306737}"/>
                </a:ext>
              </a:extLst>
            </p:cNvPr>
            <p:cNvSpPr/>
            <p:nvPr/>
          </p:nvSpPr>
          <p:spPr>
            <a:xfrm>
              <a:off x="1311120" y="229320"/>
              <a:ext cx="236880" cy="204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800" b="0" strike="noStrike" spc="-1">
                  <a:latin typeface="Arial"/>
                </a:rPr>
                <a:t>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96B9D2F-B3B0-533F-F57D-244C43DBD477}"/>
                </a:ext>
              </a:extLst>
            </p:cNvPr>
            <p:cNvSpPr/>
            <p:nvPr/>
          </p:nvSpPr>
          <p:spPr>
            <a:xfrm>
              <a:off x="1419480" y="229680"/>
              <a:ext cx="236880" cy="204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800" b="0" strike="noStrike" spc="-1">
                  <a:latin typeface="Arial"/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32DAC7F-4DBC-0233-CD05-0E2488B6C247}"/>
                </a:ext>
              </a:extLst>
            </p:cNvPr>
            <p:cNvSpPr/>
            <p:nvPr/>
          </p:nvSpPr>
          <p:spPr>
            <a:xfrm>
              <a:off x="1563480" y="229680"/>
              <a:ext cx="236880" cy="204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800" b="0" strike="noStrike" spc="-1">
                  <a:latin typeface="Arial"/>
                </a:rPr>
                <a:t>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D902CF1-AE3A-BA09-95B7-B694C7FAB6DA}"/>
                </a:ext>
              </a:extLst>
            </p:cNvPr>
            <p:cNvSpPr/>
            <p:nvPr/>
          </p:nvSpPr>
          <p:spPr>
            <a:xfrm>
              <a:off x="1779840" y="230040"/>
              <a:ext cx="236880" cy="204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800" b="0" strike="noStrike" spc="-1">
                  <a:latin typeface="Arial"/>
                </a:rPr>
                <a:t>5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B0DE730-C296-02CA-BC00-91A665415992}"/>
                </a:ext>
              </a:extLst>
            </p:cNvPr>
            <p:cNvSpPr/>
            <p:nvPr/>
          </p:nvSpPr>
          <p:spPr>
            <a:xfrm>
              <a:off x="1960200" y="230400"/>
              <a:ext cx="236880" cy="204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800" b="0" strike="noStrike" spc="-1">
                  <a:latin typeface="Arial"/>
                </a:rPr>
                <a:t>6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6129198-AD74-2105-83C0-0F878D8F530C}"/>
                </a:ext>
              </a:extLst>
            </p:cNvPr>
            <p:cNvSpPr/>
            <p:nvPr/>
          </p:nvSpPr>
          <p:spPr>
            <a:xfrm>
              <a:off x="3976560" y="230760"/>
              <a:ext cx="236880" cy="204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800" b="0" strike="noStrike" spc="-1">
                  <a:latin typeface="Arial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28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>
            <a:spLocks noGrp="1"/>
          </p:cNvSpPr>
          <p:nvPr>
            <p:ph type="title"/>
          </p:nvPr>
        </p:nvSpPr>
        <p:spPr>
          <a:xfrm>
            <a:off x="3540600" y="-1"/>
            <a:ext cx="5110800" cy="147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dirty="0"/>
              <a:t>KEY TECHNICAL IDEAS</a:t>
            </a:r>
            <a:br>
              <a:rPr lang="en-US" dirty="0"/>
            </a:br>
            <a:r>
              <a:rPr lang="en-US" dirty="0"/>
              <a:t>IMAGE CAPTIONING</a:t>
            </a:r>
            <a:br>
              <a:rPr lang="en-US" dirty="0"/>
            </a:br>
            <a:r>
              <a:rPr lang="en-US" dirty="0"/>
              <a:t>Network Training</a:t>
            </a:r>
            <a:endParaRPr dirty="0"/>
          </a:p>
        </p:txBody>
      </p:sp>
      <p:sp>
        <p:nvSpPr>
          <p:cNvPr id="229" name="Google Shape;229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900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CMP784: Deep Learning, Project Progress Presentation: “dress me up”, Presenters: Tahir Büyükbaşaran, Yusuf Çağrı Öğüt</a:t>
            </a:r>
            <a:endParaRPr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B06510-9F1B-8489-AE61-5FA4C2402CA1}"/>
              </a:ext>
            </a:extLst>
          </p:cNvPr>
          <p:cNvSpPr/>
          <p:nvPr/>
        </p:nvSpPr>
        <p:spPr>
          <a:xfrm>
            <a:off x="782258" y="1550710"/>
            <a:ext cx="193010" cy="1580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8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02291C-B96B-1EC7-12AA-475E1BD4DC6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5760" y="1708729"/>
            <a:ext cx="6524280" cy="4809600"/>
          </a:xfrm>
          <a:prstGeom prst="rect">
            <a:avLst/>
          </a:prstGeom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64DD6-6C63-1F14-6383-82DD7B538C8A}"/>
              </a:ext>
            </a:extLst>
          </p:cNvPr>
          <p:cNvSpPr txBox="1"/>
          <p:nvPr/>
        </p:nvSpPr>
        <p:spPr>
          <a:xfrm>
            <a:off x="1838011" y="406628"/>
            <a:ext cx="14827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Reduction with PCA</a:t>
            </a:r>
          </a:p>
          <a:p>
            <a:r>
              <a:rPr lang="en-US" dirty="0"/>
              <a:t>(to avoid overfitting)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3FC5EB-8465-7806-EEF1-A30436DDEF0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162654" y="883920"/>
            <a:ext cx="676306" cy="722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3FABC1-9A91-5550-08AA-476902738070}"/>
              </a:ext>
            </a:extLst>
          </p:cNvPr>
          <p:cNvSpPr/>
          <p:nvPr/>
        </p:nvSpPr>
        <p:spPr>
          <a:xfrm>
            <a:off x="374588" y="1606838"/>
            <a:ext cx="1576132" cy="365125"/>
          </a:xfrm>
          <a:prstGeom prst="rect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C33128-4A73-53FC-AB3F-D210687F5F52}"/>
              </a:ext>
            </a:extLst>
          </p:cNvPr>
          <p:cNvSpPr/>
          <p:nvPr/>
        </p:nvSpPr>
        <p:spPr>
          <a:xfrm>
            <a:off x="719721" y="3151727"/>
            <a:ext cx="2274939" cy="162814"/>
          </a:xfrm>
          <a:prstGeom prst="rect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96FD7C-B8AB-FBBF-FE71-DF55BBC3ABBE}"/>
              </a:ext>
            </a:extLst>
          </p:cNvPr>
          <p:cNvCxnSpPr>
            <a:cxnSpLocks/>
          </p:cNvCxnSpPr>
          <p:nvPr/>
        </p:nvCxnSpPr>
        <p:spPr>
          <a:xfrm>
            <a:off x="2994660" y="3258834"/>
            <a:ext cx="2468880" cy="186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26F472-0F8C-AF3A-8355-3EFB4EFC2B5C}"/>
              </a:ext>
            </a:extLst>
          </p:cNvPr>
          <p:cNvSpPr/>
          <p:nvPr/>
        </p:nvSpPr>
        <p:spPr>
          <a:xfrm>
            <a:off x="684212" y="4443861"/>
            <a:ext cx="2274939" cy="186671"/>
          </a:xfrm>
          <a:prstGeom prst="rect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727720-BB1B-8599-FEE4-49C276CE6A9B}"/>
              </a:ext>
            </a:extLst>
          </p:cNvPr>
          <p:cNvCxnSpPr>
            <a:cxnSpLocks/>
          </p:cNvCxnSpPr>
          <p:nvPr/>
        </p:nvCxnSpPr>
        <p:spPr>
          <a:xfrm flipV="1">
            <a:off x="2994660" y="3518323"/>
            <a:ext cx="2468880" cy="993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0164F5-7576-8B47-E234-39F3CCE0079B}"/>
              </a:ext>
            </a:extLst>
          </p:cNvPr>
          <p:cNvSpPr txBox="1"/>
          <p:nvPr/>
        </p:nvSpPr>
        <p:spPr>
          <a:xfrm>
            <a:off x="5499049" y="3212650"/>
            <a:ext cx="1265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Dropout for avoiding overfitting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DD16E6-3DC8-C040-F0DB-9DFF8B121DE4}"/>
              </a:ext>
            </a:extLst>
          </p:cNvPr>
          <p:cNvSpPr/>
          <p:nvPr/>
        </p:nvSpPr>
        <p:spPr>
          <a:xfrm>
            <a:off x="374588" y="6056624"/>
            <a:ext cx="6231952" cy="186671"/>
          </a:xfrm>
          <a:prstGeom prst="rect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13A4B1-7DF5-2096-E95F-0263B08848EC}"/>
              </a:ext>
            </a:extLst>
          </p:cNvPr>
          <p:cNvCxnSpPr>
            <a:cxnSpLocks/>
          </p:cNvCxnSpPr>
          <p:nvPr/>
        </p:nvCxnSpPr>
        <p:spPr>
          <a:xfrm flipV="1">
            <a:off x="5797350" y="4727357"/>
            <a:ext cx="237690" cy="1329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B703CC2-4200-1D42-635E-485B1EAEEDDA}"/>
              </a:ext>
            </a:extLst>
          </p:cNvPr>
          <p:cNvSpPr txBox="1"/>
          <p:nvPr/>
        </p:nvSpPr>
        <p:spPr>
          <a:xfrm>
            <a:off x="5287658" y="4043921"/>
            <a:ext cx="1625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weights due to imbalanced dataset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F3019E9-94EA-5A94-322C-3ACAA352D37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208492" y="2409178"/>
            <a:ext cx="4677840" cy="2514600"/>
          </a:xfrm>
          <a:prstGeom prst="rect">
            <a:avLst/>
          </a:prstGeom>
          <a:ln w="0">
            <a:noFill/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155DBB1-53D0-CE37-675A-8F32F15B1239}"/>
              </a:ext>
            </a:extLst>
          </p:cNvPr>
          <p:cNvSpPr txBox="1"/>
          <p:nvPr/>
        </p:nvSpPr>
        <p:spPr>
          <a:xfrm>
            <a:off x="8283144" y="1903693"/>
            <a:ext cx="252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U-Net Model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5123A3-66DE-912C-74B2-8E06F9740AB3}"/>
              </a:ext>
            </a:extLst>
          </p:cNvPr>
          <p:cNvCxnSpPr>
            <a:cxnSpLocks/>
          </p:cNvCxnSpPr>
          <p:nvPr/>
        </p:nvCxnSpPr>
        <p:spPr>
          <a:xfrm>
            <a:off x="9871969" y="2932398"/>
            <a:ext cx="0" cy="1498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20BBC12-FB3B-1007-F55A-8C25F30E993B}"/>
              </a:ext>
            </a:extLst>
          </p:cNvPr>
          <p:cNvSpPr txBox="1"/>
          <p:nvPr/>
        </p:nvSpPr>
        <p:spPr>
          <a:xfrm>
            <a:off x="9444835" y="4465747"/>
            <a:ext cx="126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Smooth Transition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0589D6-A268-0B84-F120-EB54AE161F89}"/>
              </a:ext>
            </a:extLst>
          </p:cNvPr>
          <p:cNvSpPr/>
          <p:nvPr/>
        </p:nvSpPr>
        <p:spPr>
          <a:xfrm>
            <a:off x="701490" y="4895631"/>
            <a:ext cx="3149150" cy="186671"/>
          </a:xfrm>
          <a:prstGeom prst="rect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0C0F5F-1284-7CCE-A021-E72F6346AB37}"/>
              </a:ext>
            </a:extLst>
          </p:cNvPr>
          <p:cNvCxnSpPr>
            <a:cxnSpLocks/>
          </p:cNvCxnSpPr>
          <p:nvPr/>
        </p:nvCxnSpPr>
        <p:spPr>
          <a:xfrm flipV="1">
            <a:off x="3886149" y="4895631"/>
            <a:ext cx="342951" cy="93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B0F0911-6990-977B-6A6F-BD543C47F112}"/>
              </a:ext>
            </a:extLst>
          </p:cNvPr>
          <p:cNvSpPr txBox="1"/>
          <p:nvPr/>
        </p:nvSpPr>
        <p:spPr>
          <a:xfrm>
            <a:off x="4186370" y="4670713"/>
            <a:ext cx="1048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8-headed classifier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CD4441-1C87-C8C1-FCBB-5D03110178E7}"/>
              </a:ext>
            </a:extLst>
          </p:cNvPr>
          <p:cNvCxnSpPr>
            <a:cxnSpLocks/>
          </p:cNvCxnSpPr>
          <p:nvPr/>
        </p:nvCxnSpPr>
        <p:spPr>
          <a:xfrm flipV="1">
            <a:off x="9346059" y="1268260"/>
            <a:ext cx="676306" cy="722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56E1511-4DA9-E8C8-C891-D9D7D14F7B78}"/>
              </a:ext>
            </a:extLst>
          </p:cNvPr>
          <p:cNvSpPr txBox="1"/>
          <p:nvPr/>
        </p:nvSpPr>
        <p:spPr>
          <a:xfrm>
            <a:off x="10022365" y="1064023"/>
            <a:ext cx="173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concentrated in some categories</a:t>
            </a:r>
          </a:p>
        </p:txBody>
      </p:sp>
    </p:spTree>
    <p:extLst>
      <p:ext uri="{BB962C8B-B14F-4D97-AF65-F5344CB8AC3E}">
        <p14:creationId xmlns:p14="http://schemas.microsoft.com/office/powerpoint/2010/main" val="64652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>
            <a:spLocks noGrp="1"/>
          </p:cNvSpPr>
          <p:nvPr>
            <p:ph type="title"/>
          </p:nvPr>
        </p:nvSpPr>
        <p:spPr>
          <a:xfrm>
            <a:off x="3540600" y="-1"/>
            <a:ext cx="5110800" cy="147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dirty="0"/>
              <a:t>KEY TECHNICAL IDEAS</a:t>
            </a:r>
            <a:br>
              <a:rPr lang="en-US" dirty="0"/>
            </a:br>
            <a:r>
              <a:rPr lang="en-US" dirty="0"/>
              <a:t>IMAGE CAPTIONING</a:t>
            </a:r>
            <a:br>
              <a:rPr lang="en-US" dirty="0"/>
            </a:br>
            <a:r>
              <a:rPr lang="en-US" dirty="0"/>
              <a:t>Network Training</a:t>
            </a:r>
            <a:endParaRPr dirty="0"/>
          </a:p>
        </p:txBody>
      </p:sp>
      <p:sp>
        <p:nvSpPr>
          <p:cNvPr id="229" name="Google Shape;229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900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CMP784: Deep Learning, Project Progress Presentation: “dress me up”, Presenters: Tahir Büyükbaşaran, Yusuf Çağrı Öğüt</a:t>
            </a:r>
            <a:endParaRPr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B06510-9F1B-8489-AE61-5FA4C2402CA1}"/>
              </a:ext>
            </a:extLst>
          </p:cNvPr>
          <p:cNvSpPr/>
          <p:nvPr/>
        </p:nvSpPr>
        <p:spPr>
          <a:xfrm>
            <a:off x="782258" y="1550710"/>
            <a:ext cx="193010" cy="1580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8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35197-63B6-4E75-ED12-A895829426D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88960" y="1706993"/>
            <a:ext cx="8362440" cy="2390400"/>
          </a:xfrm>
          <a:prstGeom prst="rect">
            <a:avLst/>
          </a:prstGeom>
          <a:ln w="0"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26F472-0F8C-AF3A-8355-3EFB4EFC2B5C}"/>
              </a:ext>
            </a:extLst>
          </p:cNvPr>
          <p:cNvSpPr/>
          <p:nvPr/>
        </p:nvSpPr>
        <p:spPr>
          <a:xfrm>
            <a:off x="1403304" y="2168393"/>
            <a:ext cx="1268876" cy="148679"/>
          </a:xfrm>
          <a:prstGeom prst="rect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EE4ED8-A7DA-0DD9-05A6-ED57AC67F18B}"/>
              </a:ext>
            </a:extLst>
          </p:cNvPr>
          <p:cNvSpPr/>
          <p:nvPr/>
        </p:nvSpPr>
        <p:spPr>
          <a:xfrm>
            <a:off x="2672180" y="2168393"/>
            <a:ext cx="2281560" cy="148679"/>
          </a:xfrm>
          <a:prstGeom prst="rect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E474-8132-BA97-12D2-9BE4038DBFAE}"/>
              </a:ext>
            </a:extLst>
          </p:cNvPr>
          <p:cNvSpPr/>
          <p:nvPr/>
        </p:nvSpPr>
        <p:spPr>
          <a:xfrm>
            <a:off x="2201662" y="3768933"/>
            <a:ext cx="1056443" cy="148679"/>
          </a:xfrm>
          <a:prstGeom prst="rect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69B635-2CBA-7A0E-41A2-C611892BE596}"/>
              </a:ext>
            </a:extLst>
          </p:cNvPr>
          <p:cNvCxnSpPr>
            <a:cxnSpLocks/>
          </p:cNvCxnSpPr>
          <p:nvPr/>
        </p:nvCxnSpPr>
        <p:spPr>
          <a:xfrm flipV="1">
            <a:off x="2778711" y="2994660"/>
            <a:ext cx="6030009" cy="774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843546-B234-1605-F3CC-64B4A7BDA7C3}"/>
              </a:ext>
            </a:extLst>
          </p:cNvPr>
          <p:cNvSpPr txBox="1"/>
          <p:nvPr/>
        </p:nvSpPr>
        <p:spPr>
          <a:xfrm>
            <a:off x="8808720" y="2565147"/>
            <a:ext cx="2622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avoid overfitting</a:t>
            </a:r>
          </a:p>
          <a:p>
            <a:r>
              <a:rPr lang="en-US" i="1" dirty="0"/>
              <a:t>“Wait 10 epochs to see if validation accuracy is not increasing”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FE455DD-358F-07E0-2FD9-91B5B76C18FD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88960" y="4264498"/>
            <a:ext cx="9181800" cy="1800000"/>
          </a:xfrm>
          <a:prstGeom prst="rect">
            <a:avLst/>
          </a:prstGeom>
          <a:ln w="0">
            <a:noFill/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F7EC88F-E094-0132-A729-4E70ACD7017D}"/>
              </a:ext>
            </a:extLst>
          </p:cNvPr>
          <p:cNvSpPr/>
          <p:nvPr/>
        </p:nvSpPr>
        <p:spPr>
          <a:xfrm>
            <a:off x="6750802" y="4328512"/>
            <a:ext cx="564397" cy="1607467"/>
          </a:xfrm>
          <a:prstGeom prst="rect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0E27D8-8471-E981-9AF7-019C86EDE26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315199" y="4196842"/>
            <a:ext cx="2521259" cy="935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B0F08A-9166-2A38-0716-1272A4D6FA85}"/>
              </a:ext>
            </a:extLst>
          </p:cNvPr>
          <p:cNvSpPr txBox="1"/>
          <p:nvPr/>
        </p:nvSpPr>
        <p:spPr>
          <a:xfrm>
            <a:off x="9836458" y="3947163"/>
            <a:ext cx="1491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Accuracy is not increasing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06982190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742</Words>
  <Application>Microsoft Office PowerPoint</Application>
  <PresentationFormat>Widescreen</PresentationFormat>
  <Paragraphs>122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Noto Sans Symbols</vt:lpstr>
      <vt:lpstr>Wingdings</vt:lpstr>
      <vt:lpstr>Dilim</vt:lpstr>
      <vt:lpstr>dress me up!  CMP 784 – PROJECT FINAL PRESENTATION</vt:lpstr>
      <vt:lpstr>OVERVIEW OF THE PROJECT</vt:lpstr>
      <vt:lpstr>PROBLEM STATEMENT AND MOTIVATION</vt:lpstr>
      <vt:lpstr>RELATED WORKS </vt:lpstr>
      <vt:lpstr>KEY TECHNICAL IDEAS IMAGE CAPTIONING Dataset Preparation</vt:lpstr>
      <vt:lpstr>KEY TECHNICAL IDEAS IMAGE CAPTIONING Dataset Preparation</vt:lpstr>
      <vt:lpstr>KEY TECHNICAL IDEAS IMAGE CAPTIONING Dataset Preparation</vt:lpstr>
      <vt:lpstr>KEY TECHNICAL IDEAS IMAGE CAPTIONING Network Training</vt:lpstr>
      <vt:lpstr>KEY TECHNICAL IDEAS IMAGE CAPTIONING Network Training</vt:lpstr>
      <vt:lpstr>KEY TECHNICAL IDEAS IMAGE CAPTIONING Network Training</vt:lpstr>
      <vt:lpstr>KEY TECHNICAL IDEAS SUGGESTION MODEL</vt:lpstr>
      <vt:lpstr>KEY TECHNICAL IDEAS SUGGESTION MODEL</vt:lpstr>
      <vt:lpstr>PowerPoint Presentation</vt:lpstr>
      <vt:lpstr>PowerPoint Presentation</vt:lpstr>
      <vt:lpstr>PowerPoint Presentation</vt:lpstr>
      <vt:lpstr>STRENGTHS AND WEAKNESSES</vt:lpstr>
      <vt:lpstr>YOUR QUESTIONS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 me up!  CMP 784 – PROJECT PROGRESS PRESENTATION</dc:title>
  <dc:creator>Yusuf Cagri Ogut</dc:creator>
  <cp:lastModifiedBy>Yusuf Ogut</cp:lastModifiedBy>
  <cp:revision>21</cp:revision>
  <dcterms:created xsi:type="dcterms:W3CDTF">2022-11-07T15:45:44Z</dcterms:created>
  <dcterms:modified xsi:type="dcterms:W3CDTF">2023-01-02T20:59:43Z</dcterms:modified>
</cp:coreProperties>
</file>