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5495" r:id="rId5"/>
  </p:sldIdLst>
  <p:sldSz cx="12192000" cy="6858000"/>
  <p:notesSz cx="6858000" cy="9144000"/>
  <p:custDataLst>
    <p:tags r:id="rId8"/>
  </p:custData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791E9F-1835-4F7E-A36D-D7538513BEB3}">
          <p14:sldIdLst>
            <p14:sldId id="54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B23985-7A67-C9F7-1DCB-F7141E0F2C11}" name="Jesper Hallgren" initials="JH" userId="S::jesper.hallgren@coin.se::ef92d404-9ad6-46b8-a1cd-603af59dc29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Jyrkäs" initials="TJ" lastIdx="1" clrIdx="0">
    <p:extLst>
      <p:ext uri="{19B8F6BF-5375-455C-9EA6-DF929625EA0E}">
        <p15:presenceInfo xmlns:p15="http://schemas.microsoft.com/office/powerpoint/2012/main" userId="Tim Jyrkä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83C"/>
    <a:srgbClr val="23283C"/>
    <a:srgbClr val="526887"/>
    <a:srgbClr val="CCE7DE"/>
    <a:srgbClr val="E3E8F1"/>
    <a:srgbClr val="B4C1D2"/>
    <a:srgbClr val="502C75"/>
    <a:srgbClr val="7F7F7F"/>
    <a:srgbClr val="B9C5DC"/>
    <a:srgbClr val="C5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46F61-536E-4491-8FEE-7D55B069E3F8}" v="3" dt="2024-11-18T15:20:08.777"/>
  </p1510:revLst>
</p1510:revInfo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062" autoAdjust="0"/>
  </p:normalViewPr>
  <p:slideViewPr>
    <p:cSldViewPr snapToGrid="0">
      <p:cViewPr varScale="1">
        <p:scale>
          <a:sx n="106" d="100"/>
          <a:sy n="106" d="100"/>
        </p:scale>
        <p:origin x="792" y="138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766141394867181E-2"/>
          <c:y val="6.4503463555543095E-2"/>
          <c:w val="0.87119680414696454"/>
          <c:h val="0.64465726554805669"/>
        </c:manualLayout>
      </c:layout>
      <c:area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Differens (höger)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  <a:effectLst/>
          </c:spPr>
          <c:cat>
            <c:numRef>
              <c:f>Sheet1!$A$2:$A$62</c:f>
              <c:numCache>
                <c:formatCode>[$-41D]mmm/yy;@</c:formatCode>
                <c:ptCount val="61"/>
                <c:pt idx="0">
                  <c:v>43799</c:v>
                </c:pt>
                <c:pt idx="1">
                  <c:v>43830</c:v>
                </c:pt>
                <c:pt idx="2">
                  <c:v>43861</c:v>
                </c:pt>
                <c:pt idx="3">
                  <c:v>43890</c:v>
                </c:pt>
                <c:pt idx="4">
                  <c:v>43921</c:v>
                </c:pt>
                <c:pt idx="5">
                  <c:v>43951</c:v>
                </c:pt>
                <c:pt idx="6">
                  <c:v>43982</c:v>
                </c:pt>
                <c:pt idx="7">
                  <c:v>44012</c:v>
                </c:pt>
                <c:pt idx="8">
                  <c:v>44043</c:v>
                </c:pt>
                <c:pt idx="9">
                  <c:v>44074</c:v>
                </c:pt>
                <c:pt idx="10">
                  <c:v>44104</c:v>
                </c:pt>
                <c:pt idx="11">
                  <c:v>44135</c:v>
                </c:pt>
                <c:pt idx="12">
                  <c:v>44165</c:v>
                </c:pt>
                <c:pt idx="13">
                  <c:v>44196</c:v>
                </c:pt>
                <c:pt idx="14">
                  <c:v>44227</c:v>
                </c:pt>
                <c:pt idx="15">
                  <c:v>44255</c:v>
                </c:pt>
                <c:pt idx="16">
                  <c:v>44286</c:v>
                </c:pt>
                <c:pt idx="17">
                  <c:v>44316</c:v>
                </c:pt>
                <c:pt idx="18">
                  <c:v>44347</c:v>
                </c:pt>
                <c:pt idx="19">
                  <c:v>44377</c:v>
                </c:pt>
                <c:pt idx="20">
                  <c:v>44408</c:v>
                </c:pt>
                <c:pt idx="21">
                  <c:v>44439</c:v>
                </c:pt>
                <c:pt idx="22">
                  <c:v>44469</c:v>
                </c:pt>
                <c:pt idx="23">
                  <c:v>44500</c:v>
                </c:pt>
                <c:pt idx="24">
                  <c:v>44530</c:v>
                </c:pt>
                <c:pt idx="25">
                  <c:v>44561</c:v>
                </c:pt>
                <c:pt idx="26">
                  <c:v>44592</c:v>
                </c:pt>
                <c:pt idx="27">
                  <c:v>44620</c:v>
                </c:pt>
                <c:pt idx="28">
                  <c:v>44651</c:v>
                </c:pt>
                <c:pt idx="29">
                  <c:v>44681</c:v>
                </c:pt>
                <c:pt idx="30">
                  <c:v>44712</c:v>
                </c:pt>
                <c:pt idx="31">
                  <c:v>44742</c:v>
                </c:pt>
                <c:pt idx="32">
                  <c:v>44773</c:v>
                </c:pt>
                <c:pt idx="33">
                  <c:v>44804</c:v>
                </c:pt>
                <c:pt idx="34">
                  <c:v>44834</c:v>
                </c:pt>
                <c:pt idx="35">
                  <c:v>44865</c:v>
                </c:pt>
                <c:pt idx="36">
                  <c:v>44895</c:v>
                </c:pt>
                <c:pt idx="37">
                  <c:v>44926</c:v>
                </c:pt>
                <c:pt idx="38">
                  <c:v>44957</c:v>
                </c:pt>
                <c:pt idx="39">
                  <c:v>44985</c:v>
                </c:pt>
                <c:pt idx="40">
                  <c:v>45016</c:v>
                </c:pt>
                <c:pt idx="41">
                  <c:v>45046</c:v>
                </c:pt>
                <c:pt idx="42">
                  <c:v>45077</c:v>
                </c:pt>
                <c:pt idx="43">
                  <c:v>45107</c:v>
                </c:pt>
                <c:pt idx="44">
                  <c:v>45138</c:v>
                </c:pt>
                <c:pt idx="45">
                  <c:v>45169</c:v>
                </c:pt>
                <c:pt idx="46">
                  <c:v>45199</c:v>
                </c:pt>
                <c:pt idx="47">
                  <c:v>45230</c:v>
                </c:pt>
                <c:pt idx="48">
                  <c:v>45260</c:v>
                </c:pt>
                <c:pt idx="49">
                  <c:v>45291</c:v>
                </c:pt>
                <c:pt idx="50">
                  <c:v>45322</c:v>
                </c:pt>
                <c:pt idx="51">
                  <c:v>45351</c:v>
                </c:pt>
                <c:pt idx="52">
                  <c:v>45382</c:v>
                </c:pt>
                <c:pt idx="53">
                  <c:v>45412</c:v>
                </c:pt>
                <c:pt idx="54">
                  <c:v>45443</c:v>
                </c:pt>
                <c:pt idx="55">
                  <c:v>45473</c:v>
                </c:pt>
                <c:pt idx="56">
                  <c:v>45504</c:v>
                </c:pt>
                <c:pt idx="57">
                  <c:v>45535</c:v>
                </c:pt>
                <c:pt idx="58">
                  <c:v>45565</c:v>
                </c:pt>
                <c:pt idx="59">
                  <c:v>45596</c:v>
                </c:pt>
                <c:pt idx="60">
                  <c:v>45626</c:v>
                </c:pt>
              </c:numCache>
            </c:numRef>
          </c:cat>
          <c:val>
            <c:numRef>
              <c:f>Sheet1!$D$2:$D$62</c:f>
              <c:numCache>
                <c:formatCode>0.00%</c:formatCode>
                <c:ptCount val="61"/>
                <c:pt idx="0">
                  <c:v>0</c:v>
                </c:pt>
                <c:pt idx="1">
                  <c:v>-4.9999999999994493E-4</c:v>
                </c:pt>
                <c:pt idx="2">
                  <c:v>7.3999999999998511E-3</c:v>
                </c:pt>
                <c:pt idx="3">
                  <c:v>1.7000000000000348E-3</c:v>
                </c:pt>
                <c:pt idx="4">
                  <c:v>9.299999999999975E-3</c:v>
                </c:pt>
                <c:pt idx="5">
                  <c:v>7.1999999999999842E-3</c:v>
                </c:pt>
                <c:pt idx="6">
                  <c:v>5.3999999999999604E-3</c:v>
                </c:pt>
                <c:pt idx="7">
                  <c:v>3.4999999999999476E-3</c:v>
                </c:pt>
                <c:pt idx="8">
                  <c:v>6.8000000000000282E-3</c:v>
                </c:pt>
                <c:pt idx="9">
                  <c:v>9.1999999999998749E-3</c:v>
                </c:pt>
                <c:pt idx="10">
                  <c:v>1.5299999999999869E-2</c:v>
                </c:pt>
                <c:pt idx="11">
                  <c:v>9.099999999999997E-3</c:v>
                </c:pt>
                <c:pt idx="12">
                  <c:v>8.800000000000141E-3</c:v>
                </c:pt>
                <c:pt idx="13">
                  <c:v>1.1400000000000077E-2</c:v>
                </c:pt>
                <c:pt idx="14">
                  <c:v>1.5200000000000102E-2</c:v>
                </c:pt>
                <c:pt idx="15">
                  <c:v>8.69999999999993E-3</c:v>
                </c:pt>
                <c:pt idx="16">
                  <c:v>1.2000000000000011E-2</c:v>
                </c:pt>
                <c:pt idx="17">
                  <c:v>1.0999999999999899E-2</c:v>
                </c:pt>
                <c:pt idx="18">
                  <c:v>1.2700000000000156E-2</c:v>
                </c:pt>
                <c:pt idx="19">
                  <c:v>1.1300000000000088E-2</c:v>
                </c:pt>
                <c:pt idx="20">
                  <c:v>1.3100000000000112E-2</c:v>
                </c:pt>
                <c:pt idx="21">
                  <c:v>1.4699999999999935E-2</c:v>
                </c:pt>
                <c:pt idx="22">
                  <c:v>1.0000000000000009E-2</c:v>
                </c:pt>
                <c:pt idx="23">
                  <c:v>1.0499999999999954E-2</c:v>
                </c:pt>
                <c:pt idx="24">
                  <c:v>1.660000000000017E-2</c:v>
                </c:pt>
                <c:pt idx="25">
                  <c:v>1.0700000000000154E-2</c:v>
                </c:pt>
                <c:pt idx="26">
                  <c:v>5.2000000000000934E-3</c:v>
                </c:pt>
                <c:pt idx="27">
                  <c:v>-2.8000000000001357E-3</c:v>
                </c:pt>
                <c:pt idx="28">
                  <c:v>-4.5999999999999375E-3</c:v>
                </c:pt>
                <c:pt idx="29">
                  <c:v>-4.2999999999999705E-3</c:v>
                </c:pt>
                <c:pt idx="30">
                  <c:v>-3.2000000000000917E-3</c:v>
                </c:pt>
                <c:pt idx="31">
                  <c:v>-4.0999999999999925E-3</c:v>
                </c:pt>
                <c:pt idx="32">
                  <c:v>-4.3999999999999595E-3</c:v>
                </c:pt>
                <c:pt idx="33">
                  <c:v>-9.5999999999998309E-3</c:v>
                </c:pt>
                <c:pt idx="34">
                  <c:v>-1.1400000000000077E-2</c:v>
                </c:pt>
                <c:pt idx="35">
                  <c:v>-9.000000000000119E-3</c:v>
                </c:pt>
                <c:pt idx="36">
                  <c:v>3.1000000000001027E-3</c:v>
                </c:pt>
                <c:pt idx="37">
                  <c:v>-2.3999999999999577E-3</c:v>
                </c:pt>
                <c:pt idx="38">
                  <c:v>-2.2999999999999687E-3</c:v>
                </c:pt>
                <c:pt idx="39">
                  <c:v>-2.5999999999999357E-3</c:v>
                </c:pt>
                <c:pt idx="40">
                  <c:v>-6.2000000000002053E-3</c:v>
                </c:pt>
                <c:pt idx="41">
                  <c:v>-6.0000000000000053E-3</c:v>
                </c:pt>
                <c:pt idx="42">
                  <c:v>-4.0999999999999925E-3</c:v>
                </c:pt>
                <c:pt idx="43">
                  <c:v>-4.5999999999999375E-3</c:v>
                </c:pt>
                <c:pt idx="44">
                  <c:v>-4.7999999999999154E-3</c:v>
                </c:pt>
                <c:pt idx="45">
                  <c:v>-4.9999999999998934E-3</c:v>
                </c:pt>
                <c:pt idx="46">
                  <c:v>-8.0000000000000071E-3</c:v>
                </c:pt>
                <c:pt idx="47">
                  <c:v>-6.9999999999998952E-3</c:v>
                </c:pt>
                <c:pt idx="48">
                  <c:v>-4.0000000000000036E-3</c:v>
                </c:pt>
                <c:pt idx="49">
                  <c:v>2.3000000000001908E-3</c:v>
                </c:pt>
                <c:pt idx="50">
                  <c:v>4.9999999999994493E-4</c:v>
                </c:pt>
                <c:pt idx="51">
                  <c:v>2.1999999999999797E-3</c:v>
                </c:pt>
                <c:pt idx="52">
                  <c:v>7.8000000000000291E-3</c:v>
                </c:pt>
                <c:pt idx="53">
                  <c:v>0</c:v>
                </c:pt>
                <c:pt idx="54">
                  <c:v>4.8000000000001375E-3</c:v>
                </c:pt>
                <c:pt idx="55">
                  <c:v>1.3000000000000789E-3</c:v>
                </c:pt>
                <c:pt idx="56">
                  <c:v>4.6999999999999265E-3</c:v>
                </c:pt>
                <c:pt idx="57">
                  <c:v>3.9999999999995595E-4</c:v>
                </c:pt>
                <c:pt idx="58">
                  <c:v>1.7000000000000348E-3</c:v>
                </c:pt>
                <c:pt idx="59">
                  <c:v>7.5000000000000622E-3</c:v>
                </c:pt>
                <c:pt idx="60">
                  <c:v>1.3999999999998458E-3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D0-40C9-96C7-869BC61E9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4364576"/>
        <c:axId val="1764364096"/>
      </c:area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Index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Sheet1!$A$2:$A$62</c:f>
              <c:numCache>
                <c:formatCode>[$-41D]mmm/yy;@</c:formatCode>
                <c:ptCount val="61"/>
                <c:pt idx="0">
                  <c:v>43799</c:v>
                </c:pt>
                <c:pt idx="1">
                  <c:v>43830</c:v>
                </c:pt>
                <c:pt idx="2">
                  <c:v>43861</c:v>
                </c:pt>
                <c:pt idx="3">
                  <c:v>43890</c:v>
                </c:pt>
                <c:pt idx="4">
                  <c:v>43921</c:v>
                </c:pt>
                <c:pt idx="5">
                  <c:v>43951</c:v>
                </c:pt>
                <c:pt idx="6">
                  <c:v>43982</c:v>
                </c:pt>
                <c:pt idx="7">
                  <c:v>44012</c:v>
                </c:pt>
                <c:pt idx="8">
                  <c:v>44043</c:v>
                </c:pt>
                <c:pt idx="9">
                  <c:v>44074</c:v>
                </c:pt>
                <c:pt idx="10">
                  <c:v>44104</c:v>
                </c:pt>
                <c:pt idx="11">
                  <c:v>44135</c:v>
                </c:pt>
                <c:pt idx="12">
                  <c:v>44165</c:v>
                </c:pt>
                <c:pt idx="13">
                  <c:v>44196</c:v>
                </c:pt>
                <c:pt idx="14">
                  <c:v>44227</c:v>
                </c:pt>
                <c:pt idx="15">
                  <c:v>44255</c:v>
                </c:pt>
                <c:pt idx="16">
                  <c:v>44286</c:v>
                </c:pt>
                <c:pt idx="17">
                  <c:v>44316</c:v>
                </c:pt>
                <c:pt idx="18">
                  <c:v>44347</c:v>
                </c:pt>
                <c:pt idx="19">
                  <c:v>44377</c:v>
                </c:pt>
                <c:pt idx="20">
                  <c:v>44408</c:v>
                </c:pt>
                <c:pt idx="21">
                  <c:v>44439</c:v>
                </c:pt>
                <c:pt idx="22">
                  <c:v>44469</c:v>
                </c:pt>
                <c:pt idx="23">
                  <c:v>44500</c:v>
                </c:pt>
                <c:pt idx="24">
                  <c:v>44530</c:v>
                </c:pt>
                <c:pt idx="25">
                  <c:v>44561</c:v>
                </c:pt>
                <c:pt idx="26">
                  <c:v>44592</c:v>
                </c:pt>
                <c:pt idx="27">
                  <c:v>44620</c:v>
                </c:pt>
                <c:pt idx="28">
                  <c:v>44651</c:v>
                </c:pt>
                <c:pt idx="29">
                  <c:v>44681</c:v>
                </c:pt>
                <c:pt idx="30">
                  <c:v>44712</c:v>
                </c:pt>
                <c:pt idx="31">
                  <c:v>44742</c:v>
                </c:pt>
                <c:pt idx="32">
                  <c:v>44773</c:v>
                </c:pt>
                <c:pt idx="33">
                  <c:v>44804</c:v>
                </c:pt>
                <c:pt idx="34">
                  <c:v>44834</c:v>
                </c:pt>
                <c:pt idx="35">
                  <c:v>44865</c:v>
                </c:pt>
                <c:pt idx="36">
                  <c:v>44895</c:v>
                </c:pt>
                <c:pt idx="37">
                  <c:v>44926</c:v>
                </c:pt>
                <c:pt idx="38">
                  <c:v>44957</c:v>
                </c:pt>
                <c:pt idx="39">
                  <c:v>44985</c:v>
                </c:pt>
                <c:pt idx="40">
                  <c:v>45016</c:v>
                </c:pt>
                <c:pt idx="41">
                  <c:v>45046</c:v>
                </c:pt>
                <c:pt idx="42">
                  <c:v>45077</c:v>
                </c:pt>
                <c:pt idx="43">
                  <c:v>45107</c:v>
                </c:pt>
                <c:pt idx="44">
                  <c:v>45138</c:v>
                </c:pt>
                <c:pt idx="45">
                  <c:v>45169</c:v>
                </c:pt>
                <c:pt idx="46">
                  <c:v>45199</c:v>
                </c:pt>
                <c:pt idx="47">
                  <c:v>45230</c:v>
                </c:pt>
                <c:pt idx="48">
                  <c:v>45260</c:v>
                </c:pt>
                <c:pt idx="49">
                  <c:v>45291</c:v>
                </c:pt>
                <c:pt idx="50">
                  <c:v>45322</c:v>
                </c:pt>
                <c:pt idx="51">
                  <c:v>45351</c:v>
                </c:pt>
                <c:pt idx="52">
                  <c:v>45382</c:v>
                </c:pt>
                <c:pt idx="53">
                  <c:v>45412</c:v>
                </c:pt>
                <c:pt idx="54">
                  <c:v>45443</c:v>
                </c:pt>
                <c:pt idx="55">
                  <c:v>45473</c:v>
                </c:pt>
                <c:pt idx="56">
                  <c:v>45504</c:v>
                </c:pt>
                <c:pt idx="57">
                  <c:v>45535</c:v>
                </c:pt>
                <c:pt idx="58">
                  <c:v>45565</c:v>
                </c:pt>
                <c:pt idx="59">
                  <c:v>45596</c:v>
                </c:pt>
                <c:pt idx="60">
                  <c:v>45626</c:v>
                </c:pt>
              </c:numCache>
            </c:numRef>
          </c:cat>
          <c:val>
            <c:numRef>
              <c:f>Sheet1!$C$2:$C$62</c:f>
              <c:numCache>
                <c:formatCode>0.0%</c:formatCode>
                <c:ptCount val="61"/>
                <c:pt idx="0">
                  <c:v>1</c:v>
                </c:pt>
                <c:pt idx="1">
                  <c:v>1.0103</c:v>
                </c:pt>
                <c:pt idx="2">
                  <c:v>1.0213000000000001</c:v>
                </c:pt>
                <c:pt idx="3">
                  <c:v>0.97219999999999995</c:v>
                </c:pt>
                <c:pt idx="4">
                  <c:v>0.89739999999999998</c:v>
                </c:pt>
                <c:pt idx="5">
                  <c:v>0.94650000000000001</c:v>
                </c:pt>
                <c:pt idx="6">
                  <c:v>0.95740000000000003</c:v>
                </c:pt>
                <c:pt idx="7">
                  <c:v>0.97230000000000005</c:v>
                </c:pt>
                <c:pt idx="8">
                  <c:v>0.9748</c:v>
                </c:pt>
                <c:pt idx="9">
                  <c:v>1.0015000000000001</c:v>
                </c:pt>
                <c:pt idx="10">
                  <c:v>1.0093000000000001</c:v>
                </c:pt>
                <c:pt idx="11">
                  <c:v>0.98660000000000003</c:v>
                </c:pt>
                <c:pt idx="12">
                  <c:v>1.0410999999999999</c:v>
                </c:pt>
                <c:pt idx="13">
                  <c:v>1.0448</c:v>
                </c:pt>
                <c:pt idx="14">
                  <c:v>1.0550999999999999</c:v>
                </c:pt>
                <c:pt idx="15">
                  <c:v>1.0737000000000001</c:v>
                </c:pt>
                <c:pt idx="16">
                  <c:v>1.119</c:v>
                </c:pt>
                <c:pt idx="17">
                  <c:v>1.1324000000000001</c:v>
                </c:pt>
                <c:pt idx="18">
                  <c:v>1.1335999999999999</c:v>
                </c:pt>
                <c:pt idx="19">
                  <c:v>1.1601999999999999</c:v>
                </c:pt>
                <c:pt idx="20">
                  <c:v>1.1818</c:v>
                </c:pt>
                <c:pt idx="21">
                  <c:v>1.2</c:v>
                </c:pt>
                <c:pt idx="22">
                  <c:v>1.1701999999999999</c:v>
                </c:pt>
                <c:pt idx="23">
                  <c:v>1.1949000000000001</c:v>
                </c:pt>
                <c:pt idx="24">
                  <c:v>1.2145999999999999</c:v>
                </c:pt>
                <c:pt idx="25">
                  <c:v>1.2504999999999999</c:v>
                </c:pt>
                <c:pt idx="26">
                  <c:v>1.2198</c:v>
                </c:pt>
                <c:pt idx="27">
                  <c:v>1.2007000000000001</c:v>
                </c:pt>
                <c:pt idx="28">
                  <c:v>1.1998</c:v>
                </c:pt>
                <c:pt idx="29">
                  <c:v>1.1651</c:v>
                </c:pt>
                <c:pt idx="30">
                  <c:v>1.1573</c:v>
                </c:pt>
                <c:pt idx="31">
                  <c:v>1.1116999999999999</c:v>
                </c:pt>
                <c:pt idx="32">
                  <c:v>1.1657</c:v>
                </c:pt>
                <c:pt idx="33">
                  <c:v>1.1557999999999999</c:v>
                </c:pt>
                <c:pt idx="34">
                  <c:v>1.107</c:v>
                </c:pt>
                <c:pt idx="35">
                  <c:v>1.1471</c:v>
                </c:pt>
                <c:pt idx="36">
                  <c:v>1.1760999999999999</c:v>
                </c:pt>
                <c:pt idx="37">
                  <c:v>1.1411</c:v>
                </c:pt>
                <c:pt idx="38">
                  <c:v>1.2024999999999999</c:v>
                </c:pt>
                <c:pt idx="39">
                  <c:v>1.1781999999999999</c:v>
                </c:pt>
                <c:pt idx="40">
                  <c:v>1.1966000000000001</c:v>
                </c:pt>
                <c:pt idx="41">
                  <c:v>1.2037</c:v>
                </c:pt>
                <c:pt idx="42">
                  <c:v>1.2278</c:v>
                </c:pt>
                <c:pt idx="43">
                  <c:v>1.2605</c:v>
                </c:pt>
                <c:pt idx="44">
                  <c:v>1.2708999999999999</c:v>
                </c:pt>
                <c:pt idx="45">
                  <c:v>1.2744</c:v>
                </c:pt>
                <c:pt idx="46">
                  <c:v>1.2417</c:v>
                </c:pt>
                <c:pt idx="47">
                  <c:v>1.2344999999999999</c:v>
                </c:pt>
                <c:pt idx="48">
                  <c:v>1.2708999999999999</c:v>
                </c:pt>
                <c:pt idx="49">
                  <c:v>1.2952999999999999</c:v>
                </c:pt>
                <c:pt idx="50">
                  <c:v>1.3176000000000001</c:v>
                </c:pt>
                <c:pt idx="51">
                  <c:v>1.3481000000000001</c:v>
                </c:pt>
                <c:pt idx="52">
                  <c:v>1.4028</c:v>
                </c:pt>
                <c:pt idx="53">
                  <c:v>1.4021999999999999</c:v>
                </c:pt>
                <c:pt idx="54">
                  <c:v>1.4058999999999999</c:v>
                </c:pt>
                <c:pt idx="55">
                  <c:v>1.4317</c:v>
                </c:pt>
                <c:pt idx="56">
                  <c:v>1.4614</c:v>
                </c:pt>
                <c:pt idx="57">
                  <c:v>1.4538</c:v>
                </c:pt>
                <c:pt idx="58">
                  <c:v>1.4697</c:v>
                </c:pt>
                <c:pt idx="59">
                  <c:v>1.4802</c:v>
                </c:pt>
                <c:pt idx="60">
                  <c:v>1.5334000000000001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8D0-40C9-96C7-869BC61E97D8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Portfölj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Sheet1!$A$2:$A$62</c:f>
              <c:numCache>
                <c:formatCode>[$-41D]mmm/yy;@</c:formatCode>
                <c:ptCount val="61"/>
                <c:pt idx="0">
                  <c:v>43799</c:v>
                </c:pt>
                <c:pt idx="1">
                  <c:v>43830</c:v>
                </c:pt>
                <c:pt idx="2">
                  <c:v>43861</c:v>
                </c:pt>
                <c:pt idx="3">
                  <c:v>43890</c:v>
                </c:pt>
                <c:pt idx="4">
                  <c:v>43921</c:v>
                </c:pt>
                <c:pt idx="5">
                  <c:v>43951</c:v>
                </c:pt>
                <c:pt idx="6">
                  <c:v>43982</c:v>
                </c:pt>
                <c:pt idx="7">
                  <c:v>44012</c:v>
                </c:pt>
                <c:pt idx="8">
                  <c:v>44043</c:v>
                </c:pt>
                <c:pt idx="9">
                  <c:v>44074</c:v>
                </c:pt>
                <c:pt idx="10">
                  <c:v>44104</c:v>
                </c:pt>
                <c:pt idx="11">
                  <c:v>44135</c:v>
                </c:pt>
                <c:pt idx="12">
                  <c:v>44165</c:v>
                </c:pt>
                <c:pt idx="13">
                  <c:v>44196</c:v>
                </c:pt>
                <c:pt idx="14">
                  <c:v>44227</c:v>
                </c:pt>
                <c:pt idx="15">
                  <c:v>44255</c:v>
                </c:pt>
                <c:pt idx="16">
                  <c:v>44286</c:v>
                </c:pt>
                <c:pt idx="17">
                  <c:v>44316</c:v>
                </c:pt>
                <c:pt idx="18">
                  <c:v>44347</c:v>
                </c:pt>
                <c:pt idx="19">
                  <c:v>44377</c:v>
                </c:pt>
                <c:pt idx="20">
                  <c:v>44408</c:v>
                </c:pt>
                <c:pt idx="21">
                  <c:v>44439</c:v>
                </c:pt>
                <c:pt idx="22">
                  <c:v>44469</c:v>
                </c:pt>
                <c:pt idx="23">
                  <c:v>44500</c:v>
                </c:pt>
                <c:pt idx="24">
                  <c:v>44530</c:v>
                </c:pt>
                <c:pt idx="25">
                  <c:v>44561</c:v>
                </c:pt>
                <c:pt idx="26">
                  <c:v>44592</c:v>
                </c:pt>
                <c:pt idx="27">
                  <c:v>44620</c:v>
                </c:pt>
                <c:pt idx="28">
                  <c:v>44651</c:v>
                </c:pt>
                <c:pt idx="29">
                  <c:v>44681</c:v>
                </c:pt>
                <c:pt idx="30">
                  <c:v>44712</c:v>
                </c:pt>
                <c:pt idx="31">
                  <c:v>44742</c:v>
                </c:pt>
                <c:pt idx="32">
                  <c:v>44773</c:v>
                </c:pt>
                <c:pt idx="33">
                  <c:v>44804</c:v>
                </c:pt>
                <c:pt idx="34">
                  <c:v>44834</c:v>
                </c:pt>
                <c:pt idx="35">
                  <c:v>44865</c:v>
                </c:pt>
                <c:pt idx="36">
                  <c:v>44895</c:v>
                </c:pt>
                <c:pt idx="37">
                  <c:v>44926</c:v>
                </c:pt>
                <c:pt idx="38">
                  <c:v>44957</c:v>
                </c:pt>
                <c:pt idx="39">
                  <c:v>44985</c:v>
                </c:pt>
                <c:pt idx="40">
                  <c:v>45016</c:v>
                </c:pt>
                <c:pt idx="41">
                  <c:v>45046</c:v>
                </c:pt>
                <c:pt idx="42">
                  <c:v>45077</c:v>
                </c:pt>
                <c:pt idx="43">
                  <c:v>45107</c:v>
                </c:pt>
                <c:pt idx="44">
                  <c:v>45138</c:v>
                </c:pt>
                <c:pt idx="45">
                  <c:v>45169</c:v>
                </c:pt>
                <c:pt idx="46">
                  <c:v>45199</c:v>
                </c:pt>
                <c:pt idx="47">
                  <c:v>45230</c:v>
                </c:pt>
                <c:pt idx="48">
                  <c:v>45260</c:v>
                </c:pt>
                <c:pt idx="49">
                  <c:v>45291</c:v>
                </c:pt>
                <c:pt idx="50">
                  <c:v>45322</c:v>
                </c:pt>
                <c:pt idx="51">
                  <c:v>45351</c:v>
                </c:pt>
                <c:pt idx="52">
                  <c:v>45382</c:v>
                </c:pt>
                <c:pt idx="53">
                  <c:v>45412</c:v>
                </c:pt>
                <c:pt idx="54">
                  <c:v>45443</c:v>
                </c:pt>
                <c:pt idx="55">
                  <c:v>45473</c:v>
                </c:pt>
                <c:pt idx="56">
                  <c:v>45504</c:v>
                </c:pt>
                <c:pt idx="57">
                  <c:v>45535</c:v>
                </c:pt>
                <c:pt idx="58">
                  <c:v>45565</c:v>
                </c:pt>
                <c:pt idx="59">
                  <c:v>45596</c:v>
                </c:pt>
                <c:pt idx="60">
                  <c:v>45626</c:v>
                </c:pt>
              </c:numCache>
            </c:numRef>
          </c:cat>
          <c:val>
            <c:numRef>
              <c:f>Sheet1!$B$2:$B$62</c:f>
              <c:numCache>
                <c:formatCode>0.0%</c:formatCode>
                <c:ptCount val="61"/>
                <c:pt idx="0">
                  <c:v>1</c:v>
                </c:pt>
                <c:pt idx="1">
                  <c:v>1.0098</c:v>
                </c:pt>
                <c:pt idx="2">
                  <c:v>1.0286999999999999</c:v>
                </c:pt>
                <c:pt idx="3">
                  <c:v>0.97389999999999999</c:v>
                </c:pt>
                <c:pt idx="4">
                  <c:v>0.90669999999999995</c:v>
                </c:pt>
                <c:pt idx="5">
                  <c:v>0.95369999999999999</c:v>
                </c:pt>
                <c:pt idx="6">
                  <c:v>0.96279999999999999</c:v>
                </c:pt>
                <c:pt idx="7">
                  <c:v>0.9758</c:v>
                </c:pt>
                <c:pt idx="8">
                  <c:v>0.98160000000000003</c:v>
                </c:pt>
                <c:pt idx="9">
                  <c:v>1.0106999999999999</c:v>
                </c:pt>
                <c:pt idx="10">
                  <c:v>1.0246</c:v>
                </c:pt>
                <c:pt idx="11">
                  <c:v>0.99570000000000003</c:v>
                </c:pt>
                <c:pt idx="12">
                  <c:v>1.0499000000000001</c:v>
                </c:pt>
                <c:pt idx="13">
                  <c:v>1.0562</c:v>
                </c:pt>
                <c:pt idx="14">
                  <c:v>1.0703</c:v>
                </c:pt>
                <c:pt idx="15">
                  <c:v>1.0824</c:v>
                </c:pt>
                <c:pt idx="16">
                  <c:v>1.131</c:v>
                </c:pt>
                <c:pt idx="17">
                  <c:v>1.1434</c:v>
                </c:pt>
                <c:pt idx="18">
                  <c:v>1.1463000000000001</c:v>
                </c:pt>
                <c:pt idx="19">
                  <c:v>1.1715</c:v>
                </c:pt>
                <c:pt idx="20">
                  <c:v>1.1949000000000001</c:v>
                </c:pt>
                <c:pt idx="21">
                  <c:v>1.2146999999999999</c:v>
                </c:pt>
                <c:pt idx="22">
                  <c:v>1.1801999999999999</c:v>
                </c:pt>
                <c:pt idx="23">
                  <c:v>1.2054</c:v>
                </c:pt>
                <c:pt idx="24">
                  <c:v>1.2312000000000001</c:v>
                </c:pt>
                <c:pt idx="25">
                  <c:v>1.2612000000000001</c:v>
                </c:pt>
                <c:pt idx="26">
                  <c:v>1.2250000000000001</c:v>
                </c:pt>
                <c:pt idx="27">
                  <c:v>1.1979</c:v>
                </c:pt>
                <c:pt idx="28">
                  <c:v>1.1952</c:v>
                </c:pt>
                <c:pt idx="29">
                  <c:v>1.1608000000000001</c:v>
                </c:pt>
                <c:pt idx="30">
                  <c:v>1.1540999999999999</c:v>
                </c:pt>
                <c:pt idx="31">
                  <c:v>1.1075999999999999</c:v>
                </c:pt>
                <c:pt idx="32">
                  <c:v>1.1613</c:v>
                </c:pt>
                <c:pt idx="33">
                  <c:v>1.1462000000000001</c:v>
                </c:pt>
                <c:pt idx="34">
                  <c:v>1.0955999999999999</c:v>
                </c:pt>
                <c:pt idx="35">
                  <c:v>1.1380999999999999</c:v>
                </c:pt>
                <c:pt idx="36">
                  <c:v>1.1792</c:v>
                </c:pt>
                <c:pt idx="37">
                  <c:v>1.1387</c:v>
                </c:pt>
                <c:pt idx="38">
                  <c:v>1.2001999999999999</c:v>
                </c:pt>
                <c:pt idx="39">
                  <c:v>1.1756</c:v>
                </c:pt>
                <c:pt idx="40">
                  <c:v>1.1903999999999999</c:v>
                </c:pt>
                <c:pt idx="41">
                  <c:v>1.1977</c:v>
                </c:pt>
                <c:pt idx="42">
                  <c:v>1.2237</c:v>
                </c:pt>
                <c:pt idx="43">
                  <c:v>1.2559</c:v>
                </c:pt>
                <c:pt idx="44">
                  <c:v>1.2661</c:v>
                </c:pt>
                <c:pt idx="45">
                  <c:v>1.2694000000000001</c:v>
                </c:pt>
                <c:pt idx="46">
                  <c:v>1.2337</c:v>
                </c:pt>
                <c:pt idx="47">
                  <c:v>1.2275</c:v>
                </c:pt>
                <c:pt idx="48">
                  <c:v>1.2668999999999999</c:v>
                </c:pt>
                <c:pt idx="49">
                  <c:v>1.2976000000000001</c:v>
                </c:pt>
                <c:pt idx="50">
                  <c:v>1.3181</c:v>
                </c:pt>
                <c:pt idx="51">
                  <c:v>1.3503000000000001</c:v>
                </c:pt>
                <c:pt idx="52">
                  <c:v>1.4106000000000001</c:v>
                </c:pt>
                <c:pt idx="53">
                  <c:v>1.4021999999999999</c:v>
                </c:pt>
                <c:pt idx="54">
                  <c:v>1.4107000000000001</c:v>
                </c:pt>
                <c:pt idx="55">
                  <c:v>1.4330000000000001</c:v>
                </c:pt>
                <c:pt idx="56">
                  <c:v>1.4661</c:v>
                </c:pt>
                <c:pt idx="57">
                  <c:v>1.4541999999999999</c:v>
                </c:pt>
                <c:pt idx="58">
                  <c:v>1.4714</c:v>
                </c:pt>
                <c:pt idx="59">
                  <c:v>1.4877</c:v>
                </c:pt>
                <c:pt idx="60">
                  <c:v>1.5347999999999999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D0-40C9-96C7-869BC61E9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7027087"/>
        <c:axId val="1826700719"/>
      </c:lineChart>
      <c:dateAx>
        <c:axId val="1877027087"/>
        <c:scaling>
          <c:orientation val="minMax"/>
        </c:scaling>
        <c:delete val="0"/>
        <c:axPos val="b"/>
        <c:numFmt formatCode="[$-41D]mmm/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1826700719"/>
        <c:crosses val="autoZero"/>
        <c:auto val="1"/>
        <c:lblOffset val="100"/>
        <c:baseTimeUnit val="months"/>
        <c:majorUnit val="12"/>
        <c:majorTimeUnit val="months"/>
      </c:dateAx>
      <c:valAx>
        <c:axId val="1826700719"/>
        <c:scaling>
          <c:orientation val="minMax"/>
          <c:max val="1.55"/>
          <c:min val="0.85000000000000009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1877027087"/>
        <c:crosses val="autoZero"/>
        <c:crossBetween val="between"/>
        <c:majorUnit val="0.15000000000000002"/>
      </c:valAx>
      <c:valAx>
        <c:axId val="1764364096"/>
        <c:scaling>
          <c:orientation val="minMax"/>
          <c:max val="3.0000000000000006E-2"/>
          <c:min val="-3.0000000000000006E-2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1764364576"/>
        <c:crosses val="max"/>
        <c:crossBetween val="between"/>
      </c:valAx>
      <c:dateAx>
        <c:axId val="1764364576"/>
        <c:scaling>
          <c:orientation val="minMax"/>
        </c:scaling>
        <c:delete val="1"/>
        <c:axPos val="b"/>
        <c:numFmt formatCode="[$-41D]mmm/yy;@" sourceLinked="1"/>
        <c:majorTickMark val="out"/>
        <c:minorTickMark val="none"/>
        <c:tickLblPos val="nextTo"/>
        <c:crossAx val="1764364096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FE2F1E-D6EE-A57B-FD4F-95A67AF06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5D5FD-2249-15AE-B640-167EF395BE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C97A-D876-49A9-96D5-BEC99E295A25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E69B3-30E8-8909-9ABE-9233F5C735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019AC-1D32-72DD-3151-D433673A95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1E94B-7D57-4F75-8A25-2C03C91D44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190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4CFFE-350D-43A9-8EFE-A3880E2F78E2}" type="datetimeFigureOut">
              <a:rPr lang="sv-SE" smtClean="0"/>
              <a:t>2024-12-16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20A5C-3096-4FF4-B2A9-886F7D2A13F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788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EB343-C250-B9D5-4DE9-356554BD0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5DB2D9-EECC-E373-E3E8-5FA2F58AC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27616C-E55D-1B10-FD73-BF5A51771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84629-4EB0-8544-6B6F-868DD9BB6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20A5C-3096-4FF4-B2A9-886F7D2A13FF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4522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1609286-A5EB-B554-9F01-CCEF353FDFBE}"/>
              </a:ext>
            </a:extLst>
          </p:cNvPr>
          <p:cNvSpPr/>
          <p:nvPr userDrawn="1"/>
        </p:nvSpPr>
        <p:spPr>
          <a:xfrm rot="16200000">
            <a:off x="11566349" y="228725"/>
            <a:ext cx="648000" cy="603301"/>
          </a:xfrm>
          <a:prstGeom prst="round2SameRect">
            <a:avLst>
              <a:gd name="adj1" fmla="val 1357"/>
              <a:gd name="adj2" fmla="val 0"/>
            </a:avLst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D963DF-8996-7D98-FB2A-D23366A5B4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03"/>
          <a:stretch/>
        </p:blipFill>
        <p:spPr>
          <a:xfrm>
            <a:off x="11781663" y="332375"/>
            <a:ext cx="217371" cy="396000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96DAD2E-8FA4-ED4A-29A6-B4BD6B70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4978" y="6468041"/>
            <a:ext cx="497022" cy="365125"/>
          </a:xfrm>
        </p:spPr>
        <p:txBody>
          <a:bodyPr anchor="t"/>
          <a:lstStyle/>
          <a:p>
            <a:pPr algn="ctr"/>
            <a:fld id="{CB255665-8B5B-4D5C-B7F1-552EE98EA73D}" type="slidenum">
              <a:rPr lang="sv-SE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  <a:cs typeface="Segoe UI Light" panose="020B0502040204020203" pitchFamily="34" charset="0"/>
              </a:rPr>
              <a:pPr algn="ctr"/>
              <a:t>‹#›</a:t>
            </a:fld>
            <a:endParaRPr lang="sv-SE" sz="9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ea typeface="Roboto Light" panose="02000000000000000000" pitchFamily="2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68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0AE300-CB3A-4B34-22E6-2572EFB5E9B8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1609286-A5EB-B554-9F01-CCEF353FDFBE}"/>
              </a:ext>
            </a:extLst>
          </p:cNvPr>
          <p:cNvSpPr/>
          <p:nvPr userDrawn="1"/>
        </p:nvSpPr>
        <p:spPr>
          <a:xfrm rot="16200000">
            <a:off x="11566349" y="228725"/>
            <a:ext cx="648000" cy="603301"/>
          </a:xfrm>
          <a:prstGeom prst="round2SameRect">
            <a:avLst>
              <a:gd name="adj1" fmla="val 1357"/>
              <a:gd name="adj2" fmla="val 0"/>
            </a:avLst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D963DF-8996-7D98-FB2A-D23366A5B4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903"/>
          <a:stretch/>
        </p:blipFill>
        <p:spPr>
          <a:xfrm>
            <a:off x="11781663" y="332375"/>
            <a:ext cx="217371" cy="396000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0EFD21D-42F4-C2B2-C87A-AFB08568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4978" y="6468041"/>
            <a:ext cx="497022" cy="365125"/>
          </a:xfrm>
        </p:spPr>
        <p:txBody>
          <a:bodyPr anchor="t"/>
          <a:lstStyle/>
          <a:p>
            <a:pPr algn="ctr"/>
            <a:fld id="{CB255665-8B5B-4D5C-B7F1-552EE98EA73D}" type="slidenum">
              <a:rPr lang="sv-SE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  <a:cs typeface="Segoe UI Light" panose="020B0502040204020203" pitchFamily="34" charset="0"/>
              </a:rPr>
              <a:pPr algn="ctr"/>
              <a:t>‹#›</a:t>
            </a:fld>
            <a:endParaRPr lang="sv-SE" sz="9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ea typeface="Roboto Light" panose="02000000000000000000" pitchFamily="2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58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D6312148-7DDC-484F-8AB1-4E62B4070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2F53B97-98AC-4729-83FD-F3BA3F1CA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E1BF29D-7007-49C0-A49E-03C16F976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1B6B8-27FE-4E6E-B130-F89EC963A12B}" type="datetime1">
              <a:rPr lang="sv-SE" smtClean="0"/>
              <a:t>2024-12-16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22E88C9-7EFC-44D5-90A5-950497E2D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ED8D235-DE14-48DE-A1E4-3B832DA3C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55665-8B5B-4D5C-B7F1-552EE98EA73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364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3801A-18E5-BF32-1CEF-3469A0840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9A4C47CA-02AF-4CFD-A5E6-AD4F77592388}"/>
              </a:ext>
            </a:extLst>
          </p:cNvPr>
          <p:cNvSpPr txBox="1"/>
          <p:nvPr/>
        </p:nvSpPr>
        <p:spPr>
          <a:xfrm>
            <a:off x="400091" y="158751"/>
            <a:ext cx="1129488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Portfölj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E0E9EEC-2E16-2532-B9F5-017B9B10A680}"/>
              </a:ext>
            </a:extLst>
          </p:cNvPr>
          <p:cNvCxnSpPr>
            <a:cxnSpLocks/>
          </p:cNvCxnSpPr>
          <p:nvPr/>
        </p:nvCxnSpPr>
        <p:spPr>
          <a:xfrm>
            <a:off x="11694985" y="-172210"/>
            <a:ext cx="0" cy="144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4118A30-A78A-2437-2CAB-584A7C3A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/>
          <a:p>
            <a:pPr algn="ctr"/>
            <a:fld id="{CB255665-8B5B-4D5C-B7F1-552EE98EA73D}" type="slidenum">
              <a:rPr lang="sv-SE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Roboto Light" panose="02000000000000000000" pitchFamily="2" charset="0"/>
                <a:cs typeface="Segoe UI Light" panose="020B0502040204020203" pitchFamily="34" charset="0"/>
              </a:rPr>
              <a:pPr algn="ctr"/>
              <a:t>1</a:t>
            </a:fld>
            <a:endParaRPr lang="sv-SE" sz="90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ea typeface="Roboto Light" panose="02000000000000000000" pitchFamily="2" charset="0"/>
              <a:cs typeface="Segoe UI Light" panose="020B0502040204020203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64A31F-6882-000C-107D-FE30F12BD3F9}"/>
              </a:ext>
            </a:extLst>
          </p:cNvPr>
          <p:cNvCxnSpPr>
            <a:cxnSpLocks/>
          </p:cNvCxnSpPr>
          <p:nvPr/>
        </p:nvCxnSpPr>
        <p:spPr>
          <a:xfrm>
            <a:off x="356549" y="-172210"/>
            <a:ext cx="0" cy="144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1F5567-C62D-6532-F142-11693DE63D74}"/>
              </a:ext>
            </a:extLst>
          </p:cNvPr>
          <p:cNvSpPr txBox="1"/>
          <p:nvPr/>
        </p:nvSpPr>
        <p:spPr>
          <a:xfrm>
            <a:off x="356549" y="419670"/>
            <a:ext cx="1133843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Illustrativ utveckling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42CF8B1D-97F6-3875-E09C-2C1D74EE6BC5}"/>
              </a:ext>
            </a:extLst>
          </p:cNvPr>
          <p:cNvSpPr/>
          <p:nvPr/>
        </p:nvSpPr>
        <p:spPr>
          <a:xfrm rot="5400000" flipH="1">
            <a:off x="528001" y="796467"/>
            <a:ext cx="5039995" cy="6095998"/>
          </a:xfrm>
          <a:prstGeom prst="round2SameRect">
            <a:avLst>
              <a:gd name="adj1" fmla="val 1041"/>
              <a:gd name="adj2" fmla="val 0"/>
            </a:avLst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445072-4CE8-F9F5-2D40-B3B3AEF72700}"/>
              </a:ext>
            </a:extLst>
          </p:cNvPr>
          <p:cNvGrpSpPr/>
          <p:nvPr/>
        </p:nvGrpSpPr>
        <p:grpSpPr>
          <a:xfrm>
            <a:off x="356547" y="1678412"/>
            <a:ext cx="4320000" cy="331060"/>
            <a:chOff x="356547" y="2042762"/>
            <a:chExt cx="4320000" cy="33106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9EAE64B-A4F7-116D-F5D9-26F5C3F715A0}"/>
                </a:ext>
              </a:extLst>
            </p:cNvPr>
            <p:cNvCxnSpPr>
              <a:cxnSpLocks/>
            </p:cNvCxnSpPr>
            <p:nvPr/>
          </p:nvCxnSpPr>
          <p:spPr>
            <a:xfrm>
              <a:off x="356550" y="2042762"/>
              <a:ext cx="720000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2F2875-8261-EF21-EC85-A8B265BD5E8D}"/>
                </a:ext>
              </a:extLst>
            </p:cNvPr>
            <p:cNvSpPr txBox="1"/>
            <p:nvPr/>
          </p:nvSpPr>
          <p:spPr>
            <a:xfrm>
              <a:off x="356547" y="2066045"/>
              <a:ext cx="43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sv-SE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Normalallokering samt fondidéer</a:t>
              </a: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B1F50A1-8711-3C78-C303-01FD3994D640}"/>
              </a:ext>
            </a:extLst>
          </p:cNvPr>
          <p:cNvCxnSpPr>
            <a:cxnSpLocks/>
          </p:cNvCxnSpPr>
          <p:nvPr/>
        </p:nvCxnSpPr>
        <p:spPr>
          <a:xfrm>
            <a:off x="6084000" y="-172210"/>
            <a:ext cx="0" cy="1440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F78C3D-5EF7-3ACD-ED74-D7F1AE377C34}"/>
              </a:ext>
            </a:extLst>
          </p:cNvPr>
          <p:cNvCxnSpPr>
            <a:cxnSpLocks/>
          </p:cNvCxnSpPr>
          <p:nvPr/>
        </p:nvCxnSpPr>
        <p:spPr>
          <a:xfrm rot="16200000">
            <a:off x="-104235" y="1252463"/>
            <a:ext cx="0" cy="144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C0D79A-AB35-F250-8B4C-A8464637D435}"/>
              </a:ext>
            </a:extLst>
          </p:cNvPr>
          <p:cNvCxnSpPr>
            <a:cxnSpLocks/>
          </p:cNvCxnSpPr>
          <p:nvPr/>
        </p:nvCxnSpPr>
        <p:spPr>
          <a:xfrm rot="16200000">
            <a:off x="-104235" y="1252463"/>
            <a:ext cx="0" cy="144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2A4933-A89C-5F8B-5EB4-98856793736A}"/>
              </a:ext>
            </a:extLst>
          </p:cNvPr>
          <p:cNvCxnSpPr>
            <a:cxnSpLocks/>
          </p:cNvCxnSpPr>
          <p:nvPr/>
        </p:nvCxnSpPr>
        <p:spPr>
          <a:xfrm rot="16200000">
            <a:off x="-104235" y="6292463"/>
            <a:ext cx="0" cy="14400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DD945D-B458-E98C-5C9B-4C7248CEE9AA}"/>
              </a:ext>
            </a:extLst>
          </p:cNvPr>
          <p:cNvCxnSpPr>
            <a:cxnSpLocks/>
          </p:cNvCxnSpPr>
          <p:nvPr/>
        </p:nvCxnSpPr>
        <p:spPr>
          <a:xfrm rot="16200000">
            <a:off x="-104235" y="86751"/>
            <a:ext cx="0" cy="1440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CC6D0D6-4F78-CE01-7D42-24D3C9947996}"/>
              </a:ext>
            </a:extLst>
          </p:cNvPr>
          <p:cNvCxnSpPr>
            <a:cxnSpLocks/>
          </p:cNvCxnSpPr>
          <p:nvPr/>
        </p:nvCxnSpPr>
        <p:spPr>
          <a:xfrm rot="16200000">
            <a:off x="-104235" y="347670"/>
            <a:ext cx="0" cy="1440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302B03F-7C86-A36A-B029-236ABFC20FDA}"/>
              </a:ext>
            </a:extLst>
          </p:cNvPr>
          <p:cNvCxnSpPr>
            <a:cxnSpLocks/>
          </p:cNvCxnSpPr>
          <p:nvPr/>
        </p:nvCxnSpPr>
        <p:spPr>
          <a:xfrm rot="16200000">
            <a:off x="-104235" y="5954036"/>
            <a:ext cx="0" cy="14400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BD4E00-389C-E92A-C451-04E2F72A3E39}"/>
              </a:ext>
            </a:extLst>
          </p:cNvPr>
          <p:cNvCxnSpPr>
            <a:cxnSpLocks/>
          </p:cNvCxnSpPr>
          <p:nvPr/>
        </p:nvCxnSpPr>
        <p:spPr>
          <a:xfrm rot="16200000">
            <a:off x="-104235" y="1606412"/>
            <a:ext cx="0" cy="14400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A9500E-77E7-14DD-9507-47C3243334DD}"/>
              </a:ext>
            </a:extLst>
          </p:cNvPr>
          <p:cNvCxnSpPr>
            <a:cxnSpLocks/>
          </p:cNvCxnSpPr>
          <p:nvPr/>
        </p:nvCxnSpPr>
        <p:spPr>
          <a:xfrm rot="16200000">
            <a:off x="-104235" y="3248337"/>
            <a:ext cx="0" cy="14400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7F94A9F-6145-D123-C795-3E1E72EE7E13}"/>
              </a:ext>
            </a:extLst>
          </p:cNvPr>
          <p:cNvCxnSpPr>
            <a:cxnSpLocks/>
          </p:cNvCxnSpPr>
          <p:nvPr/>
        </p:nvCxnSpPr>
        <p:spPr>
          <a:xfrm rot="16200000">
            <a:off x="-104235" y="4855442"/>
            <a:ext cx="0" cy="14400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C9BC069-9CE3-E57D-3595-F1522292DB76}"/>
              </a:ext>
            </a:extLst>
          </p:cNvPr>
          <p:cNvGraphicFramePr/>
          <p:nvPr/>
        </p:nvGraphicFramePr>
        <p:xfrm>
          <a:off x="6294980" y="2014628"/>
          <a:ext cx="5399998" cy="2595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C224224F-B4AC-28B9-195F-D275ABC03774}"/>
              </a:ext>
            </a:extLst>
          </p:cNvPr>
          <p:cNvGrpSpPr/>
          <p:nvPr/>
        </p:nvGrpSpPr>
        <p:grpSpPr>
          <a:xfrm>
            <a:off x="6294985" y="1678412"/>
            <a:ext cx="5040000" cy="331060"/>
            <a:chOff x="356547" y="2042753"/>
            <a:chExt cx="5040000" cy="33106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505E6F-2FC2-360A-5675-8D4CF0A5C694}"/>
                </a:ext>
              </a:extLst>
            </p:cNvPr>
            <p:cNvCxnSpPr>
              <a:cxnSpLocks/>
            </p:cNvCxnSpPr>
            <p:nvPr/>
          </p:nvCxnSpPr>
          <p:spPr>
            <a:xfrm>
              <a:off x="356550" y="2042753"/>
              <a:ext cx="720000" cy="0"/>
            </a:xfrm>
            <a:prstGeom prst="line">
              <a:avLst/>
            </a:prstGeom>
            <a:ln w="2222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F14417-EF3D-A85F-6170-923E7052A3FA}"/>
                </a:ext>
              </a:extLst>
            </p:cNvPr>
            <p:cNvSpPr txBox="1"/>
            <p:nvPr/>
          </p:nvSpPr>
          <p:spPr>
            <a:xfrm>
              <a:off x="356547" y="2066036"/>
              <a:ext cx="50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sv-SE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Utveckling </a:t>
              </a:r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Light" panose="020B0502040204020203" pitchFamily="34" charset="0"/>
                  <a:ea typeface="Calibri" panose="020F0502020204030204" pitchFamily="34" charset="0"/>
                  <a:cs typeface="Segoe UI Light" panose="020B0502040204020203" pitchFamily="34" charset="0"/>
                  <a:sym typeface="Symbol" panose="05050102010706020507" pitchFamily="18" charset="2"/>
                </a:rPr>
                <a:t>Nov. -19 – Nov. -24</a:t>
              </a:r>
              <a:endPara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F660173-355E-7201-631D-CF46AA7583E3}"/>
              </a:ext>
            </a:extLst>
          </p:cNvPr>
          <p:cNvGraphicFramePr>
            <a:graphicFrameLocks noGrp="1"/>
          </p:cNvGraphicFramePr>
          <p:nvPr/>
        </p:nvGraphicFramePr>
        <p:xfrm>
          <a:off x="350576" y="2014628"/>
          <a:ext cx="5399999" cy="2733048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059124">
                  <a:extLst>
                    <a:ext uri="{9D8B030D-6E8A-4147-A177-3AD203B41FA5}">
                      <a16:colId xmlns:a16="http://schemas.microsoft.com/office/drawing/2014/main" val="3347409329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3683019848"/>
                    </a:ext>
                  </a:extLst>
                </a:gridCol>
                <a:gridCol w="1127775">
                  <a:extLst>
                    <a:ext uri="{9D8B030D-6E8A-4147-A177-3AD203B41FA5}">
                      <a16:colId xmlns:a16="http://schemas.microsoft.com/office/drawing/2014/main" val="3892552141"/>
                    </a:ext>
                  </a:extLst>
                </a:gridCol>
              </a:tblGrid>
              <a:tr h="303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kern="120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Allokering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sv-SE" sz="1100" b="0" i="0" u="none" strike="noStrike" kern="120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Förslag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sv-SE" sz="1100" b="0" i="0" u="none" strike="noStrike" kern="120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Normalvikt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97678"/>
                  </a:ext>
                </a:extLst>
              </a:tr>
              <a:tr h="303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kern="120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Aktier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sv-SE" sz="1100" b="0" i="0" u="none" strike="noStrike" kern="1200" baseline="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sv-SE" sz="1100" b="0" i="0" u="none" strike="noStrike" kern="120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60%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9944469"/>
                  </a:ext>
                </a:extLst>
              </a:tr>
              <a:tr h="303672">
                <a:tc>
                  <a:txBody>
                    <a:bodyPr/>
                    <a:lstStyle/>
                    <a:p>
                      <a:pPr algn="l"/>
                      <a:r>
                        <a:rPr lang="sv-SE" sz="1100" b="0" i="0" u="none" strike="noStrike" kern="120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  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sv-SE" sz="11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Storebrand Global All Countries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sv-SE" sz="11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4212591"/>
                  </a:ext>
                </a:extLst>
              </a:tr>
              <a:tr h="303672">
                <a:tc>
                  <a:txBody>
                    <a:bodyPr/>
                    <a:lstStyle/>
                    <a:p>
                      <a:pPr algn="l"/>
                      <a:r>
                        <a:rPr lang="sv-SE" sz="1100" b="0" i="0" u="none" strike="noStrike" kern="120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  Sverige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sv-SE" sz="11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Storebrand Global Sverige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sv-SE" sz="11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7109634"/>
                  </a:ext>
                </a:extLst>
              </a:tr>
              <a:tr h="303672">
                <a:tc>
                  <a:txBody>
                    <a:bodyPr/>
                    <a:lstStyle/>
                    <a:p>
                      <a:pPr algn="l"/>
                      <a:r>
                        <a:rPr lang="sv-SE" sz="1100" b="0" i="0" u="none" strike="noStrike" kern="120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Räntebärande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sv-SE" sz="1100" b="0" i="0" u="none" strike="noStrike" kern="1200" baseline="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sv-SE" sz="1100" b="0" i="0" u="none" strike="noStrike" kern="120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40%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1227111"/>
                  </a:ext>
                </a:extLst>
              </a:tr>
              <a:tr h="303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kern="120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  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sv-SE" sz="11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Nordea Inst. Räntefond Långa plac.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sv-SE" sz="11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50%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6193279"/>
                  </a:ext>
                </a:extLst>
              </a:tr>
              <a:tr h="303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kern="120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  Kredit: 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sv-SE" sz="11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SEB Företagsobligationsfond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sv-SE" sz="11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40%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9958129"/>
                  </a:ext>
                </a:extLst>
              </a:tr>
              <a:tr h="303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kern="120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  Kredit: 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sv-SE" sz="11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BlueBay Global High Yield ESG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sv-SE" sz="1100" b="0" i="0" u="none" strike="noStrike" kern="120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10%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4020536"/>
                  </a:ext>
                </a:extLst>
              </a:tr>
              <a:tr h="303672">
                <a:tc>
                  <a:txBody>
                    <a:bodyPr/>
                    <a:lstStyle/>
                    <a:p>
                      <a:pPr algn="l"/>
                      <a:r>
                        <a:rPr lang="sv-SE" sz="1100" b="0" i="0" u="none" strike="noStrike" kern="120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Alternativa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"/>
                      <a:endParaRPr lang="sv-SE" sz="1100" b="0" i="0" u="none" strike="noStrike" kern="1200" baseline="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sv-SE" sz="1100" b="0" i="0" u="none" strike="noStrike" kern="120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4024016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6A97A6B-F34E-3480-5E76-0DD208239176}"/>
              </a:ext>
            </a:extLst>
          </p:cNvPr>
          <p:cNvGraphicFramePr>
            <a:graphicFrameLocks noGrp="1"/>
          </p:cNvGraphicFramePr>
          <p:nvPr/>
        </p:nvGraphicFramePr>
        <p:xfrm>
          <a:off x="6286867" y="4542431"/>
          <a:ext cx="5399999" cy="1822032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921919">
                  <a:extLst>
                    <a:ext uri="{9D8B030D-6E8A-4147-A177-3AD203B41FA5}">
                      <a16:colId xmlns:a16="http://schemas.microsoft.com/office/drawing/2014/main" val="3347409329"/>
                    </a:ext>
                  </a:extLst>
                </a:gridCol>
                <a:gridCol w="1739040">
                  <a:extLst>
                    <a:ext uri="{9D8B030D-6E8A-4147-A177-3AD203B41FA5}">
                      <a16:colId xmlns:a16="http://schemas.microsoft.com/office/drawing/2014/main" val="3683019848"/>
                    </a:ext>
                  </a:extLst>
                </a:gridCol>
                <a:gridCol w="1739040">
                  <a:extLst>
                    <a:ext uri="{9D8B030D-6E8A-4147-A177-3AD203B41FA5}">
                      <a16:colId xmlns:a16="http://schemas.microsoft.com/office/drawing/2014/main" val="3892552141"/>
                    </a:ext>
                  </a:extLst>
                </a:gridCol>
              </a:tblGrid>
              <a:tr h="303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1100" b="0" i="0" u="none" strike="noStrike" kern="1200" baseline="0" noProof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Segoe UI Light" panose="020B0502040204020203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sv-SE" sz="1100" b="0" i="0" u="none" strike="noStrike" kern="120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Portfölj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sv-SE" sz="1100" b="0" i="0" u="none" strike="noStrike" kern="120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Index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97678"/>
                  </a:ext>
                </a:extLst>
              </a:tr>
              <a:tr h="303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kern="120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Avkastning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sv-SE" sz="1100" b="0" i="0" u="none" strike="noStrike" kern="120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53.5%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sv-SE" sz="1100" b="0" i="0" u="none" strike="noStrike" kern="120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53.3%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9944469"/>
                  </a:ext>
                </a:extLst>
              </a:tr>
              <a:tr h="303672">
                <a:tc>
                  <a:txBody>
                    <a:bodyPr/>
                    <a:lstStyle/>
                    <a:p>
                      <a:pPr algn="l"/>
                      <a:r>
                        <a:rPr lang="sv-SE" sz="1100" b="0" i="0" u="none" strike="noStrike" kern="120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Avkastning (annualiserad)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sv-SE" sz="11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8.9%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sv-SE" sz="11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8.9%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4212591"/>
                  </a:ext>
                </a:extLst>
              </a:tr>
              <a:tr h="303672">
                <a:tc>
                  <a:txBody>
                    <a:bodyPr/>
                    <a:lstStyle/>
                    <a:p>
                      <a:pPr algn="l"/>
                      <a:r>
                        <a:rPr lang="sv-SE" sz="1100" b="0" i="0" u="none" strike="noStrike" kern="120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Risk (volatilitet)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sv-SE" sz="11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9.3%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sv-SE" sz="11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9.0%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7109634"/>
                  </a:ext>
                </a:extLst>
              </a:tr>
              <a:tr h="303672">
                <a:tc>
                  <a:txBody>
                    <a:bodyPr/>
                    <a:lstStyle/>
                    <a:p>
                      <a:pPr algn="l"/>
                      <a:r>
                        <a:rPr lang="sv-SE" sz="1100" b="0" i="0" u="none" strike="noStrike" kern="120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Riskjusterad avkastning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sv-SE" sz="1100" b="0" i="0" u="none" strike="noStrike" kern="120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0.98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sv-SE" sz="1100" b="0" i="0" u="none" strike="noStrike" kern="120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Segoe UI Light" panose="020B0502040204020203" pitchFamily="34" charset="0"/>
                        </a:rPr>
                        <a:t>0.99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1227111"/>
                  </a:ext>
                </a:extLst>
              </a:tr>
              <a:tr h="303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100" b="0" i="0" u="none" strike="noStrike" kern="1200" baseline="0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  <a:cs typeface="Segoe UI" panose="020B0502040204020203" pitchFamily="34" charset="0"/>
                        </a:rPr>
                        <a:t>Maximalt värdefall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sv-SE" sz="11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-13.1%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sv-SE" sz="11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-12.1%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619327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C821FE7-7303-DC48-95D8-914B18CAB7A2}"/>
              </a:ext>
            </a:extLst>
          </p:cNvPr>
          <p:cNvSpPr txBox="1"/>
          <p:nvPr/>
        </p:nvSpPr>
        <p:spPr>
          <a:xfrm>
            <a:off x="356549" y="6468041"/>
            <a:ext cx="11338429" cy="355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Roboto Light" panose="02000000000000000000" pitchFamily="2" charset="0"/>
                <a:cs typeface="Segoe UI Light" panose="020B0502040204020203" pitchFamily="34" charset="0"/>
              </a:rPr>
              <a:t>Not</a:t>
            </a:r>
            <a:r>
              <a:rPr kumimoji="0" lang="sv-SE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Roboto Light" panose="02000000000000000000" pitchFamily="2" charset="0"/>
                <a:cs typeface="Segoe UI Light" panose="020B0502040204020203" pitchFamily="34" charset="0"/>
              </a:rPr>
              <a:t>: Utveckling visas före fondavgifter (årlig avgift). Portfölj avser utveckling för allokering med limiter om +/- 7% från normalvikt med rebalansering vid överträdelse. Index avser standardindex utan beaktande av ESG-exkluderingar. Historisk avkastning är ej en garanti för framtida resultat. Värdet på investeringar kan både öka och minska, och det är inte säkert att du får tillbaka hela det investerade kapitalet.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1133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PwwAAAAAAAAAAAAAIAD///////////////8AAAD///////////////8DAAAAAgD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4Z1txmCSkhBqRw8jtUuvKwFAAAAAAADAAAAAAADAAAAAwADAAIA////////BAAAAAMAEAALmNMQIRpsZkmcgYVF5RdH7QUAAAABAAMAAAACAAMAAAABAAMAAAAA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IZ1txmCSkhBqRw8jtUuvKwDRGF0YQAbAAAABExpbmtlZFNoYXBlRGF0YQAFAAAAAAACTmFtZQAZAAAATGlua2VkU2hhcGVzRGF0YVByb3BlcnR5ABBWZXJzaW9uAAAAAAAJTGFzdFdyaXRlALC2SuCHAQAAAAEA/////8YAxgAAAAVfaWQAEAAAAASY0xAhGmxmSZyBhUXlF0ftA0RhdGEAUwAAAAhQcmVzZW50YXRpb25TY2FubmVkRm9yTGlua2VkU2hhcGVzAAECTnVtYmVyRm9ybWF0U2VwYXJhdG9yTW9kZQAKAAAAQXV0b21hdGljAAACTmFtZQAkAAAATGlua2VkU2hhcGVQcmVzZW50YXRpb25TZXR0aW5nc0RhdGEAEFZlcnNpb24AAAAAAAlMYXN0V3JpdGUAz7ZK4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86920056783438"/>
  <p:tag name="EMPOWERCHARTSPROPERTIES_B_LENGTH" val="24576"/>
  <p:tag name="COAUTHORING_SESSION_ID" val="c4a0f78d-e5e0-4327-afe3-bf3492315eb8"/>
  <p:tag name="UNDO_REDO_REVISION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LORISLIBID" val="Lcf5546e5-2e9c-462f-819e-6f9f0077ea6d.1.ouFnAQ=="/>
  <p:tag name="APLORISLIBHASH" val="1.162_svkzLTRJjwHGFPvvebErWx8idKM="/>
</p:tagLst>
</file>

<file path=ppt/theme/theme1.xml><?xml version="1.0" encoding="utf-8"?>
<a:theme xmlns:a="http://schemas.openxmlformats.org/drawingml/2006/main" name="1_Office-tema">
  <a:themeElements>
    <a:clrScheme name="COIN Färger">
      <a:dk1>
        <a:sysClr val="windowText" lastClr="000000"/>
      </a:dk1>
      <a:lt1>
        <a:sysClr val="window" lastClr="FFFFFF"/>
      </a:lt1>
      <a:dk2>
        <a:srgbClr val="1E283C"/>
      </a:dk2>
      <a:lt2>
        <a:srgbClr val="CFD7E2"/>
      </a:lt2>
      <a:accent1>
        <a:srgbClr val="1ABC9C"/>
      </a:accent1>
      <a:accent2>
        <a:srgbClr val="F06B4B"/>
      </a:accent2>
      <a:accent3>
        <a:srgbClr val="6A3A9C"/>
      </a:accent3>
      <a:accent4>
        <a:srgbClr val="1E283C"/>
      </a:accent4>
      <a:accent5>
        <a:srgbClr val="CFD7E2"/>
      </a:accent5>
      <a:accent6>
        <a:srgbClr val="7D8BA0"/>
      </a:accent6>
      <a:hlink>
        <a:srgbClr val="0563C1"/>
      </a:hlink>
      <a:folHlink>
        <a:srgbClr val="954F72"/>
      </a:folHlink>
    </a:clrScheme>
    <a:fontScheme name="COIN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2" id="{84F28FF6-1093-40F4-9293-940A2EB6C932}" vid="{1ADFECA3-4686-4CD0-A8DA-1D52963593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E41B87F-360F-4163-9447-4D8BADB4E6D4}">
  <we:reference id="wa200004022" version="1.0.0.2" store="en-US" storeType="OMEX"/>
  <we:alternateReferences>
    <we:reference id="wa200004022" version="1.0.0.2" store="WA200004022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a554a05-036a-4df1-b2c5-0f6c24c48abe">
      <UserInfo>
        <DisplayName>Johannes Forsberg</DisplayName>
        <AccountId>29</AccountId>
        <AccountType/>
      </UserInfo>
      <UserInfo>
        <DisplayName>Jesper Hallgren</DisplayName>
        <AccountId>9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22A58683000C4C92401B91FE68C9FB" ma:contentTypeVersion="6" ma:contentTypeDescription="Create a new document." ma:contentTypeScope="" ma:versionID="38cb335a0492a9b95758cde695cffa2e">
  <xsd:schema xmlns:xsd="http://www.w3.org/2001/XMLSchema" xmlns:xs="http://www.w3.org/2001/XMLSchema" xmlns:p="http://schemas.microsoft.com/office/2006/metadata/properties" xmlns:ns2="64fe02dd-83e9-4bc9-b28c-7c62b5882545" xmlns:ns3="5a554a05-036a-4df1-b2c5-0f6c24c48abe" targetNamespace="http://schemas.microsoft.com/office/2006/metadata/properties" ma:root="true" ma:fieldsID="be38ee2f367b82e3ee0082f8f43747b5" ns2:_="" ns3:_="">
    <xsd:import namespace="64fe02dd-83e9-4bc9-b28c-7c62b5882545"/>
    <xsd:import namespace="5a554a05-036a-4df1-b2c5-0f6c24c48a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fe02dd-83e9-4bc9-b28c-7c62b58825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554a05-036a-4df1-b2c5-0f6c24c48ab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AC8254-E3F3-4E2B-9BAF-A46E491CDEA7}">
  <ds:schemaRefs>
    <ds:schemaRef ds:uri="http://schemas.microsoft.com/office/infopath/2007/PartnerControls"/>
    <ds:schemaRef ds:uri="http://purl.org/dc/elements/1.1/"/>
    <ds:schemaRef ds:uri="5a554a05-036a-4df1-b2c5-0f6c24c48abe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64fe02dd-83e9-4bc9-b28c-7c62b588254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0F548F0-7419-456A-862E-EA5CA0C6BD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FF00E1-D780-4FE9-9354-F6977274C29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64fe02dd-83e9-4bc9-b28c-7c62b5882545"/>
    <ds:schemaRef ds:uri="5a554a05-036a-4df1-b2c5-0f6c24c48ab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Evisens 2024 - Template v1.0</Template>
  <TotalTime>0</TotalTime>
  <Words>179</Words>
  <Application>Microsoft Office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Segoe UI</vt:lpstr>
      <vt:lpstr>Segoe UI Light</vt:lpstr>
      <vt:lpstr>1_Office-tema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Jesper Hallgren</dc:creator>
  <cp:lastModifiedBy>Jesper Hallgren</cp:lastModifiedBy>
  <cp:revision>1</cp:revision>
  <dcterms:created xsi:type="dcterms:W3CDTF">2024-12-16T15:56:51Z</dcterms:created>
  <dcterms:modified xsi:type="dcterms:W3CDTF">2024-12-16T15:57:29Z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0x0101002322A58683000C4C92401B91FE68C9FB</vt:lpwstr>
  </property>
  <property fmtid="{D5CDD505-2E9C-101B-9397-08002B2CF9AE}" pid="3" name="MediaServiceImageTags">
    <vt:lpwstr/>
  </property>
</Properties>
</file>