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1" r:id="rId26"/>
    <p:sldId id="280"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B28A-71C5-0693-F7E8-AC6768C80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C03437-3752-6A58-75D3-B039A01B8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2E34BA-6149-A6CE-6CB0-559BB5EC3A43}"/>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5" name="Footer Placeholder 4">
            <a:extLst>
              <a:ext uri="{FF2B5EF4-FFF2-40B4-BE49-F238E27FC236}">
                <a16:creationId xmlns:a16="http://schemas.microsoft.com/office/drawing/2014/main" id="{7296CBD1-C022-9C86-9FA4-218C189F6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7296F-5472-FAB4-EBA9-E2D133E00CDD}"/>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395592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4DFF-133E-9C13-EB15-5A14527613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0DF028-F077-4DF6-F8AB-73DDE4B2D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F4277-1D70-42AA-5826-66580402B0B6}"/>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5" name="Footer Placeholder 4">
            <a:extLst>
              <a:ext uri="{FF2B5EF4-FFF2-40B4-BE49-F238E27FC236}">
                <a16:creationId xmlns:a16="http://schemas.microsoft.com/office/drawing/2014/main" id="{85854BEC-56C3-CA84-C81C-FDFA14903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D669E-281A-31CF-6FA0-32F2175DCBBF}"/>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302470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DE697-F8C0-29FC-C94C-CC1ED306AB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A5EC0D-47B9-33CD-E9C9-AD3FA38C20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FB85C-DE27-D783-2CFA-A1A1A09E998C}"/>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5" name="Footer Placeholder 4">
            <a:extLst>
              <a:ext uri="{FF2B5EF4-FFF2-40B4-BE49-F238E27FC236}">
                <a16:creationId xmlns:a16="http://schemas.microsoft.com/office/drawing/2014/main" id="{42D80747-BCA4-9DA3-C603-1E94DED7D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63FC6-5FCE-3C81-B970-5682AE3AEF98}"/>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281492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0C15-CCE2-80DA-4971-CF2404F53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5B152-F3E9-F529-3DEA-B06237707D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2BA30-EEB5-59FB-BBF7-B30CC2AA0C90}"/>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5" name="Footer Placeholder 4">
            <a:extLst>
              <a:ext uri="{FF2B5EF4-FFF2-40B4-BE49-F238E27FC236}">
                <a16:creationId xmlns:a16="http://schemas.microsoft.com/office/drawing/2014/main" id="{BA5FD604-273A-A721-3989-5BEAB990F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207B7-F2D4-7B98-FA49-6D4E97E3746A}"/>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137531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2D70-8A6C-B54E-61F1-3C1CC56F88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7F261-8017-B558-2FB5-23F8EEAB4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5AF32C-0DAC-D220-C98C-0616F50F08D7}"/>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5" name="Footer Placeholder 4">
            <a:extLst>
              <a:ext uri="{FF2B5EF4-FFF2-40B4-BE49-F238E27FC236}">
                <a16:creationId xmlns:a16="http://schemas.microsoft.com/office/drawing/2014/main" id="{000401D4-85AD-41FD-70A9-580C07775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5F569-1F4D-809A-57E3-AB352F71DB6F}"/>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201341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9B59-7C5C-856D-A4FF-F600164E69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A900C-0047-882B-1EB5-EC800DB98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E924B6-7BF6-4EDA-C7BC-A10BA331FF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7D41D-43FD-08E7-25B8-927A8242AC03}"/>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6" name="Footer Placeholder 5">
            <a:extLst>
              <a:ext uri="{FF2B5EF4-FFF2-40B4-BE49-F238E27FC236}">
                <a16:creationId xmlns:a16="http://schemas.microsoft.com/office/drawing/2014/main" id="{D5B5AA5B-0B42-1C1C-8FF6-B8FC9C316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73413-56CF-6A69-EFB2-98F1050A45A4}"/>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86556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4654-9C95-15F5-A4C6-DA4E5C3149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ABB324-A204-D3BC-079F-678C64697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93E6B5-AC2D-0C51-3777-5A3D7C2E77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77EBF4-7502-0955-A1E6-D18F00B59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569CB-43C1-4DC4-F542-0AEB338FB1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3BEB63-D822-1724-DF2F-659F6F439DD6}"/>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8" name="Footer Placeholder 7">
            <a:extLst>
              <a:ext uri="{FF2B5EF4-FFF2-40B4-BE49-F238E27FC236}">
                <a16:creationId xmlns:a16="http://schemas.microsoft.com/office/drawing/2014/main" id="{D8EBDC43-A31A-609D-DD70-3447641284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70D03-673D-50F7-A18D-DBD89CC6E84E}"/>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189135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F830-C9AB-E347-EC50-3DC0DE33E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0A95B6-AF6F-B496-27EE-572E6F1260D7}"/>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4" name="Footer Placeholder 3">
            <a:extLst>
              <a:ext uri="{FF2B5EF4-FFF2-40B4-BE49-F238E27FC236}">
                <a16:creationId xmlns:a16="http://schemas.microsoft.com/office/drawing/2014/main" id="{A1BB7C54-9F15-6BF0-B45A-43AEF7775A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C176D3-AF25-9533-3E60-FF906F34E9D3}"/>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359611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7DACF-C4C3-C983-82FD-A415320BDBCC}"/>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3" name="Footer Placeholder 2">
            <a:extLst>
              <a:ext uri="{FF2B5EF4-FFF2-40B4-BE49-F238E27FC236}">
                <a16:creationId xmlns:a16="http://schemas.microsoft.com/office/drawing/2014/main" id="{0A84B9FD-4A42-8A27-51BC-AADD1C8A87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35E108-9DF6-35C0-AF39-29190A13C19D}"/>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189859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4D5D-7420-66B8-1132-0E43E80DD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5455BC-C750-8007-5266-9CCB7412D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0B281-53E3-B160-010D-E9C1992B7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575B4-9A63-A0D0-A7B5-0BC0558E76FC}"/>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6" name="Footer Placeholder 5">
            <a:extLst>
              <a:ext uri="{FF2B5EF4-FFF2-40B4-BE49-F238E27FC236}">
                <a16:creationId xmlns:a16="http://schemas.microsoft.com/office/drawing/2014/main" id="{1CD59F97-B934-E919-D822-C1C8333D0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1EDE1-DA3E-3F41-3CE0-613A765624E5}"/>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117915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BD09-08BC-13E8-2D40-6A844455B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872C43-D56B-A0DE-9659-F9A461155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61237-F263-9B46-B87A-BDB376FEC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BE500-7C1C-4B30-F8FA-F35C3329CD27}"/>
              </a:ext>
            </a:extLst>
          </p:cNvPr>
          <p:cNvSpPr>
            <a:spLocks noGrp="1"/>
          </p:cNvSpPr>
          <p:nvPr>
            <p:ph type="dt" sz="half" idx="10"/>
          </p:nvPr>
        </p:nvSpPr>
        <p:spPr/>
        <p:txBody>
          <a:bodyPr/>
          <a:lstStyle/>
          <a:p>
            <a:fld id="{D9F00F26-2989-4E27-8762-D7CE65582F61}" type="datetimeFigureOut">
              <a:rPr lang="en-US" smtClean="0"/>
              <a:t>8/16/2023</a:t>
            </a:fld>
            <a:endParaRPr lang="en-US"/>
          </a:p>
        </p:txBody>
      </p:sp>
      <p:sp>
        <p:nvSpPr>
          <p:cNvPr id="6" name="Footer Placeholder 5">
            <a:extLst>
              <a:ext uri="{FF2B5EF4-FFF2-40B4-BE49-F238E27FC236}">
                <a16:creationId xmlns:a16="http://schemas.microsoft.com/office/drawing/2014/main" id="{976D4F2D-AE9C-085E-9560-6409EF3EC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B4297-E042-869B-C85C-EB9E2166EFC6}"/>
              </a:ext>
            </a:extLst>
          </p:cNvPr>
          <p:cNvSpPr>
            <a:spLocks noGrp="1"/>
          </p:cNvSpPr>
          <p:nvPr>
            <p:ph type="sldNum" sz="quarter" idx="12"/>
          </p:nvPr>
        </p:nvSpPr>
        <p:spPr/>
        <p:txBody>
          <a:bodyPr/>
          <a:lstStyle/>
          <a:p>
            <a:fld id="{9789D0D6-394C-4CE2-9608-9EE474B7CB1B}" type="slidenum">
              <a:rPr lang="en-US" smtClean="0"/>
              <a:t>‹#›</a:t>
            </a:fld>
            <a:endParaRPr lang="en-US"/>
          </a:p>
        </p:txBody>
      </p:sp>
    </p:spTree>
    <p:extLst>
      <p:ext uri="{BB962C8B-B14F-4D97-AF65-F5344CB8AC3E}">
        <p14:creationId xmlns:p14="http://schemas.microsoft.com/office/powerpoint/2010/main" val="205031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24472-46B5-89D1-B11E-B463A14B0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664C0F-20BF-3709-90F2-9A2C95659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58F08-BFC9-2E85-9023-179D1ED64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00F26-2989-4E27-8762-D7CE65582F61}" type="datetimeFigureOut">
              <a:rPr lang="en-US" smtClean="0"/>
              <a:t>8/16/2023</a:t>
            </a:fld>
            <a:endParaRPr lang="en-US"/>
          </a:p>
        </p:txBody>
      </p:sp>
      <p:sp>
        <p:nvSpPr>
          <p:cNvPr id="5" name="Footer Placeholder 4">
            <a:extLst>
              <a:ext uri="{FF2B5EF4-FFF2-40B4-BE49-F238E27FC236}">
                <a16:creationId xmlns:a16="http://schemas.microsoft.com/office/drawing/2014/main" id="{2F709FC5-B76F-621B-911C-CDF454782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F5DDC-49E0-2602-8300-0959C96E0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9D0D6-394C-4CE2-9608-9EE474B7CB1B}" type="slidenum">
              <a:rPr lang="en-US" smtClean="0"/>
              <a:t>‹#›</a:t>
            </a:fld>
            <a:endParaRPr lang="en-US"/>
          </a:p>
        </p:txBody>
      </p:sp>
    </p:spTree>
    <p:extLst>
      <p:ext uri="{BB962C8B-B14F-4D97-AF65-F5344CB8AC3E}">
        <p14:creationId xmlns:p14="http://schemas.microsoft.com/office/powerpoint/2010/main" val="2310303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5740-01DE-AF31-80F6-564BF5B7F378}"/>
              </a:ext>
            </a:extLst>
          </p:cNvPr>
          <p:cNvSpPr>
            <a:spLocks noGrp="1"/>
          </p:cNvSpPr>
          <p:nvPr>
            <p:ph type="ctrTitle"/>
          </p:nvPr>
        </p:nvSpPr>
        <p:spPr>
          <a:xfrm>
            <a:off x="1524000" y="1122363"/>
            <a:ext cx="9144000" cy="1403123"/>
          </a:xfrm>
        </p:spPr>
        <p:txBody>
          <a:bodyPr/>
          <a:lstStyle/>
          <a:p>
            <a:r>
              <a:rPr lang="en-US" dirty="0"/>
              <a:t>Lending Club </a:t>
            </a:r>
            <a:r>
              <a:rPr lang="en-US" dirty="0" smtClean="0"/>
              <a:t>Case Study</a:t>
            </a:r>
            <a:endParaRPr lang="en-US" dirty="0"/>
          </a:p>
        </p:txBody>
      </p:sp>
      <p:sp>
        <p:nvSpPr>
          <p:cNvPr id="3" name="Subtitle 2">
            <a:extLst>
              <a:ext uri="{FF2B5EF4-FFF2-40B4-BE49-F238E27FC236}">
                <a16:creationId xmlns:a16="http://schemas.microsoft.com/office/drawing/2014/main" id="{15112DD6-B8F5-D1F0-6B1B-BDF7BFC86FF6}"/>
              </a:ext>
            </a:extLst>
          </p:cNvPr>
          <p:cNvSpPr>
            <a:spLocks noGrp="1"/>
          </p:cNvSpPr>
          <p:nvPr>
            <p:ph type="subTitle" idx="1"/>
          </p:nvPr>
        </p:nvSpPr>
        <p:spPr>
          <a:xfrm>
            <a:off x="8556858" y="4302492"/>
            <a:ext cx="2111141" cy="955307"/>
          </a:xfrm>
        </p:spPr>
        <p:txBody>
          <a:bodyPr>
            <a:normAutofit fontScale="77500" lnSpcReduction="20000"/>
          </a:bodyPr>
          <a:lstStyle/>
          <a:p>
            <a:pPr algn="l"/>
            <a:r>
              <a:rPr lang="en-US" dirty="0"/>
              <a:t>By:</a:t>
            </a:r>
          </a:p>
          <a:p>
            <a:pPr marL="457200" indent="-457200" algn="l">
              <a:buAutoNum type="arabicPeriod"/>
            </a:pPr>
            <a:r>
              <a:rPr lang="en-US" dirty="0"/>
              <a:t>Imthiyaz</a:t>
            </a:r>
          </a:p>
          <a:p>
            <a:pPr marL="457200" indent="-457200" algn="l">
              <a:buAutoNum type="arabicPeriod"/>
            </a:pPr>
            <a:r>
              <a:rPr lang="en-US" dirty="0"/>
              <a:t>Ishita</a:t>
            </a:r>
          </a:p>
          <a:p>
            <a:endParaRPr lang="en-US" dirty="0"/>
          </a:p>
        </p:txBody>
      </p:sp>
    </p:spTree>
    <p:extLst>
      <p:ext uri="{BB962C8B-B14F-4D97-AF65-F5344CB8AC3E}">
        <p14:creationId xmlns:p14="http://schemas.microsoft.com/office/powerpoint/2010/main" val="3960916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3499-33AF-64BB-4026-31B14DAB614F}"/>
              </a:ext>
            </a:extLst>
          </p:cNvPr>
          <p:cNvSpPr>
            <a:spLocks noGrp="1"/>
          </p:cNvSpPr>
          <p:nvPr>
            <p:ph type="title"/>
          </p:nvPr>
        </p:nvSpPr>
        <p:spPr>
          <a:xfrm>
            <a:off x="838200" y="365125"/>
            <a:ext cx="10515600" cy="763553"/>
          </a:xfrm>
        </p:spPr>
        <p:txBody>
          <a:bodyPr/>
          <a:lstStyle/>
          <a:p>
            <a:r>
              <a:rPr lang="en-US" dirty="0"/>
              <a:t>Loan Amount</a:t>
            </a:r>
          </a:p>
        </p:txBody>
      </p:sp>
      <p:pic>
        <p:nvPicPr>
          <p:cNvPr id="4" name="Picture 3">
            <a:extLst>
              <a:ext uri="{FF2B5EF4-FFF2-40B4-BE49-F238E27FC236}">
                <a16:creationId xmlns:a16="http://schemas.microsoft.com/office/drawing/2014/main" id="{C43B8FB9-3DB7-69CD-F61D-B6FE7B9DC886}"/>
              </a:ext>
            </a:extLst>
          </p:cNvPr>
          <p:cNvPicPr>
            <a:picLocks noChangeAspect="1"/>
          </p:cNvPicPr>
          <p:nvPr/>
        </p:nvPicPr>
        <p:blipFill rotWithShape="1">
          <a:blip r:embed="rId2"/>
          <a:srcRect l="11950"/>
          <a:stretch/>
        </p:blipFill>
        <p:spPr>
          <a:xfrm>
            <a:off x="641685" y="1267176"/>
            <a:ext cx="6307076" cy="4844865"/>
          </a:xfrm>
          <a:prstGeom prst="rect">
            <a:avLst/>
          </a:prstGeom>
        </p:spPr>
      </p:pic>
      <p:sp>
        <p:nvSpPr>
          <p:cNvPr id="5" name="TextBox 4">
            <a:extLst>
              <a:ext uri="{FF2B5EF4-FFF2-40B4-BE49-F238E27FC236}">
                <a16:creationId xmlns:a16="http://schemas.microsoft.com/office/drawing/2014/main" id="{21DE5890-2511-EC6F-F81C-CD46B1E55E98}"/>
              </a:ext>
            </a:extLst>
          </p:cNvPr>
          <p:cNvSpPr txBox="1"/>
          <p:nvPr/>
        </p:nvSpPr>
        <p:spPr>
          <a:xfrm>
            <a:off x="6948761" y="1363430"/>
            <a:ext cx="48710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Fig.3 box plot for the loan amount, we find that most of loan amounts lie in the range 5000 to 15000.</a:t>
            </a:r>
          </a:p>
          <a:p>
            <a:pPr marL="285750" indent="-285750">
              <a:buFont typeface="Arial" panose="020B0604020202020204" pitchFamily="34" charset="0"/>
              <a:buChar char="•"/>
            </a:pPr>
            <a:r>
              <a:rPr lang="en-US" dirty="0"/>
              <a:t>Most common loan amount is 10000.</a:t>
            </a:r>
          </a:p>
        </p:txBody>
      </p:sp>
      <p:sp>
        <p:nvSpPr>
          <p:cNvPr id="6" name="TextBox 5">
            <a:extLst>
              <a:ext uri="{FF2B5EF4-FFF2-40B4-BE49-F238E27FC236}">
                <a16:creationId xmlns:a16="http://schemas.microsoft.com/office/drawing/2014/main" id="{BDF12829-7863-1C14-F709-B24033D57061}"/>
              </a:ext>
            </a:extLst>
          </p:cNvPr>
          <p:cNvSpPr txBox="1"/>
          <p:nvPr/>
        </p:nvSpPr>
        <p:spPr>
          <a:xfrm>
            <a:off x="3056597" y="6215876"/>
            <a:ext cx="624492" cy="276999"/>
          </a:xfrm>
          <a:prstGeom prst="rect">
            <a:avLst/>
          </a:prstGeom>
          <a:noFill/>
        </p:spPr>
        <p:txBody>
          <a:bodyPr wrap="square" rtlCol="0">
            <a:spAutoFit/>
          </a:bodyPr>
          <a:lstStyle/>
          <a:p>
            <a:r>
              <a:rPr lang="en-US" sz="1200" dirty="0"/>
              <a:t>Fig. 3</a:t>
            </a:r>
          </a:p>
        </p:txBody>
      </p:sp>
    </p:spTree>
    <p:extLst>
      <p:ext uri="{BB962C8B-B14F-4D97-AF65-F5344CB8AC3E}">
        <p14:creationId xmlns:p14="http://schemas.microsoft.com/office/powerpoint/2010/main" val="329727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D330-AE4D-A126-641B-AE24CE055E4C}"/>
              </a:ext>
            </a:extLst>
          </p:cNvPr>
          <p:cNvSpPr>
            <a:spLocks noGrp="1"/>
          </p:cNvSpPr>
          <p:nvPr>
            <p:ph type="title"/>
          </p:nvPr>
        </p:nvSpPr>
        <p:spPr/>
        <p:txBody>
          <a:bodyPr/>
          <a:lstStyle/>
          <a:p>
            <a:r>
              <a:rPr lang="en-US" dirty="0"/>
              <a:t>Loan Amount and Interest Rate</a:t>
            </a:r>
          </a:p>
        </p:txBody>
      </p:sp>
      <p:pic>
        <p:nvPicPr>
          <p:cNvPr id="4" name="Picture 3">
            <a:extLst>
              <a:ext uri="{FF2B5EF4-FFF2-40B4-BE49-F238E27FC236}">
                <a16:creationId xmlns:a16="http://schemas.microsoft.com/office/drawing/2014/main" id="{B2CC5E39-1C45-174C-ED45-134838F57FFB}"/>
              </a:ext>
            </a:extLst>
          </p:cNvPr>
          <p:cNvPicPr>
            <a:picLocks noChangeAspect="1"/>
          </p:cNvPicPr>
          <p:nvPr/>
        </p:nvPicPr>
        <p:blipFill>
          <a:blip r:embed="rId2"/>
          <a:stretch>
            <a:fillRect/>
          </a:stretch>
        </p:blipFill>
        <p:spPr>
          <a:xfrm>
            <a:off x="851137" y="1557296"/>
            <a:ext cx="5244863" cy="3149458"/>
          </a:xfrm>
          <a:prstGeom prst="rect">
            <a:avLst/>
          </a:prstGeom>
        </p:spPr>
      </p:pic>
      <p:sp>
        <p:nvSpPr>
          <p:cNvPr id="5" name="TextBox 4">
            <a:extLst>
              <a:ext uri="{FF2B5EF4-FFF2-40B4-BE49-F238E27FC236}">
                <a16:creationId xmlns:a16="http://schemas.microsoft.com/office/drawing/2014/main" id="{D7FC592D-110E-2BAF-397C-7E0DE5E9B554}"/>
              </a:ext>
            </a:extLst>
          </p:cNvPr>
          <p:cNvSpPr txBox="1"/>
          <p:nvPr/>
        </p:nvSpPr>
        <p:spPr>
          <a:xfrm>
            <a:off x="851137" y="5416672"/>
            <a:ext cx="50853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Fig. 4, for the interest rate, we find that top and bottom quartiles of interest rates belong to range 9% and 14% and the median lies at 12%.</a:t>
            </a:r>
          </a:p>
        </p:txBody>
      </p:sp>
      <p:pic>
        <p:nvPicPr>
          <p:cNvPr id="7" name="Picture 6">
            <a:extLst>
              <a:ext uri="{FF2B5EF4-FFF2-40B4-BE49-F238E27FC236}">
                <a16:creationId xmlns:a16="http://schemas.microsoft.com/office/drawing/2014/main" id="{8512F8A3-CFC7-3B86-4600-22E466752202}"/>
              </a:ext>
            </a:extLst>
          </p:cNvPr>
          <p:cNvPicPr>
            <a:picLocks noChangeAspect="1"/>
          </p:cNvPicPr>
          <p:nvPr/>
        </p:nvPicPr>
        <p:blipFill>
          <a:blip r:embed="rId3"/>
          <a:stretch>
            <a:fillRect/>
          </a:stretch>
        </p:blipFill>
        <p:spPr>
          <a:xfrm>
            <a:off x="6255517" y="1335572"/>
            <a:ext cx="4880911" cy="3535296"/>
          </a:xfrm>
          <a:prstGeom prst="rect">
            <a:avLst/>
          </a:prstGeom>
        </p:spPr>
      </p:pic>
      <p:sp>
        <p:nvSpPr>
          <p:cNvPr id="8" name="TextBox 7">
            <a:extLst>
              <a:ext uri="{FF2B5EF4-FFF2-40B4-BE49-F238E27FC236}">
                <a16:creationId xmlns:a16="http://schemas.microsoft.com/office/drawing/2014/main" id="{A78C976F-2C93-E3B0-2B31-10EB17F3ABD5}"/>
              </a:ext>
            </a:extLst>
          </p:cNvPr>
          <p:cNvSpPr txBox="1"/>
          <p:nvPr/>
        </p:nvSpPr>
        <p:spPr>
          <a:xfrm>
            <a:off x="6268454" y="5292546"/>
            <a:ext cx="50853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Fig. 5, we find that higher interest rate leads to more probability for defaulting of loan.</a:t>
            </a:r>
          </a:p>
          <a:p>
            <a:pPr marL="285750" indent="-285750">
              <a:buFont typeface="Arial" panose="020B0604020202020204" pitchFamily="34" charset="0"/>
              <a:buChar char="•"/>
            </a:pPr>
            <a:r>
              <a:rPr lang="en-US" dirty="0"/>
              <a:t>We find that median, first and third quartiles are higher for defaulters.</a:t>
            </a:r>
          </a:p>
        </p:txBody>
      </p:sp>
      <p:sp>
        <p:nvSpPr>
          <p:cNvPr id="9" name="TextBox 8">
            <a:extLst>
              <a:ext uri="{FF2B5EF4-FFF2-40B4-BE49-F238E27FC236}">
                <a16:creationId xmlns:a16="http://schemas.microsoft.com/office/drawing/2014/main" id="{7AA856D0-96E6-7C44-A61B-13950B840219}"/>
              </a:ext>
            </a:extLst>
          </p:cNvPr>
          <p:cNvSpPr txBox="1"/>
          <p:nvPr/>
        </p:nvSpPr>
        <p:spPr>
          <a:xfrm>
            <a:off x="3076176" y="4881575"/>
            <a:ext cx="635267" cy="276999"/>
          </a:xfrm>
          <a:prstGeom prst="rect">
            <a:avLst/>
          </a:prstGeom>
          <a:noFill/>
        </p:spPr>
        <p:txBody>
          <a:bodyPr wrap="square" rtlCol="0">
            <a:spAutoFit/>
          </a:bodyPr>
          <a:lstStyle/>
          <a:p>
            <a:r>
              <a:rPr lang="en-US" sz="1200" dirty="0"/>
              <a:t>Fig. 4</a:t>
            </a:r>
          </a:p>
        </p:txBody>
      </p:sp>
      <p:sp>
        <p:nvSpPr>
          <p:cNvPr id="10" name="TextBox 9">
            <a:extLst>
              <a:ext uri="{FF2B5EF4-FFF2-40B4-BE49-F238E27FC236}">
                <a16:creationId xmlns:a16="http://schemas.microsoft.com/office/drawing/2014/main" id="{660BABB0-54E4-D420-136E-FF7BB1D02490}"/>
              </a:ext>
            </a:extLst>
          </p:cNvPr>
          <p:cNvSpPr txBox="1"/>
          <p:nvPr/>
        </p:nvSpPr>
        <p:spPr>
          <a:xfrm>
            <a:off x="8632206" y="5015546"/>
            <a:ext cx="635267" cy="276999"/>
          </a:xfrm>
          <a:prstGeom prst="rect">
            <a:avLst/>
          </a:prstGeom>
          <a:noFill/>
        </p:spPr>
        <p:txBody>
          <a:bodyPr wrap="square" rtlCol="0">
            <a:spAutoFit/>
          </a:bodyPr>
          <a:lstStyle/>
          <a:p>
            <a:r>
              <a:rPr lang="en-US" sz="1200" dirty="0"/>
              <a:t>Fig. 5</a:t>
            </a:r>
          </a:p>
        </p:txBody>
      </p:sp>
    </p:spTree>
    <p:extLst>
      <p:ext uri="{BB962C8B-B14F-4D97-AF65-F5344CB8AC3E}">
        <p14:creationId xmlns:p14="http://schemas.microsoft.com/office/powerpoint/2010/main" val="310012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028533-0F30-EEC3-DBDB-47F904237488}"/>
              </a:ext>
            </a:extLst>
          </p:cNvPr>
          <p:cNvPicPr>
            <a:picLocks noChangeAspect="1"/>
          </p:cNvPicPr>
          <p:nvPr/>
        </p:nvPicPr>
        <p:blipFill>
          <a:blip r:embed="rId2"/>
          <a:stretch>
            <a:fillRect/>
          </a:stretch>
        </p:blipFill>
        <p:spPr>
          <a:xfrm>
            <a:off x="939428" y="1144025"/>
            <a:ext cx="5056600" cy="3641007"/>
          </a:xfrm>
          <a:prstGeom prst="rect">
            <a:avLst/>
          </a:prstGeom>
        </p:spPr>
      </p:pic>
      <p:sp>
        <p:nvSpPr>
          <p:cNvPr id="2" name="Title 1">
            <a:extLst>
              <a:ext uri="{FF2B5EF4-FFF2-40B4-BE49-F238E27FC236}">
                <a16:creationId xmlns:a16="http://schemas.microsoft.com/office/drawing/2014/main" id="{56BDD330-AE4D-A126-641B-AE24CE055E4C}"/>
              </a:ext>
            </a:extLst>
          </p:cNvPr>
          <p:cNvSpPr>
            <a:spLocks noGrp="1"/>
          </p:cNvSpPr>
          <p:nvPr>
            <p:ph type="title"/>
          </p:nvPr>
        </p:nvSpPr>
        <p:spPr>
          <a:xfrm>
            <a:off x="665745" y="149036"/>
            <a:ext cx="10515600" cy="1070921"/>
          </a:xfrm>
        </p:spPr>
        <p:txBody>
          <a:bodyPr/>
          <a:lstStyle/>
          <a:p>
            <a:r>
              <a:rPr lang="en-US" dirty="0"/>
              <a:t>Annual Income &amp; Loan Grade</a:t>
            </a:r>
          </a:p>
        </p:txBody>
      </p:sp>
      <p:sp>
        <p:nvSpPr>
          <p:cNvPr id="5" name="TextBox 4">
            <a:extLst>
              <a:ext uri="{FF2B5EF4-FFF2-40B4-BE49-F238E27FC236}">
                <a16:creationId xmlns:a16="http://schemas.microsoft.com/office/drawing/2014/main" id="{D7FC592D-110E-2BAF-397C-7E0DE5E9B554}"/>
              </a:ext>
            </a:extLst>
          </p:cNvPr>
          <p:cNvSpPr txBox="1"/>
          <p:nvPr/>
        </p:nvSpPr>
        <p:spPr>
          <a:xfrm>
            <a:off x="838199" y="5401596"/>
            <a:ext cx="50853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Fig. 6, for the loan amount, we find that top and bottom quartiles of loan amount belong to range 5000 and 15000 and the median lies at 10000.</a:t>
            </a:r>
          </a:p>
        </p:txBody>
      </p:sp>
      <p:sp>
        <p:nvSpPr>
          <p:cNvPr id="9" name="TextBox 8">
            <a:extLst>
              <a:ext uri="{FF2B5EF4-FFF2-40B4-BE49-F238E27FC236}">
                <a16:creationId xmlns:a16="http://schemas.microsoft.com/office/drawing/2014/main" id="{7AA856D0-96E6-7C44-A61B-13950B840219}"/>
              </a:ext>
            </a:extLst>
          </p:cNvPr>
          <p:cNvSpPr txBox="1"/>
          <p:nvPr/>
        </p:nvSpPr>
        <p:spPr>
          <a:xfrm>
            <a:off x="2948702" y="4646532"/>
            <a:ext cx="635267" cy="276999"/>
          </a:xfrm>
          <a:prstGeom prst="rect">
            <a:avLst/>
          </a:prstGeom>
          <a:noFill/>
        </p:spPr>
        <p:txBody>
          <a:bodyPr wrap="square" rtlCol="0">
            <a:spAutoFit/>
          </a:bodyPr>
          <a:lstStyle/>
          <a:p>
            <a:r>
              <a:rPr lang="en-US" sz="1200" dirty="0"/>
              <a:t>Fig. 6</a:t>
            </a:r>
          </a:p>
        </p:txBody>
      </p:sp>
      <p:pic>
        <p:nvPicPr>
          <p:cNvPr id="12" name="Picture 11">
            <a:extLst>
              <a:ext uri="{FF2B5EF4-FFF2-40B4-BE49-F238E27FC236}">
                <a16:creationId xmlns:a16="http://schemas.microsoft.com/office/drawing/2014/main" id="{50ED8CB7-117F-07A5-C09A-BE3286AB2CB9}"/>
              </a:ext>
            </a:extLst>
          </p:cNvPr>
          <p:cNvPicPr>
            <a:picLocks noChangeAspect="1"/>
          </p:cNvPicPr>
          <p:nvPr/>
        </p:nvPicPr>
        <p:blipFill>
          <a:blip r:embed="rId3"/>
          <a:stretch>
            <a:fillRect/>
          </a:stretch>
        </p:blipFill>
        <p:spPr>
          <a:xfrm>
            <a:off x="6269710" y="1215639"/>
            <a:ext cx="5287827" cy="3213559"/>
          </a:xfrm>
          <a:prstGeom prst="rect">
            <a:avLst/>
          </a:prstGeom>
        </p:spPr>
      </p:pic>
      <p:sp>
        <p:nvSpPr>
          <p:cNvPr id="13" name="TextBox 12">
            <a:extLst>
              <a:ext uri="{FF2B5EF4-FFF2-40B4-BE49-F238E27FC236}">
                <a16:creationId xmlns:a16="http://schemas.microsoft.com/office/drawing/2014/main" id="{9CC82E01-ACE3-358D-6C82-221F7DD38689}"/>
              </a:ext>
            </a:extLst>
          </p:cNvPr>
          <p:cNvSpPr txBox="1"/>
          <p:nvPr/>
        </p:nvSpPr>
        <p:spPr>
          <a:xfrm>
            <a:off x="6197868" y="4847599"/>
            <a:ext cx="508534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From Fig. 7, we can infer that the probability of a loan default increases with grade of loan from grade A to grade G. </a:t>
            </a:r>
          </a:p>
          <a:p>
            <a:pPr marL="285750" indent="-285750">
              <a:buFont typeface="Arial" panose="020B0604020202020204" pitchFamily="34" charset="0"/>
              <a:buChar char="•"/>
            </a:pPr>
            <a:r>
              <a:rPr lang="en-US" dirty="0"/>
              <a:t>This is expected because the grade of loan is given based on the riskiness of the loan by Lending Club.</a:t>
            </a:r>
          </a:p>
        </p:txBody>
      </p:sp>
      <p:sp>
        <p:nvSpPr>
          <p:cNvPr id="16" name="TextBox 15">
            <a:extLst>
              <a:ext uri="{FF2B5EF4-FFF2-40B4-BE49-F238E27FC236}">
                <a16:creationId xmlns:a16="http://schemas.microsoft.com/office/drawing/2014/main" id="{1696B469-2EF8-75C5-0175-6AA1BC490E3F}"/>
              </a:ext>
            </a:extLst>
          </p:cNvPr>
          <p:cNvSpPr txBox="1"/>
          <p:nvPr/>
        </p:nvSpPr>
        <p:spPr>
          <a:xfrm>
            <a:off x="8595989" y="4553786"/>
            <a:ext cx="635267" cy="276999"/>
          </a:xfrm>
          <a:prstGeom prst="rect">
            <a:avLst/>
          </a:prstGeom>
          <a:noFill/>
        </p:spPr>
        <p:txBody>
          <a:bodyPr wrap="square" rtlCol="0">
            <a:spAutoFit/>
          </a:bodyPr>
          <a:lstStyle/>
          <a:p>
            <a:r>
              <a:rPr lang="en-US" sz="1200" dirty="0"/>
              <a:t>Fig. 7</a:t>
            </a:r>
          </a:p>
        </p:txBody>
      </p:sp>
    </p:spTree>
    <p:extLst>
      <p:ext uri="{BB962C8B-B14F-4D97-AF65-F5344CB8AC3E}">
        <p14:creationId xmlns:p14="http://schemas.microsoft.com/office/powerpoint/2010/main" val="32918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FF8346-21E6-05B8-79BB-80901E7AB986}"/>
              </a:ext>
            </a:extLst>
          </p:cNvPr>
          <p:cNvPicPr>
            <a:picLocks noChangeAspect="1"/>
          </p:cNvPicPr>
          <p:nvPr/>
        </p:nvPicPr>
        <p:blipFill>
          <a:blip r:embed="rId2"/>
          <a:stretch>
            <a:fillRect/>
          </a:stretch>
        </p:blipFill>
        <p:spPr>
          <a:xfrm>
            <a:off x="498921" y="1141000"/>
            <a:ext cx="5257800" cy="4039250"/>
          </a:xfrm>
          <a:prstGeom prst="rect">
            <a:avLst/>
          </a:prstGeom>
        </p:spPr>
      </p:pic>
      <p:sp>
        <p:nvSpPr>
          <p:cNvPr id="2" name="Title 1">
            <a:extLst>
              <a:ext uri="{FF2B5EF4-FFF2-40B4-BE49-F238E27FC236}">
                <a16:creationId xmlns:a16="http://schemas.microsoft.com/office/drawing/2014/main" id="{56BDD330-AE4D-A126-641B-AE24CE055E4C}"/>
              </a:ext>
            </a:extLst>
          </p:cNvPr>
          <p:cNvSpPr>
            <a:spLocks noGrp="1"/>
          </p:cNvSpPr>
          <p:nvPr>
            <p:ph type="title"/>
          </p:nvPr>
        </p:nvSpPr>
        <p:spPr>
          <a:xfrm>
            <a:off x="838200" y="365125"/>
            <a:ext cx="10515600" cy="881237"/>
          </a:xfrm>
        </p:spPr>
        <p:txBody>
          <a:bodyPr/>
          <a:lstStyle/>
          <a:p>
            <a:r>
              <a:rPr lang="en-US" dirty="0"/>
              <a:t>Term and Home Ownership</a:t>
            </a:r>
          </a:p>
        </p:txBody>
      </p:sp>
      <p:sp>
        <p:nvSpPr>
          <p:cNvPr id="5" name="TextBox 4">
            <a:extLst>
              <a:ext uri="{FF2B5EF4-FFF2-40B4-BE49-F238E27FC236}">
                <a16:creationId xmlns:a16="http://schemas.microsoft.com/office/drawing/2014/main" id="{D7FC592D-110E-2BAF-397C-7E0DE5E9B554}"/>
              </a:ext>
            </a:extLst>
          </p:cNvPr>
          <p:cNvSpPr txBox="1"/>
          <p:nvPr/>
        </p:nvSpPr>
        <p:spPr>
          <a:xfrm>
            <a:off x="498921" y="5428662"/>
            <a:ext cx="5257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Fig. 8, we can see that loans with 60 months term have a higher chance of defaulting than 36 months.</a:t>
            </a:r>
          </a:p>
        </p:txBody>
      </p:sp>
      <p:sp>
        <p:nvSpPr>
          <p:cNvPr id="8" name="TextBox 7">
            <a:extLst>
              <a:ext uri="{FF2B5EF4-FFF2-40B4-BE49-F238E27FC236}">
                <a16:creationId xmlns:a16="http://schemas.microsoft.com/office/drawing/2014/main" id="{A78C976F-2C93-E3B0-2B31-10EB17F3ABD5}"/>
              </a:ext>
            </a:extLst>
          </p:cNvPr>
          <p:cNvSpPr txBox="1"/>
          <p:nvPr/>
        </p:nvSpPr>
        <p:spPr>
          <a:xfrm>
            <a:off x="6268454" y="5428662"/>
            <a:ext cx="50853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From Fig. 9, Home ownership is not a major discriminator in pointing to defaulting</a:t>
            </a:r>
          </a:p>
        </p:txBody>
      </p:sp>
      <p:sp>
        <p:nvSpPr>
          <p:cNvPr id="9" name="TextBox 8">
            <a:extLst>
              <a:ext uri="{FF2B5EF4-FFF2-40B4-BE49-F238E27FC236}">
                <a16:creationId xmlns:a16="http://schemas.microsoft.com/office/drawing/2014/main" id="{7AA856D0-96E6-7C44-A61B-13950B840219}"/>
              </a:ext>
            </a:extLst>
          </p:cNvPr>
          <p:cNvSpPr txBox="1"/>
          <p:nvPr/>
        </p:nvSpPr>
        <p:spPr>
          <a:xfrm>
            <a:off x="2943440" y="5109134"/>
            <a:ext cx="635267" cy="276999"/>
          </a:xfrm>
          <a:prstGeom prst="rect">
            <a:avLst/>
          </a:prstGeom>
          <a:noFill/>
        </p:spPr>
        <p:txBody>
          <a:bodyPr wrap="square" rtlCol="0">
            <a:spAutoFit/>
          </a:bodyPr>
          <a:lstStyle/>
          <a:p>
            <a:r>
              <a:rPr lang="en-US" sz="1200" dirty="0"/>
              <a:t>Fig. 8</a:t>
            </a:r>
          </a:p>
        </p:txBody>
      </p:sp>
      <p:sp>
        <p:nvSpPr>
          <p:cNvPr id="10" name="TextBox 9">
            <a:extLst>
              <a:ext uri="{FF2B5EF4-FFF2-40B4-BE49-F238E27FC236}">
                <a16:creationId xmlns:a16="http://schemas.microsoft.com/office/drawing/2014/main" id="{660BABB0-54E4-D420-136E-FF7BB1D02490}"/>
              </a:ext>
            </a:extLst>
          </p:cNvPr>
          <p:cNvSpPr txBox="1"/>
          <p:nvPr/>
        </p:nvSpPr>
        <p:spPr>
          <a:xfrm>
            <a:off x="8311634" y="4928932"/>
            <a:ext cx="635267" cy="276999"/>
          </a:xfrm>
          <a:prstGeom prst="rect">
            <a:avLst/>
          </a:prstGeom>
          <a:noFill/>
        </p:spPr>
        <p:txBody>
          <a:bodyPr wrap="square" rtlCol="0">
            <a:spAutoFit/>
          </a:bodyPr>
          <a:lstStyle/>
          <a:p>
            <a:r>
              <a:rPr lang="en-US" sz="1200" dirty="0"/>
              <a:t>Fig. 9</a:t>
            </a:r>
          </a:p>
        </p:txBody>
      </p:sp>
      <p:pic>
        <p:nvPicPr>
          <p:cNvPr id="12" name="Picture 11">
            <a:extLst>
              <a:ext uri="{FF2B5EF4-FFF2-40B4-BE49-F238E27FC236}">
                <a16:creationId xmlns:a16="http://schemas.microsoft.com/office/drawing/2014/main" id="{B902AC6F-F9E2-EAD4-EB3C-FD6DA8692896}"/>
              </a:ext>
            </a:extLst>
          </p:cNvPr>
          <p:cNvPicPr>
            <a:picLocks noChangeAspect="1"/>
          </p:cNvPicPr>
          <p:nvPr/>
        </p:nvPicPr>
        <p:blipFill>
          <a:blip r:embed="rId3"/>
          <a:stretch>
            <a:fillRect/>
          </a:stretch>
        </p:blipFill>
        <p:spPr>
          <a:xfrm>
            <a:off x="6023226" y="1149565"/>
            <a:ext cx="5047829" cy="3779367"/>
          </a:xfrm>
          <a:prstGeom prst="rect">
            <a:avLst/>
          </a:prstGeom>
        </p:spPr>
      </p:pic>
    </p:spTree>
    <p:extLst>
      <p:ext uri="{BB962C8B-B14F-4D97-AF65-F5344CB8AC3E}">
        <p14:creationId xmlns:p14="http://schemas.microsoft.com/office/powerpoint/2010/main" val="295238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D330-AE4D-A126-641B-AE24CE055E4C}"/>
              </a:ext>
            </a:extLst>
          </p:cNvPr>
          <p:cNvSpPr>
            <a:spLocks noGrp="1"/>
          </p:cNvSpPr>
          <p:nvPr>
            <p:ph type="title"/>
          </p:nvPr>
        </p:nvSpPr>
        <p:spPr>
          <a:xfrm>
            <a:off x="838200" y="365125"/>
            <a:ext cx="10515600" cy="881237"/>
          </a:xfrm>
        </p:spPr>
        <p:txBody>
          <a:bodyPr/>
          <a:lstStyle/>
          <a:p>
            <a:r>
              <a:rPr lang="en-US" dirty="0"/>
              <a:t>Verification Status and Bankruptcies</a:t>
            </a:r>
          </a:p>
        </p:txBody>
      </p:sp>
      <p:sp>
        <p:nvSpPr>
          <p:cNvPr id="5" name="TextBox 4">
            <a:extLst>
              <a:ext uri="{FF2B5EF4-FFF2-40B4-BE49-F238E27FC236}">
                <a16:creationId xmlns:a16="http://schemas.microsoft.com/office/drawing/2014/main" id="{D7FC592D-110E-2BAF-397C-7E0DE5E9B554}"/>
              </a:ext>
            </a:extLst>
          </p:cNvPr>
          <p:cNvSpPr txBox="1"/>
          <p:nvPr/>
        </p:nvSpPr>
        <p:spPr>
          <a:xfrm>
            <a:off x="838200" y="5590831"/>
            <a:ext cx="5257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Fig. 10, shows that Verified loans have a higher probability of default compared to other verification status.</a:t>
            </a:r>
          </a:p>
        </p:txBody>
      </p:sp>
      <p:sp>
        <p:nvSpPr>
          <p:cNvPr id="9" name="TextBox 8">
            <a:extLst>
              <a:ext uri="{FF2B5EF4-FFF2-40B4-BE49-F238E27FC236}">
                <a16:creationId xmlns:a16="http://schemas.microsoft.com/office/drawing/2014/main" id="{7AA856D0-96E6-7C44-A61B-13950B840219}"/>
              </a:ext>
            </a:extLst>
          </p:cNvPr>
          <p:cNvSpPr txBox="1"/>
          <p:nvPr/>
        </p:nvSpPr>
        <p:spPr>
          <a:xfrm>
            <a:off x="3530241" y="5223939"/>
            <a:ext cx="635267" cy="276999"/>
          </a:xfrm>
          <a:prstGeom prst="rect">
            <a:avLst/>
          </a:prstGeom>
          <a:noFill/>
        </p:spPr>
        <p:txBody>
          <a:bodyPr wrap="square" rtlCol="0">
            <a:spAutoFit/>
          </a:bodyPr>
          <a:lstStyle/>
          <a:p>
            <a:r>
              <a:rPr lang="en-US" sz="1200" dirty="0"/>
              <a:t>Fig. 10</a:t>
            </a:r>
          </a:p>
        </p:txBody>
      </p:sp>
      <p:pic>
        <p:nvPicPr>
          <p:cNvPr id="4" name="Picture 3">
            <a:extLst>
              <a:ext uri="{FF2B5EF4-FFF2-40B4-BE49-F238E27FC236}">
                <a16:creationId xmlns:a16="http://schemas.microsoft.com/office/drawing/2014/main" id="{EBBF99F9-2A05-8F80-6579-F440B26F3021}"/>
              </a:ext>
            </a:extLst>
          </p:cNvPr>
          <p:cNvPicPr>
            <a:picLocks noChangeAspect="1"/>
          </p:cNvPicPr>
          <p:nvPr/>
        </p:nvPicPr>
        <p:blipFill>
          <a:blip r:embed="rId2"/>
          <a:stretch>
            <a:fillRect/>
          </a:stretch>
        </p:blipFill>
        <p:spPr>
          <a:xfrm>
            <a:off x="990248" y="1336255"/>
            <a:ext cx="5361623" cy="3887684"/>
          </a:xfrm>
          <a:prstGeom prst="rect">
            <a:avLst/>
          </a:prstGeom>
        </p:spPr>
      </p:pic>
      <p:sp>
        <p:nvSpPr>
          <p:cNvPr id="10" name="TextBox 9">
            <a:extLst>
              <a:ext uri="{FF2B5EF4-FFF2-40B4-BE49-F238E27FC236}">
                <a16:creationId xmlns:a16="http://schemas.microsoft.com/office/drawing/2014/main" id="{660BABB0-54E4-D420-136E-FF7BB1D02490}"/>
              </a:ext>
            </a:extLst>
          </p:cNvPr>
          <p:cNvSpPr txBox="1"/>
          <p:nvPr/>
        </p:nvSpPr>
        <p:spPr>
          <a:xfrm>
            <a:off x="9271979" y="5068145"/>
            <a:ext cx="635267" cy="276999"/>
          </a:xfrm>
          <a:prstGeom prst="rect">
            <a:avLst/>
          </a:prstGeom>
          <a:noFill/>
        </p:spPr>
        <p:txBody>
          <a:bodyPr wrap="square" rtlCol="0">
            <a:spAutoFit/>
          </a:bodyPr>
          <a:lstStyle/>
          <a:p>
            <a:r>
              <a:rPr lang="en-US" sz="1200" dirty="0"/>
              <a:t>Fig. 11</a:t>
            </a:r>
          </a:p>
        </p:txBody>
      </p:sp>
      <p:sp>
        <p:nvSpPr>
          <p:cNvPr id="13" name="TextBox 12">
            <a:extLst>
              <a:ext uri="{FF2B5EF4-FFF2-40B4-BE49-F238E27FC236}">
                <a16:creationId xmlns:a16="http://schemas.microsoft.com/office/drawing/2014/main" id="{611AED21-5410-9E34-83E3-CEE12022A2E2}"/>
              </a:ext>
            </a:extLst>
          </p:cNvPr>
          <p:cNvSpPr txBox="1"/>
          <p:nvPr/>
        </p:nvSpPr>
        <p:spPr>
          <a:xfrm>
            <a:off x="6757737" y="5590831"/>
            <a:ext cx="52578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From Fig. 11, shows that Higher Public Record of Bankruptcies have a higher probability of default.</a:t>
            </a:r>
          </a:p>
        </p:txBody>
      </p:sp>
      <p:pic>
        <p:nvPicPr>
          <p:cNvPr id="15" name="Picture 14">
            <a:extLst>
              <a:ext uri="{FF2B5EF4-FFF2-40B4-BE49-F238E27FC236}">
                <a16:creationId xmlns:a16="http://schemas.microsoft.com/office/drawing/2014/main" id="{BDA9EDD0-19C4-2DF8-FA2C-7D1B6BEDD593}"/>
              </a:ext>
            </a:extLst>
          </p:cNvPr>
          <p:cNvPicPr>
            <a:picLocks noChangeAspect="1"/>
          </p:cNvPicPr>
          <p:nvPr/>
        </p:nvPicPr>
        <p:blipFill>
          <a:blip r:embed="rId3"/>
          <a:stretch>
            <a:fillRect/>
          </a:stretch>
        </p:blipFill>
        <p:spPr>
          <a:xfrm>
            <a:off x="6757737" y="1336255"/>
            <a:ext cx="5028484" cy="3699714"/>
          </a:xfrm>
          <a:prstGeom prst="rect">
            <a:avLst/>
          </a:prstGeom>
        </p:spPr>
      </p:pic>
    </p:spTree>
    <p:extLst>
      <p:ext uri="{BB962C8B-B14F-4D97-AF65-F5344CB8AC3E}">
        <p14:creationId xmlns:p14="http://schemas.microsoft.com/office/powerpoint/2010/main" val="373549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D330-AE4D-A126-641B-AE24CE055E4C}"/>
              </a:ext>
            </a:extLst>
          </p:cNvPr>
          <p:cNvSpPr>
            <a:spLocks noGrp="1"/>
          </p:cNvSpPr>
          <p:nvPr>
            <p:ph type="title"/>
          </p:nvPr>
        </p:nvSpPr>
        <p:spPr>
          <a:xfrm>
            <a:off x="838200" y="365125"/>
            <a:ext cx="10515600" cy="881237"/>
          </a:xfrm>
        </p:spPr>
        <p:txBody>
          <a:bodyPr/>
          <a:lstStyle/>
          <a:p>
            <a:r>
              <a:rPr lang="en-US" dirty="0"/>
              <a:t>Purpose of Loan</a:t>
            </a:r>
          </a:p>
        </p:txBody>
      </p:sp>
      <p:sp>
        <p:nvSpPr>
          <p:cNvPr id="5" name="TextBox 4">
            <a:extLst>
              <a:ext uri="{FF2B5EF4-FFF2-40B4-BE49-F238E27FC236}">
                <a16:creationId xmlns:a16="http://schemas.microsoft.com/office/drawing/2014/main" id="{D7FC592D-110E-2BAF-397C-7E0DE5E9B554}"/>
              </a:ext>
            </a:extLst>
          </p:cNvPr>
          <p:cNvSpPr txBox="1"/>
          <p:nvPr/>
        </p:nvSpPr>
        <p:spPr>
          <a:xfrm>
            <a:off x="838199" y="1523361"/>
            <a:ext cx="7555029" cy="646331"/>
          </a:xfrm>
          <a:prstGeom prst="rect">
            <a:avLst/>
          </a:prstGeom>
          <a:noFill/>
        </p:spPr>
        <p:txBody>
          <a:bodyPr wrap="square" rtlCol="0">
            <a:spAutoFit/>
          </a:bodyPr>
          <a:lstStyle/>
          <a:p>
            <a:pPr marL="285750" indent="-285750">
              <a:buFont typeface="Arial" panose="020B0604020202020204" pitchFamily="34" charset="0"/>
              <a:buChar char="•"/>
            </a:pPr>
            <a:r>
              <a:rPr lang="en-US" dirty="0"/>
              <a:t>From Fig. 12, shows that small business loans have a higher chance default followed by renewable energy and education compared to others</a:t>
            </a:r>
          </a:p>
        </p:txBody>
      </p:sp>
      <p:sp>
        <p:nvSpPr>
          <p:cNvPr id="9" name="TextBox 8">
            <a:extLst>
              <a:ext uri="{FF2B5EF4-FFF2-40B4-BE49-F238E27FC236}">
                <a16:creationId xmlns:a16="http://schemas.microsoft.com/office/drawing/2014/main" id="{7AA856D0-96E6-7C44-A61B-13950B840219}"/>
              </a:ext>
            </a:extLst>
          </p:cNvPr>
          <p:cNvSpPr txBox="1"/>
          <p:nvPr/>
        </p:nvSpPr>
        <p:spPr>
          <a:xfrm>
            <a:off x="8917806" y="4452825"/>
            <a:ext cx="635267" cy="276999"/>
          </a:xfrm>
          <a:prstGeom prst="rect">
            <a:avLst/>
          </a:prstGeom>
          <a:noFill/>
        </p:spPr>
        <p:txBody>
          <a:bodyPr wrap="square" rtlCol="0">
            <a:spAutoFit/>
          </a:bodyPr>
          <a:lstStyle/>
          <a:p>
            <a:r>
              <a:rPr lang="en-US" sz="1200" dirty="0"/>
              <a:t>Fig. 8</a:t>
            </a:r>
          </a:p>
        </p:txBody>
      </p:sp>
      <p:sp>
        <p:nvSpPr>
          <p:cNvPr id="10" name="TextBox 9">
            <a:extLst>
              <a:ext uri="{FF2B5EF4-FFF2-40B4-BE49-F238E27FC236}">
                <a16:creationId xmlns:a16="http://schemas.microsoft.com/office/drawing/2014/main" id="{660BABB0-54E4-D420-136E-FF7BB1D02490}"/>
              </a:ext>
            </a:extLst>
          </p:cNvPr>
          <p:cNvSpPr txBox="1"/>
          <p:nvPr/>
        </p:nvSpPr>
        <p:spPr>
          <a:xfrm>
            <a:off x="3341171" y="6301186"/>
            <a:ext cx="635267" cy="276999"/>
          </a:xfrm>
          <a:prstGeom prst="rect">
            <a:avLst/>
          </a:prstGeom>
          <a:noFill/>
        </p:spPr>
        <p:txBody>
          <a:bodyPr wrap="square" rtlCol="0">
            <a:spAutoFit/>
          </a:bodyPr>
          <a:lstStyle/>
          <a:p>
            <a:r>
              <a:rPr lang="en-US" sz="1200" dirty="0"/>
              <a:t>Fig. 9</a:t>
            </a:r>
          </a:p>
        </p:txBody>
      </p:sp>
      <p:pic>
        <p:nvPicPr>
          <p:cNvPr id="4" name="Picture 3">
            <a:extLst>
              <a:ext uri="{FF2B5EF4-FFF2-40B4-BE49-F238E27FC236}">
                <a16:creationId xmlns:a16="http://schemas.microsoft.com/office/drawing/2014/main" id="{424F2948-566B-8744-F0F5-7D99DFD60345}"/>
              </a:ext>
            </a:extLst>
          </p:cNvPr>
          <p:cNvPicPr>
            <a:picLocks noChangeAspect="1"/>
          </p:cNvPicPr>
          <p:nvPr/>
        </p:nvPicPr>
        <p:blipFill>
          <a:blip r:embed="rId2"/>
          <a:stretch>
            <a:fillRect/>
          </a:stretch>
        </p:blipFill>
        <p:spPr>
          <a:xfrm>
            <a:off x="0" y="2124016"/>
            <a:ext cx="12192000" cy="4657618"/>
          </a:xfrm>
          <a:prstGeom prst="rect">
            <a:avLst/>
          </a:prstGeom>
        </p:spPr>
      </p:pic>
      <p:sp>
        <p:nvSpPr>
          <p:cNvPr id="7" name="TextBox 6">
            <a:extLst>
              <a:ext uri="{FF2B5EF4-FFF2-40B4-BE49-F238E27FC236}">
                <a16:creationId xmlns:a16="http://schemas.microsoft.com/office/drawing/2014/main" id="{F0F13822-E20E-3577-D42B-D38CC6408664}"/>
              </a:ext>
            </a:extLst>
          </p:cNvPr>
          <p:cNvSpPr txBox="1"/>
          <p:nvPr/>
        </p:nvSpPr>
        <p:spPr>
          <a:xfrm>
            <a:off x="5160346" y="2308191"/>
            <a:ext cx="635267" cy="276999"/>
          </a:xfrm>
          <a:prstGeom prst="rect">
            <a:avLst/>
          </a:prstGeom>
          <a:noFill/>
        </p:spPr>
        <p:txBody>
          <a:bodyPr wrap="square" rtlCol="0">
            <a:spAutoFit/>
          </a:bodyPr>
          <a:lstStyle/>
          <a:p>
            <a:r>
              <a:rPr lang="en-US" sz="1200" dirty="0"/>
              <a:t>Fig. 12</a:t>
            </a:r>
          </a:p>
        </p:txBody>
      </p:sp>
    </p:spTree>
    <p:extLst>
      <p:ext uri="{BB962C8B-B14F-4D97-AF65-F5344CB8AC3E}">
        <p14:creationId xmlns:p14="http://schemas.microsoft.com/office/powerpoint/2010/main" val="2686360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7F0D-C232-B671-7FB2-E7B72F2921B3}"/>
              </a:ext>
            </a:extLst>
          </p:cNvPr>
          <p:cNvSpPr>
            <a:spLocks noGrp="1"/>
          </p:cNvSpPr>
          <p:nvPr>
            <p:ph type="title"/>
          </p:nvPr>
        </p:nvSpPr>
        <p:spPr>
          <a:xfrm>
            <a:off x="838200" y="365125"/>
            <a:ext cx="10515600" cy="866909"/>
          </a:xfrm>
        </p:spPr>
        <p:txBody>
          <a:bodyPr/>
          <a:lstStyle/>
          <a:p>
            <a:r>
              <a:rPr lang="en-US" dirty="0"/>
              <a:t>Loan Amount &amp; Interest Rate</a:t>
            </a:r>
          </a:p>
        </p:txBody>
      </p:sp>
      <p:pic>
        <p:nvPicPr>
          <p:cNvPr id="3" name="Picture 2">
            <a:extLst>
              <a:ext uri="{FF2B5EF4-FFF2-40B4-BE49-F238E27FC236}">
                <a16:creationId xmlns:a16="http://schemas.microsoft.com/office/drawing/2014/main" id="{C85CE632-D0BF-FEC4-3178-49D10F239A65}"/>
              </a:ext>
            </a:extLst>
          </p:cNvPr>
          <p:cNvPicPr>
            <a:picLocks noChangeAspect="1"/>
          </p:cNvPicPr>
          <p:nvPr/>
        </p:nvPicPr>
        <p:blipFill>
          <a:blip r:embed="rId2"/>
          <a:stretch>
            <a:fillRect/>
          </a:stretch>
        </p:blipFill>
        <p:spPr>
          <a:xfrm>
            <a:off x="160422" y="1232034"/>
            <a:ext cx="5867401" cy="4099911"/>
          </a:xfrm>
          <a:prstGeom prst="rect">
            <a:avLst/>
          </a:prstGeom>
        </p:spPr>
      </p:pic>
      <p:sp>
        <p:nvSpPr>
          <p:cNvPr id="4" name="TextBox 3">
            <a:extLst>
              <a:ext uri="{FF2B5EF4-FFF2-40B4-BE49-F238E27FC236}">
                <a16:creationId xmlns:a16="http://schemas.microsoft.com/office/drawing/2014/main" id="{F4EB92A9-6582-A064-310A-B338025190E0}"/>
              </a:ext>
            </a:extLst>
          </p:cNvPr>
          <p:cNvSpPr txBox="1"/>
          <p:nvPr/>
        </p:nvSpPr>
        <p:spPr>
          <a:xfrm>
            <a:off x="3094122" y="5331945"/>
            <a:ext cx="624492" cy="276999"/>
          </a:xfrm>
          <a:prstGeom prst="rect">
            <a:avLst/>
          </a:prstGeom>
          <a:noFill/>
        </p:spPr>
        <p:txBody>
          <a:bodyPr wrap="square" rtlCol="0">
            <a:spAutoFit/>
          </a:bodyPr>
          <a:lstStyle/>
          <a:p>
            <a:r>
              <a:rPr lang="en-US" sz="1200" dirty="0"/>
              <a:t>Fig. 13</a:t>
            </a:r>
          </a:p>
        </p:txBody>
      </p:sp>
      <p:pic>
        <p:nvPicPr>
          <p:cNvPr id="6" name="Picture 5">
            <a:extLst>
              <a:ext uri="{FF2B5EF4-FFF2-40B4-BE49-F238E27FC236}">
                <a16:creationId xmlns:a16="http://schemas.microsoft.com/office/drawing/2014/main" id="{7CDF86AE-129F-EF3E-2418-089B82FEAAFA}"/>
              </a:ext>
            </a:extLst>
          </p:cNvPr>
          <p:cNvPicPr>
            <a:picLocks noChangeAspect="1"/>
          </p:cNvPicPr>
          <p:nvPr/>
        </p:nvPicPr>
        <p:blipFill>
          <a:blip r:embed="rId3"/>
          <a:stretch>
            <a:fillRect/>
          </a:stretch>
        </p:blipFill>
        <p:spPr>
          <a:xfrm>
            <a:off x="6156697" y="1232034"/>
            <a:ext cx="5609651" cy="4099911"/>
          </a:xfrm>
          <a:prstGeom prst="rect">
            <a:avLst/>
          </a:prstGeom>
        </p:spPr>
      </p:pic>
      <p:sp>
        <p:nvSpPr>
          <p:cNvPr id="7" name="TextBox 6">
            <a:extLst>
              <a:ext uri="{FF2B5EF4-FFF2-40B4-BE49-F238E27FC236}">
                <a16:creationId xmlns:a16="http://schemas.microsoft.com/office/drawing/2014/main" id="{F782C3BF-7859-856B-3803-97B68036159F}"/>
              </a:ext>
            </a:extLst>
          </p:cNvPr>
          <p:cNvSpPr txBox="1"/>
          <p:nvPr/>
        </p:nvSpPr>
        <p:spPr>
          <a:xfrm>
            <a:off x="8961522" y="5231945"/>
            <a:ext cx="624492" cy="276999"/>
          </a:xfrm>
          <a:prstGeom prst="rect">
            <a:avLst/>
          </a:prstGeom>
          <a:noFill/>
        </p:spPr>
        <p:txBody>
          <a:bodyPr wrap="square" rtlCol="0">
            <a:spAutoFit/>
          </a:bodyPr>
          <a:lstStyle/>
          <a:p>
            <a:r>
              <a:rPr lang="en-US" sz="1200" dirty="0"/>
              <a:t>Fig. 14</a:t>
            </a:r>
          </a:p>
        </p:txBody>
      </p:sp>
      <p:sp>
        <p:nvSpPr>
          <p:cNvPr id="8" name="TextBox 7">
            <a:extLst>
              <a:ext uri="{FF2B5EF4-FFF2-40B4-BE49-F238E27FC236}">
                <a16:creationId xmlns:a16="http://schemas.microsoft.com/office/drawing/2014/main" id="{97866D8D-2168-A229-50D4-FADF33162EB7}"/>
              </a:ext>
            </a:extLst>
          </p:cNvPr>
          <p:cNvSpPr txBox="1"/>
          <p:nvPr/>
        </p:nvSpPr>
        <p:spPr>
          <a:xfrm>
            <a:off x="693821" y="5533458"/>
            <a:ext cx="5257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have grouped the loan amounts into bins and analyzed loan status for different bins.</a:t>
            </a:r>
          </a:p>
          <a:p>
            <a:pPr marL="285750" indent="-285750">
              <a:buFont typeface="Arial" panose="020B0604020202020204" pitchFamily="34" charset="0"/>
              <a:buChar char="•"/>
            </a:pPr>
            <a:r>
              <a:rPr lang="en-US" dirty="0"/>
              <a:t>From Fig. 13, shows that loan default raises directly with loan amount.</a:t>
            </a:r>
          </a:p>
        </p:txBody>
      </p:sp>
      <p:sp>
        <p:nvSpPr>
          <p:cNvPr id="9" name="TextBox 8">
            <a:extLst>
              <a:ext uri="{FF2B5EF4-FFF2-40B4-BE49-F238E27FC236}">
                <a16:creationId xmlns:a16="http://schemas.microsoft.com/office/drawing/2014/main" id="{4B2B6777-F7F2-8828-99D2-F1F2E88B88A5}"/>
              </a:ext>
            </a:extLst>
          </p:cNvPr>
          <p:cNvSpPr txBox="1"/>
          <p:nvPr/>
        </p:nvSpPr>
        <p:spPr>
          <a:xfrm>
            <a:off x="6240379" y="5508944"/>
            <a:ext cx="5257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have grouped the interest rates into bins and analyzed loan status for different bins.</a:t>
            </a:r>
          </a:p>
          <a:p>
            <a:pPr marL="285750" indent="-285750">
              <a:buFont typeface="Arial" panose="020B0604020202020204" pitchFamily="34" charset="0"/>
              <a:buChar char="•"/>
            </a:pPr>
            <a:r>
              <a:rPr lang="en-US" dirty="0"/>
              <a:t>From Fig. 14, shows that loan default raises directly with interest rate.</a:t>
            </a:r>
          </a:p>
        </p:txBody>
      </p:sp>
    </p:spTree>
    <p:extLst>
      <p:ext uri="{BB962C8B-B14F-4D97-AF65-F5344CB8AC3E}">
        <p14:creationId xmlns:p14="http://schemas.microsoft.com/office/powerpoint/2010/main" val="388201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7F0D-C232-B671-7FB2-E7B72F2921B3}"/>
              </a:ext>
            </a:extLst>
          </p:cNvPr>
          <p:cNvSpPr>
            <a:spLocks noGrp="1"/>
          </p:cNvSpPr>
          <p:nvPr>
            <p:ph type="title"/>
          </p:nvPr>
        </p:nvSpPr>
        <p:spPr>
          <a:xfrm>
            <a:off x="838200" y="365125"/>
            <a:ext cx="10515600" cy="866909"/>
          </a:xfrm>
        </p:spPr>
        <p:txBody>
          <a:bodyPr/>
          <a:lstStyle/>
          <a:p>
            <a:r>
              <a:rPr lang="en-US" dirty="0"/>
              <a:t>Debt to Interest Ratio &amp; Installment Amount</a:t>
            </a:r>
          </a:p>
        </p:txBody>
      </p:sp>
      <p:sp>
        <p:nvSpPr>
          <p:cNvPr id="4" name="TextBox 3">
            <a:extLst>
              <a:ext uri="{FF2B5EF4-FFF2-40B4-BE49-F238E27FC236}">
                <a16:creationId xmlns:a16="http://schemas.microsoft.com/office/drawing/2014/main" id="{F4EB92A9-6582-A064-310A-B338025190E0}"/>
              </a:ext>
            </a:extLst>
          </p:cNvPr>
          <p:cNvSpPr txBox="1"/>
          <p:nvPr/>
        </p:nvSpPr>
        <p:spPr>
          <a:xfrm>
            <a:off x="3094122" y="5293445"/>
            <a:ext cx="624492" cy="276999"/>
          </a:xfrm>
          <a:prstGeom prst="rect">
            <a:avLst/>
          </a:prstGeom>
          <a:noFill/>
        </p:spPr>
        <p:txBody>
          <a:bodyPr wrap="square" rtlCol="0">
            <a:spAutoFit/>
          </a:bodyPr>
          <a:lstStyle/>
          <a:p>
            <a:r>
              <a:rPr lang="en-US" sz="1200" dirty="0"/>
              <a:t>Fig. 15</a:t>
            </a:r>
          </a:p>
        </p:txBody>
      </p:sp>
      <p:sp>
        <p:nvSpPr>
          <p:cNvPr id="7" name="TextBox 6">
            <a:extLst>
              <a:ext uri="{FF2B5EF4-FFF2-40B4-BE49-F238E27FC236}">
                <a16:creationId xmlns:a16="http://schemas.microsoft.com/office/drawing/2014/main" id="{F782C3BF-7859-856B-3803-97B68036159F}"/>
              </a:ext>
            </a:extLst>
          </p:cNvPr>
          <p:cNvSpPr txBox="1"/>
          <p:nvPr/>
        </p:nvSpPr>
        <p:spPr>
          <a:xfrm>
            <a:off x="8961522" y="5231945"/>
            <a:ext cx="624492" cy="276999"/>
          </a:xfrm>
          <a:prstGeom prst="rect">
            <a:avLst/>
          </a:prstGeom>
          <a:noFill/>
        </p:spPr>
        <p:txBody>
          <a:bodyPr wrap="square" rtlCol="0">
            <a:spAutoFit/>
          </a:bodyPr>
          <a:lstStyle/>
          <a:p>
            <a:r>
              <a:rPr lang="en-US" sz="1200" dirty="0"/>
              <a:t>Fig. 16</a:t>
            </a:r>
          </a:p>
        </p:txBody>
      </p:sp>
      <p:sp>
        <p:nvSpPr>
          <p:cNvPr id="8" name="TextBox 7">
            <a:extLst>
              <a:ext uri="{FF2B5EF4-FFF2-40B4-BE49-F238E27FC236}">
                <a16:creationId xmlns:a16="http://schemas.microsoft.com/office/drawing/2014/main" id="{97866D8D-2168-A229-50D4-FADF33162EB7}"/>
              </a:ext>
            </a:extLst>
          </p:cNvPr>
          <p:cNvSpPr txBox="1"/>
          <p:nvPr/>
        </p:nvSpPr>
        <p:spPr>
          <a:xfrm>
            <a:off x="693821" y="5533458"/>
            <a:ext cx="5257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have grouped the debt to interest ratio into bins and analyzed loan status for different bins.</a:t>
            </a:r>
          </a:p>
          <a:p>
            <a:pPr marL="285750" indent="-285750">
              <a:buFont typeface="Arial" panose="020B0604020202020204" pitchFamily="34" charset="0"/>
              <a:buChar char="•"/>
            </a:pPr>
            <a:r>
              <a:rPr lang="en-US" dirty="0"/>
              <a:t>From Fig. 15, shows that loan default raises with increase in debt to interest ratio.</a:t>
            </a:r>
          </a:p>
        </p:txBody>
      </p:sp>
      <p:sp>
        <p:nvSpPr>
          <p:cNvPr id="9" name="TextBox 8">
            <a:extLst>
              <a:ext uri="{FF2B5EF4-FFF2-40B4-BE49-F238E27FC236}">
                <a16:creationId xmlns:a16="http://schemas.microsoft.com/office/drawing/2014/main" id="{4B2B6777-F7F2-8828-99D2-F1F2E88B88A5}"/>
              </a:ext>
            </a:extLst>
          </p:cNvPr>
          <p:cNvSpPr txBox="1"/>
          <p:nvPr/>
        </p:nvSpPr>
        <p:spPr>
          <a:xfrm>
            <a:off x="6240379" y="5508944"/>
            <a:ext cx="5257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have grouped the Installment amounts into bins and analyzed loan status for different bins.</a:t>
            </a:r>
          </a:p>
          <a:p>
            <a:pPr marL="285750" indent="-285750">
              <a:buFont typeface="Arial" panose="020B0604020202020204" pitchFamily="34" charset="0"/>
              <a:buChar char="•"/>
            </a:pPr>
            <a:r>
              <a:rPr lang="en-US" dirty="0"/>
              <a:t>From Fig. 16, shows that loan default raises directly with installment amount.</a:t>
            </a:r>
          </a:p>
        </p:txBody>
      </p:sp>
      <p:pic>
        <p:nvPicPr>
          <p:cNvPr id="10" name="Picture 9">
            <a:extLst>
              <a:ext uri="{FF2B5EF4-FFF2-40B4-BE49-F238E27FC236}">
                <a16:creationId xmlns:a16="http://schemas.microsoft.com/office/drawing/2014/main" id="{D8E7BFE2-0757-3C2E-FF9E-4EE8ED8AD5D4}"/>
              </a:ext>
            </a:extLst>
          </p:cNvPr>
          <p:cNvPicPr>
            <a:picLocks noChangeAspect="1"/>
          </p:cNvPicPr>
          <p:nvPr/>
        </p:nvPicPr>
        <p:blipFill>
          <a:blip r:embed="rId2"/>
          <a:stretch>
            <a:fillRect/>
          </a:stretch>
        </p:blipFill>
        <p:spPr>
          <a:xfrm>
            <a:off x="500513" y="1232034"/>
            <a:ext cx="5739865" cy="4099911"/>
          </a:xfrm>
          <a:prstGeom prst="rect">
            <a:avLst/>
          </a:prstGeom>
        </p:spPr>
      </p:pic>
      <p:pic>
        <p:nvPicPr>
          <p:cNvPr id="12" name="Picture 11">
            <a:extLst>
              <a:ext uri="{FF2B5EF4-FFF2-40B4-BE49-F238E27FC236}">
                <a16:creationId xmlns:a16="http://schemas.microsoft.com/office/drawing/2014/main" id="{5919A544-F1D3-E19E-8D9E-909C8D7CD07E}"/>
              </a:ext>
            </a:extLst>
          </p:cNvPr>
          <p:cNvPicPr>
            <a:picLocks noChangeAspect="1"/>
          </p:cNvPicPr>
          <p:nvPr/>
        </p:nvPicPr>
        <p:blipFill>
          <a:blip r:embed="rId3"/>
          <a:stretch>
            <a:fillRect/>
          </a:stretch>
        </p:blipFill>
        <p:spPr>
          <a:xfrm>
            <a:off x="6240378" y="1259795"/>
            <a:ext cx="5674543" cy="3972150"/>
          </a:xfrm>
          <a:prstGeom prst="rect">
            <a:avLst/>
          </a:prstGeom>
        </p:spPr>
      </p:pic>
    </p:spTree>
    <p:extLst>
      <p:ext uri="{BB962C8B-B14F-4D97-AF65-F5344CB8AC3E}">
        <p14:creationId xmlns:p14="http://schemas.microsoft.com/office/powerpoint/2010/main" val="5811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7F0D-C232-B671-7FB2-E7B72F2921B3}"/>
              </a:ext>
            </a:extLst>
          </p:cNvPr>
          <p:cNvSpPr>
            <a:spLocks noGrp="1"/>
          </p:cNvSpPr>
          <p:nvPr>
            <p:ph type="title"/>
          </p:nvPr>
        </p:nvSpPr>
        <p:spPr>
          <a:xfrm>
            <a:off x="838200" y="365125"/>
            <a:ext cx="10515600" cy="866909"/>
          </a:xfrm>
        </p:spPr>
        <p:txBody>
          <a:bodyPr/>
          <a:lstStyle/>
          <a:p>
            <a:r>
              <a:rPr lang="en-US" dirty="0"/>
              <a:t>Annual Income</a:t>
            </a:r>
          </a:p>
        </p:txBody>
      </p:sp>
      <p:sp>
        <p:nvSpPr>
          <p:cNvPr id="8" name="TextBox 7">
            <a:extLst>
              <a:ext uri="{FF2B5EF4-FFF2-40B4-BE49-F238E27FC236}">
                <a16:creationId xmlns:a16="http://schemas.microsoft.com/office/drawing/2014/main" id="{97866D8D-2168-A229-50D4-FADF33162EB7}"/>
              </a:ext>
            </a:extLst>
          </p:cNvPr>
          <p:cNvSpPr txBox="1"/>
          <p:nvPr/>
        </p:nvSpPr>
        <p:spPr>
          <a:xfrm>
            <a:off x="7931217" y="1366787"/>
            <a:ext cx="410998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have grouped the annual income into bins.</a:t>
            </a:r>
          </a:p>
          <a:p>
            <a:pPr marL="285750" indent="-285750">
              <a:buFont typeface="Arial" panose="020B0604020202020204" pitchFamily="34" charset="0"/>
              <a:buChar char="•"/>
            </a:pPr>
            <a:r>
              <a:rPr lang="en-US" dirty="0"/>
              <a:t>From Fig. 17, shows that loan default raises with decrease in annual income.</a:t>
            </a:r>
          </a:p>
        </p:txBody>
      </p:sp>
      <p:pic>
        <p:nvPicPr>
          <p:cNvPr id="5" name="Picture 4">
            <a:extLst>
              <a:ext uri="{FF2B5EF4-FFF2-40B4-BE49-F238E27FC236}">
                <a16:creationId xmlns:a16="http://schemas.microsoft.com/office/drawing/2014/main" id="{E6E8619B-2D9D-8ADE-3CB7-EF280CB2BB8C}"/>
              </a:ext>
            </a:extLst>
          </p:cNvPr>
          <p:cNvPicPr>
            <a:picLocks noChangeAspect="1"/>
          </p:cNvPicPr>
          <p:nvPr/>
        </p:nvPicPr>
        <p:blipFill rotWithShape="1">
          <a:blip r:embed="rId2"/>
          <a:srcRect r="4222"/>
          <a:stretch/>
        </p:blipFill>
        <p:spPr>
          <a:xfrm>
            <a:off x="504056" y="1255124"/>
            <a:ext cx="7244281" cy="5237751"/>
          </a:xfrm>
          <a:prstGeom prst="rect">
            <a:avLst/>
          </a:prstGeom>
        </p:spPr>
      </p:pic>
      <p:sp>
        <p:nvSpPr>
          <p:cNvPr id="4" name="TextBox 3">
            <a:extLst>
              <a:ext uri="{FF2B5EF4-FFF2-40B4-BE49-F238E27FC236}">
                <a16:creationId xmlns:a16="http://schemas.microsoft.com/office/drawing/2014/main" id="{F4EB92A9-6582-A064-310A-B338025190E0}"/>
              </a:ext>
            </a:extLst>
          </p:cNvPr>
          <p:cNvSpPr txBox="1"/>
          <p:nvPr/>
        </p:nvSpPr>
        <p:spPr>
          <a:xfrm>
            <a:off x="3055621" y="6238966"/>
            <a:ext cx="624492" cy="276999"/>
          </a:xfrm>
          <a:prstGeom prst="rect">
            <a:avLst/>
          </a:prstGeom>
          <a:noFill/>
        </p:spPr>
        <p:txBody>
          <a:bodyPr wrap="square" rtlCol="0">
            <a:spAutoFit/>
          </a:bodyPr>
          <a:lstStyle/>
          <a:p>
            <a:r>
              <a:rPr lang="en-US" sz="1200" dirty="0"/>
              <a:t>Fig. 17</a:t>
            </a:r>
          </a:p>
        </p:txBody>
      </p:sp>
    </p:spTree>
    <p:extLst>
      <p:ext uri="{BB962C8B-B14F-4D97-AF65-F5344CB8AC3E}">
        <p14:creationId xmlns:p14="http://schemas.microsoft.com/office/powerpoint/2010/main" val="1098057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7F0D-C232-B671-7FB2-E7B72F2921B3}"/>
              </a:ext>
            </a:extLst>
          </p:cNvPr>
          <p:cNvSpPr>
            <a:spLocks noGrp="1"/>
          </p:cNvSpPr>
          <p:nvPr>
            <p:ph type="title"/>
          </p:nvPr>
        </p:nvSpPr>
        <p:spPr>
          <a:xfrm>
            <a:off x="1858477" y="2020670"/>
            <a:ext cx="7670533" cy="1531052"/>
          </a:xfrm>
        </p:spPr>
        <p:txBody>
          <a:bodyPr>
            <a:normAutofit/>
          </a:bodyPr>
          <a:lstStyle/>
          <a:p>
            <a:r>
              <a:rPr lang="en-US" dirty="0"/>
              <a:t>Segmented Univariate Analysis</a:t>
            </a:r>
          </a:p>
        </p:txBody>
      </p:sp>
    </p:spTree>
    <p:extLst>
      <p:ext uri="{BB962C8B-B14F-4D97-AF65-F5344CB8AC3E}">
        <p14:creationId xmlns:p14="http://schemas.microsoft.com/office/powerpoint/2010/main" val="300391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64D2-B0E9-1FAF-2878-1887CA6F66E1}"/>
              </a:ext>
            </a:extLst>
          </p:cNvPr>
          <p:cNvSpPr>
            <a:spLocks noGrp="1"/>
          </p:cNvSpPr>
          <p:nvPr>
            <p:ph type="title"/>
          </p:nvPr>
        </p:nvSpPr>
        <p:spPr>
          <a:xfrm>
            <a:off x="838200" y="365126"/>
            <a:ext cx="10515600" cy="901700"/>
          </a:xfrm>
        </p:spPr>
        <p:txBody>
          <a:bodyPr/>
          <a:lstStyle/>
          <a:p>
            <a:r>
              <a:rPr lang="en-US" dirty="0"/>
              <a:t>Problem Statement	</a:t>
            </a:r>
          </a:p>
        </p:txBody>
      </p:sp>
      <p:sp>
        <p:nvSpPr>
          <p:cNvPr id="3" name="TextBox 2">
            <a:extLst>
              <a:ext uri="{FF2B5EF4-FFF2-40B4-BE49-F238E27FC236}">
                <a16:creationId xmlns:a16="http://schemas.microsoft.com/office/drawing/2014/main" id="{A45EDB08-55F8-1D36-F118-BB27EBF89246}"/>
              </a:ext>
            </a:extLst>
          </p:cNvPr>
          <p:cNvSpPr txBox="1"/>
          <p:nvPr/>
        </p:nvSpPr>
        <p:spPr>
          <a:xfrm>
            <a:off x="838200" y="1409700"/>
            <a:ext cx="1071562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this case study we are going to analyze the past loan data and then create a model profiles who are likely to default the loan.</a:t>
            </a:r>
          </a:p>
          <a:p>
            <a:pPr marL="285750" indent="-285750">
              <a:buFont typeface="Arial" panose="020B0604020202020204" pitchFamily="34" charset="0"/>
              <a:buChar char="•"/>
            </a:pPr>
            <a:r>
              <a:rPr lang="en-US" dirty="0"/>
              <a:t>Based on the given understanding there are two t</a:t>
            </a:r>
            <a:r>
              <a:rPr lang="en-US" b="1" i="0" dirty="0">
                <a:solidFill>
                  <a:srgbClr val="091E42"/>
                </a:solidFill>
                <a:effectLst/>
                <a:latin typeface="freight-text-pro"/>
              </a:rPr>
              <a:t>ypes of risks</a:t>
            </a:r>
            <a:r>
              <a:rPr lang="en-US" b="0" i="0" dirty="0">
                <a:solidFill>
                  <a:srgbClr val="091E42"/>
                </a:solidFill>
                <a:effectLst/>
                <a:latin typeface="freight-text-pro"/>
              </a:rPr>
              <a:t> associated with the bank’s decision</a:t>
            </a:r>
            <a:r>
              <a:rPr lang="en-US" dirty="0"/>
              <a:t> of giving a loan.</a:t>
            </a:r>
          </a:p>
          <a:p>
            <a:pPr marL="800100" lvl="1" indent="-342900">
              <a:buFont typeface="+mj-lt"/>
              <a:buAutoNum type="arabicPeriod"/>
            </a:pPr>
            <a:r>
              <a:rPr lang="en-US" dirty="0"/>
              <a:t>If the applicant is </a:t>
            </a:r>
            <a:r>
              <a:rPr lang="en-US" b="1" dirty="0"/>
              <a:t>likely to repay </a:t>
            </a:r>
            <a:r>
              <a:rPr lang="en-US" dirty="0"/>
              <a:t>the loan, then not approving the loan results in a loss of business to the company</a:t>
            </a:r>
          </a:p>
          <a:p>
            <a:pPr marL="800100" lvl="1" indent="-342900">
              <a:buFont typeface="+mj-lt"/>
              <a:buAutoNum type="arabicPeriod"/>
            </a:pPr>
            <a:r>
              <a:rPr lang="en-US" dirty="0"/>
              <a:t>If the applicant is </a:t>
            </a:r>
            <a:r>
              <a:rPr lang="en-US" b="1" dirty="0"/>
              <a:t>not likely to repay </a:t>
            </a:r>
            <a:r>
              <a:rPr lang="en-US" dirty="0"/>
              <a:t>the loan, i.e. he/she is likely to default, then approving the loan may lead to a financial loss for the company</a:t>
            </a:r>
          </a:p>
          <a:p>
            <a:pPr marL="285750" indent="-285750">
              <a:buFont typeface="Arial" panose="020B0604020202020204" pitchFamily="34" charset="0"/>
              <a:buChar char="•"/>
            </a:pPr>
            <a:r>
              <a:rPr lang="en-US" dirty="0"/>
              <a:t> In this case study we will compare the available data to provide insight which type of borrowers are most likely to default and are high risk to revenue of the organization.</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993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7F0D-C232-B671-7FB2-E7B72F2921B3}"/>
              </a:ext>
            </a:extLst>
          </p:cNvPr>
          <p:cNvSpPr>
            <a:spLocks noGrp="1"/>
          </p:cNvSpPr>
          <p:nvPr>
            <p:ph type="title"/>
          </p:nvPr>
        </p:nvSpPr>
        <p:spPr>
          <a:xfrm>
            <a:off x="838200" y="365125"/>
            <a:ext cx="10515600" cy="866909"/>
          </a:xfrm>
        </p:spPr>
        <p:txBody>
          <a:bodyPr/>
          <a:lstStyle/>
          <a:p>
            <a:r>
              <a:rPr lang="en-US" dirty="0"/>
              <a:t>Segmented based on Purpose of loan</a:t>
            </a:r>
          </a:p>
        </p:txBody>
      </p:sp>
      <p:sp>
        <p:nvSpPr>
          <p:cNvPr id="4" name="TextBox 3">
            <a:extLst>
              <a:ext uri="{FF2B5EF4-FFF2-40B4-BE49-F238E27FC236}">
                <a16:creationId xmlns:a16="http://schemas.microsoft.com/office/drawing/2014/main" id="{F4EB92A9-6582-A064-310A-B338025190E0}"/>
              </a:ext>
            </a:extLst>
          </p:cNvPr>
          <p:cNvSpPr txBox="1"/>
          <p:nvPr/>
        </p:nvSpPr>
        <p:spPr>
          <a:xfrm>
            <a:off x="5363223" y="5322698"/>
            <a:ext cx="624492" cy="276999"/>
          </a:xfrm>
          <a:prstGeom prst="rect">
            <a:avLst/>
          </a:prstGeom>
          <a:noFill/>
        </p:spPr>
        <p:txBody>
          <a:bodyPr wrap="square" rtlCol="0">
            <a:spAutoFit/>
          </a:bodyPr>
          <a:lstStyle/>
          <a:p>
            <a:r>
              <a:rPr lang="en-US" sz="1200" dirty="0"/>
              <a:t>Fig. 18</a:t>
            </a:r>
          </a:p>
        </p:txBody>
      </p:sp>
      <p:sp>
        <p:nvSpPr>
          <p:cNvPr id="8" name="TextBox 7">
            <a:extLst>
              <a:ext uri="{FF2B5EF4-FFF2-40B4-BE49-F238E27FC236}">
                <a16:creationId xmlns:a16="http://schemas.microsoft.com/office/drawing/2014/main" id="{97866D8D-2168-A229-50D4-FADF33162EB7}"/>
              </a:ext>
            </a:extLst>
          </p:cNvPr>
          <p:cNvSpPr txBox="1"/>
          <p:nvPr/>
        </p:nvSpPr>
        <p:spPr>
          <a:xfrm>
            <a:off x="693821" y="5533458"/>
            <a:ext cx="1080435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counted the number of loans for each purpose. For analysis purpose we have selected the top 4 common loan purposes and used them for Segmented Univariate Analysis</a:t>
            </a:r>
          </a:p>
          <a:p>
            <a:pPr marL="285750" indent="-285750">
              <a:buFont typeface="Arial" panose="020B0604020202020204" pitchFamily="34" charset="0"/>
              <a:buChar char="•"/>
            </a:pPr>
            <a:r>
              <a:rPr lang="en-US" dirty="0"/>
              <a:t>From Fig. 18, we have selected ‘debt consolidation’, ‘credit card’, ‘home improvement’ and ‘major purchase’ for our analysis.</a:t>
            </a:r>
          </a:p>
        </p:txBody>
      </p:sp>
      <p:pic>
        <p:nvPicPr>
          <p:cNvPr id="5" name="Picture 4">
            <a:extLst>
              <a:ext uri="{FF2B5EF4-FFF2-40B4-BE49-F238E27FC236}">
                <a16:creationId xmlns:a16="http://schemas.microsoft.com/office/drawing/2014/main" id="{9BF45BE6-CF1F-6B04-E202-FBAC5E677889}"/>
              </a:ext>
            </a:extLst>
          </p:cNvPr>
          <p:cNvPicPr>
            <a:picLocks noChangeAspect="1"/>
          </p:cNvPicPr>
          <p:nvPr/>
        </p:nvPicPr>
        <p:blipFill>
          <a:blip r:embed="rId2"/>
          <a:stretch>
            <a:fillRect/>
          </a:stretch>
        </p:blipFill>
        <p:spPr>
          <a:xfrm>
            <a:off x="477252" y="1066680"/>
            <a:ext cx="11020927" cy="4322257"/>
          </a:xfrm>
          <a:prstGeom prst="rect">
            <a:avLst/>
          </a:prstGeom>
        </p:spPr>
      </p:pic>
    </p:spTree>
    <p:extLst>
      <p:ext uri="{BB962C8B-B14F-4D97-AF65-F5344CB8AC3E}">
        <p14:creationId xmlns:p14="http://schemas.microsoft.com/office/powerpoint/2010/main" val="3456603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5BE2-F753-A48A-CB2C-29580F6048D5}"/>
              </a:ext>
            </a:extLst>
          </p:cNvPr>
          <p:cNvSpPr>
            <a:spLocks noGrp="1"/>
          </p:cNvSpPr>
          <p:nvPr>
            <p:ph type="title"/>
          </p:nvPr>
        </p:nvSpPr>
        <p:spPr>
          <a:xfrm>
            <a:off x="838200" y="365125"/>
            <a:ext cx="10515600" cy="838033"/>
          </a:xfrm>
        </p:spPr>
        <p:txBody>
          <a:bodyPr/>
          <a:lstStyle/>
          <a:p>
            <a:r>
              <a:rPr lang="en-US" dirty="0"/>
              <a:t>Term of loan</a:t>
            </a:r>
          </a:p>
        </p:txBody>
      </p:sp>
      <p:pic>
        <p:nvPicPr>
          <p:cNvPr id="4" name="Picture 3">
            <a:extLst>
              <a:ext uri="{FF2B5EF4-FFF2-40B4-BE49-F238E27FC236}">
                <a16:creationId xmlns:a16="http://schemas.microsoft.com/office/drawing/2014/main" id="{BDC8D5E9-2CCF-81E7-D49C-D1F4171C8D3E}"/>
              </a:ext>
            </a:extLst>
          </p:cNvPr>
          <p:cNvPicPr>
            <a:picLocks noChangeAspect="1"/>
          </p:cNvPicPr>
          <p:nvPr/>
        </p:nvPicPr>
        <p:blipFill>
          <a:blip r:embed="rId2"/>
          <a:stretch>
            <a:fillRect/>
          </a:stretch>
        </p:blipFill>
        <p:spPr>
          <a:xfrm>
            <a:off x="309563" y="1690688"/>
            <a:ext cx="7900786" cy="4865586"/>
          </a:xfrm>
          <a:prstGeom prst="rect">
            <a:avLst/>
          </a:prstGeom>
        </p:spPr>
      </p:pic>
      <p:sp>
        <p:nvSpPr>
          <p:cNvPr id="5" name="TextBox 4">
            <a:extLst>
              <a:ext uri="{FF2B5EF4-FFF2-40B4-BE49-F238E27FC236}">
                <a16:creationId xmlns:a16="http://schemas.microsoft.com/office/drawing/2014/main" id="{18455810-A6AF-F5D4-2015-9F13F9EAE0CC}"/>
              </a:ext>
            </a:extLst>
          </p:cNvPr>
          <p:cNvSpPr txBox="1"/>
          <p:nvPr/>
        </p:nvSpPr>
        <p:spPr>
          <a:xfrm>
            <a:off x="8523972" y="1690688"/>
            <a:ext cx="282982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Fig. 19 shows the analysis of loan default status for term of loan by segmenting the data on purpose of loan.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find that debt consolidation loan type is highly probable to default.</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1B3716D3-FF80-DEF4-3A48-3E74382481C1}"/>
              </a:ext>
            </a:extLst>
          </p:cNvPr>
          <p:cNvSpPr txBox="1"/>
          <p:nvPr/>
        </p:nvSpPr>
        <p:spPr>
          <a:xfrm>
            <a:off x="4188941" y="6417774"/>
            <a:ext cx="624492" cy="276999"/>
          </a:xfrm>
          <a:prstGeom prst="rect">
            <a:avLst/>
          </a:prstGeom>
          <a:noFill/>
        </p:spPr>
        <p:txBody>
          <a:bodyPr wrap="square" rtlCol="0">
            <a:spAutoFit/>
          </a:bodyPr>
          <a:lstStyle/>
          <a:p>
            <a:r>
              <a:rPr lang="en-US" sz="1200" dirty="0"/>
              <a:t>Fig. 19</a:t>
            </a:r>
          </a:p>
        </p:txBody>
      </p:sp>
    </p:spTree>
    <p:extLst>
      <p:ext uri="{BB962C8B-B14F-4D97-AF65-F5344CB8AC3E}">
        <p14:creationId xmlns:p14="http://schemas.microsoft.com/office/powerpoint/2010/main" val="2779761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5BE2-F753-A48A-CB2C-29580F6048D5}"/>
              </a:ext>
            </a:extLst>
          </p:cNvPr>
          <p:cNvSpPr>
            <a:spLocks noGrp="1"/>
          </p:cNvSpPr>
          <p:nvPr>
            <p:ph type="title"/>
          </p:nvPr>
        </p:nvSpPr>
        <p:spPr>
          <a:xfrm>
            <a:off x="838200" y="365125"/>
            <a:ext cx="10515600" cy="838033"/>
          </a:xfrm>
        </p:spPr>
        <p:txBody>
          <a:bodyPr/>
          <a:lstStyle/>
          <a:p>
            <a:r>
              <a:rPr lang="en-US" dirty="0"/>
              <a:t>Loan Amount </a:t>
            </a:r>
          </a:p>
        </p:txBody>
      </p:sp>
      <p:sp>
        <p:nvSpPr>
          <p:cNvPr id="5" name="TextBox 4">
            <a:extLst>
              <a:ext uri="{FF2B5EF4-FFF2-40B4-BE49-F238E27FC236}">
                <a16:creationId xmlns:a16="http://schemas.microsoft.com/office/drawing/2014/main" id="{18455810-A6AF-F5D4-2015-9F13F9EAE0CC}"/>
              </a:ext>
            </a:extLst>
          </p:cNvPr>
          <p:cNvSpPr txBox="1"/>
          <p:nvPr/>
        </p:nvSpPr>
        <p:spPr>
          <a:xfrm>
            <a:off x="8523972" y="1694014"/>
            <a:ext cx="342980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Fig. 20 shows the analysis of the loan default status for loan amounts by segmenting the data on purpose of loan.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find that debt consolidation loan type is highly probable to default for various loan amounts.</a:t>
            </a:r>
          </a:p>
        </p:txBody>
      </p:sp>
      <p:pic>
        <p:nvPicPr>
          <p:cNvPr id="6" name="Picture 5">
            <a:extLst>
              <a:ext uri="{FF2B5EF4-FFF2-40B4-BE49-F238E27FC236}">
                <a16:creationId xmlns:a16="http://schemas.microsoft.com/office/drawing/2014/main" id="{75DC9BB7-FFBF-155E-CF24-C02B49EE73E8}"/>
              </a:ext>
            </a:extLst>
          </p:cNvPr>
          <p:cNvPicPr>
            <a:picLocks noChangeAspect="1"/>
          </p:cNvPicPr>
          <p:nvPr/>
        </p:nvPicPr>
        <p:blipFill>
          <a:blip r:embed="rId2"/>
          <a:stretch>
            <a:fillRect/>
          </a:stretch>
        </p:blipFill>
        <p:spPr>
          <a:xfrm>
            <a:off x="238224" y="1511801"/>
            <a:ext cx="8285748" cy="4981074"/>
          </a:xfrm>
          <a:prstGeom prst="rect">
            <a:avLst/>
          </a:prstGeom>
        </p:spPr>
      </p:pic>
      <p:sp>
        <p:nvSpPr>
          <p:cNvPr id="7" name="TextBox 6">
            <a:extLst>
              <a:ext uri="{FF2B5EF4-FFF2-40B4-BE49-F238E27FC236}">
                <a16:creationId xmlns:a16="http://schemas.microsoft.com/office/drawing/2014/main" id="{F07B3C59-7F39-7B6B-4271-88A701902DDB}"/>
              </a:ext>
            </a:extLst>
          </p:cNvPr>
          <p:cNvSpPr txBox="1"/>
          <p:nvPr/>
        </p:nvSpPr>
        <p:spPr>
          <a:xfrm>
            <a:off x="3452835" y="6354375"/>
            <a:ext cx="624492" cy="276999"/>
          </a:xfrm>
          <a:prstGeom prst="rect">
            <a:avLst/>
          </a:prstGeom>
          <a:noFill/>
        </p:spPr>
        <p:txBody>
          <a:bodyPr wrap="square" rtlCol="0">
            <a:spAutoFit/>
          </a:bodyPr>
          <a:lstStyle/>
          <a:p>
            <a:r>
              <a:rPr lang="en-US" sz="1200" dirty="0"/>
              <a:t>Fig. 20</a:t>
            </a:r>
          </a:p>
        </p:txBody>
      </p:sp>
    </p:spTree>
    <p:extLst>
      <p:ext uri="{BB962C8B-B14F-4D97-AF65-F5344CB8AC3E}">
        <p14:creationId xmlns:p14="http://schemas.microsoft.com/office/powerpoint/2010/main" val="232642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5BE2-F753-A48A-CB2C-29580F6048D5}"/>
              </a:ext>
            </a:extLst>
          </p:cNvPr>
          <p:cNvSpPr>
            <a:spLocks noGrp="1"/>
          </p:cNvSpPr>
          <p:nvPr>
            <p:ph type="title"/>
          </p:nvPr>
        </p:nvSpPr>
        <p:spPr>
          <a:xfrm>
            <a:off x="838200" y="365125"/>
            <a:ext cx="10515600" cy="838033"/>
          </a:xfrm>
        </p:spPr>
        <p:txBody>
          <a:bodyPr/>
          <a:lstStyle/>
          <a:p>
            <a:r>
              <a:rPr lang="en-US" dirty="0"/>
              <a:t>Loan Interest Rate </a:t>
            </a:r>
          </a:p>
        </p:txBody>
      </p:sp>
      <p:sp>
        <p:nvSpPr>
          <p:cNvPr id="5" name="TextBox 4">
            <a:extLst>
              <a:ext uri="{FF2B5EF4-FFF2-40B4-BE49-F238E27FC236}">
                <a16:creationId xmlns:a16="http://schemas.microsoft.com/office/drawing/2014/main" id="{18455810-A6AF-F5D4-2015-9F13F9EAE0CC}"/>
              </a:ext>
            </a:extLst>
          </p:cNvPr>
          <p:cNvSpPr txBox="1"/>
          <p:nvPr/>
        </p:nvSpPr>
        <p:spPr>
          <a:xfrm>
            <a:off x="8523972" y="1694014"/>
            <a:ext cx="342980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Fig. 21 shows the analysis of the loan default status for interest rates by segmenting the data on purpose of loan.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find that debt consolidation loan type is highly probable to default for various loan interest rate groups.</a:t>
            </a:r>
          </a:p>
        </p:txBody>
      </p:sp>
      <p:pic>
        <p:nvPicPr>
          <p:cNvPr id="4" name="Picture 3">
            <a:extLst>
              <a:ext uri="{FF2B5EF4-FFF2-40B4-BE49-F238E27FC236}">
                <a16:creationId xmlns:a16="http://schemas.microsoft.com/office/drawing/2014/main" id="{D32E2FCE-6820-EE29-3B91-143C60A3A79B}"/>
              </a:ext>
            </a:extLst>
          </p:cNvPr>
          <p:cNvPicPr>
            <a:picLocks noChangeAspect="1"/>
          </p:cNvPicPr>
          <p:nvPr/>
        </p:nvPicPr>
        <p:blipFill>
          <a:blip r:embed="rId2"/>
          <a:stretch>
            <a:fillRect/>
          </a:stretch>
        </p:blipFill>
        <p:spPr>
          <a:xfrm>
            <a:off x="238224" y="1203158"/>
            <a:ext cx="8162223" cy="4941971"/>
          </a:xfrm>
          <a:prstGeom prst="rect">
            <a:avLst/>
          </a:prstGeom>
        </p:spPr>
      </p:pic>
      <p:sp>
        <p:nvSpPr>
          <p:cNvPr id="7" name="TextBox 6">
            <a:extLst>
              <a:ext uri="{FF2B5EF4-FFF2-40B4-BE49-F238E27FC236}">
                <a16:creationId xmlns:a16="http://schemas.microsoft.com/office/drawing/2014/main" id="{15FA9657-A080-ED9E-3B13-5D5D316BE795}"/>
              </a:ext>
            </a:extLst>
          </p:cNvPr>
          <p:cNvSpPr txBox="1"/>
          <p:nvPr/>
        </p:nvSpPr>
        <p:spPr>
          <a:xfrm>
            <a:off x="3472086" y="6145129"/>
            <a:ext cx="624492" cy="276999"/>
          </a:xfrm>
          <a:prstGeom prst="rect">
            <a:avLst/>
          </a:prstGeom>
          <a:noFill/>
        </p:spPr>
        <p:txBody>
          <a:bodyPr wrap="square" rtlCol="0">
            <a:spAutoFit/>
          </a:bodyPr>
          <a:lstStyle/>
          <a:p>
            <a:r>
              <a:rPr lang="en-US" sz="1200" dirty="0"/>
              <a:t>Fig. 21</a:t>
            </a:r>
          </a:p>
        </p:txBody>
      </p:sp>
    </p:spTree>
    <p:extLst>
      <p:ext uri="{BB962C8B-B14F-4D97-AF65-F5344CB8AC3E}">
        <p14:creationId xmlns:p14="http://schemas.microsoft.com/office/powerpoint/2010/main" val="349450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5BE2-F753-A48A-CB2C-29580F6048D5}"/>
              </a:ext>
            </a:extLst>
          </p:cNvPr>
          <p:cNvSpPr>
            <a:spLocks noGrp="1"/>
          </p:cNvSpPr>
          <p:nvPr>
            <p:ph type="title"/>
          </p:nvPr>
        </p:nvSpPr>
        <p:spPr>
          <a:xfrm>
            <a:off x="838200" y="365125"/>
            <a:ext cx="10515600" cy="838033"/>
          </a:xfrm>
        </p:spPr>
        <p:txBody>
          <a:bodyPr/>
          <a:lstStyle/>
          <a:p>
            <a:r>
              <a:rPr lang="en-US" dirty="0"/>
              <a:t>Debt to Interest Ratio</a:t>
            </a:r>
          </a:p>
        </p:txBody>
      </p:sp>
      <p:sp>
        <p:nvSpPr>
          <p:cNvPr id="5" name="TextBox 4">
            <a:extLst>
              <a:ext uri="{FF2B5EF4-FFF2-40B4-BE49-F238E27FC236}">
                <a16:creationId xmlns:a16="http://schemas.microsoft.com/office/drawing/2014/main" id="{18455810-A6AF-F5D4-2015-9F13F9EAE0CC}"/>
              </a:ext>
            </a:extLst>
          </p:cNvPr>
          <p:cNvSpPr txBox="1"/>
          <p:nvPr/>
        </p:nvSpPr>
        <p:spPr>
          <a:xfrm>
            <a:off x="8523972" y="1694014"/>
            <a:ext cx="342980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Fig. 19 shows the analysis of the loan default status for debt to interest ration by segmenting the data on purpose of loan.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find that debt consolidation loan type is highly probable to default for various </a:t>
            </a:r>
            <a:r>
              <a:rPr lang="en-US" dirty="0" err="1"/>
              <a:t>dti</a:t>
            </a:r>
            <a:r>
              <a:rPr lang="en-US" dirty="0"/>
              <a:t> ratios.</a:t>
            </a:r>
          </a:p>
        </p:txBody>
      </p:sp>
      <p:pic>
        <p:nvPicPr>
          <p:cNvPr id="6" name="Picture 5">
            <a:extLst>
              <a:ext uri="{FF2B5EF4-FFF2-40B4-BE49-F238E27FC236}">
                <a16:creationId xmlns:a16="http://schemas.microsoft.com/office/drawing/2014/main" id="{B9392BB2-4813-00B6-30E3-2B697BC34BF5}"/>
              </a:ext>
            </a:extLst>
          </p:cNvPr>
          <p:cNvPicPr>
            <a:picLocks noChangeAspect="1"/>
          </p:cNvPicPr>
          <p:nvPr/>
        </p:nvPicPr>
        <p:blipFill>
          <a:blip r:embed="rId2"/>
          <a:stretch>
            <a:fillRect/>
          </a:stretch>
        </p:blipFill>
        <p:spPr>
          <a:xfrm>
            <a:off x="675823" y="1203158"/>
            <a:ext cx="7941445" cy="4812531"/>
          </a:xfrm>
          <a:prstGeom prst="rect">
            <a:avLst/>
          </a:prstGeom>
        </p:spPr>
      </p:pic>
      <p:sp>
        <p:nvSpPr>
          <p:cNvPr id="7" name="TextBox 6">
            <a:extLst>
              <a:ext uri="{FF2B5EF4-FFF2-40B4-BE49-F238E27FC236}">
                <a16:creationId xmlns:a16="http://schemas.microsoft.com/office/drawing/2014/main" id="{0731035B-B45F-48FD-FB27-194989E2A610}"/>
              </a:ext>
            </a:extLst>
          </p:cNvPr>
          <p:cNvSpPr txBox="1"/>
          <p:nvPr/>
        </p:nvSpPr>
        <p:spPr>
          <a:xfrm>
            <a:off x="3789719" y="6015689"/>
            <a:ext cx="624492" cy="276999"/>
          </a:xfrm>
          <a:prstGeom prst="rect">
            <a:avLst/>
          </a:prstGeom>
          <a:noFill/>
        </p:spPr>
        <p:txBody>
          <a:bodyPr wrap="square" rtlCol="0">
            <a:spAutoFit/>
          </a:bodyPr>
          <a:lstStyle/>
          <a:p>
            <a:r>
              <a:rPr lang="en-US" sz="1200" dirty="0"/>
              <a:t>Fig. 22</a:t>
            </a:r>
          </a:p>
        </p:txBody>
      </p:sp>
    </p:spTree>
    <p:extLst>
      <p:ext uri="{BB962C8B-B14F-4D97-AF65-F5344CB8AC3E}">
        <p14:creationId xmlns:p14="http://schemas.microsoft.com/office/powerpoint/2010/main" val="98060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7F0D-C232-B671-7FB2-E7B72F2921B3}"/>
              </a:ext>
            </a:extLst>
          </p:cNvPr>
          <p:cNvSpPr>
            <a:spLocks noGrp="1"/>
          </p:cNvSpPr>
          <p:nvPr>
            <p:ph type="title"/>
          </p:nvPr>
        </p:nvSpPr>
        <p:spPr>
          <a:xfrm>
            <a:off x="1858477" y="2020670"/>
            <a:ext cx="6322997" cy="1531052"/>
          </a:xfrm>
        </p:spPr>
        <p:txBody>
          <a:bodyPr>
            <a:normAutofit/>
          </a:bodyPr>
          <a:lstStyle/>
          <a:p>
            <a:pPr algn="ctr"/>
            <a:r>
              <a:rPr lang="en-US" dirty="0"/>
              <a:t>Bivariate Analysis</a:t>
            </a:r>
          </a:p>
        </p:txBody>
      </p:sp>
    </p:spTree>
    <p:extLst>
      <p:ext uri="{BB962C8B-B14F-4D97-AF65-F5344CB8AC3E}">
        <p14:creationId xmlns:p14="http://schemas.microsoft.com/office/powerpoint/2010/main" val="3624317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5BE2-F753-A48A-CB2C-29580F6048D5}"/>
              </a:ext>
            </a:extLst>
          </p:cNvPr>
          <p:cNvSpPr>
            <a:spLocks noGrp="1"/>
          </p:cNvSpPr>
          <p:nvPr>
            <p:ph type="title"/>
          </p:nvPr>
        </p:nvSpPr>
        <p:spPr>
          <a:xfrm>
            <a:off x="838200" y="365125"/>
            <a:ext cx="10515600" cy="838033"/>
          </a:xfrm>
        </p:spPr>
        <p:txBody>
          <a:bodyPr/>
          <a:lstStyle/>
          <a:p>
            <a:r>
              <a:rPr lang="en-US" dirty="0"/>
              <a:t>Correlation of variables</a:t>
            </a:r>
          </a:p>
        </p:txBody>
      </p:sp>
      <p:sp>
        <p:nvSpPr>
          <p:cNvPr id="5" name="TextBox 4">
            <a:extLst>
              <a:ext uri="{FF2B5EF4-FFF2-40B4-BE49-F238E27FC236}">
                <a16:creationId xmlns:a16="http://schemas.microsoft.com/office/drawing/2014/main" id="{18455810-A6AF-F5D4-2015-9F13F9EAE0CC}"/>
              </a:ext>
            </a:extLst>
          </p:cNvPr>
          <p:cNvSpPr txBox="1"/>
          <p:nvPr/>
        </p:nvSpPr>
        <p:spPr>
          <a:xfrm>
            <a:off x="8225589" y="1694014"/>
            <a:ext cx="342980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Fig. 23 shows the correlation for various variables with each 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find that loan status is not highly correlated with any variable directly.</a:t>
            </a:r>
          </a:p>
          <a:p>
            <a:pPr marL="285750" indent="-285750">
              <a:buFont typeface="Arial" panose="020B0604020202020204" pitchFamily="34" charset="0"/>
              <a:buChar char="•"/>
            </a:pPr>
            <a:r>
              <a:rPr lang="en-US" dirty="0"/>
              <a:t>We can assume that the effect on loan default is a combined effect of multiple variables but not a direct impact of any single variable.</a:t>
            </a:r>
          </a:p>
          <a:p>
            <a:pPr marL="285750" indent="-285750">
              <a:buFont typeface="Arial" panose="020B0604020202020204" pitchFamily="34" charset="0"/>
              <a:buChar char="•"/>
            </a:pPr>
            <a:r>
              <a:rPr lang="en-US" dirty="0"/>
              <a:t>Among all, funded amount has relatively higher correlation with loan status compared to others</a:t>
            </a:r>
          </a:p>
        </p:txBody>
      </p:sp>
      <p:pic>
        <p:nvPicPr>
          <p:cNvPr id="14" name="Picture 13">
            <a:extLst>
              <a:ext uri="{FF2B5EF4-FFF2-40B4-BE49-F238E27FC236}">
                <a16:creationId xmlns:a16="http://schemas.microsoft.com/office/drawing/2014/main" id="{DE444437-F55E-8678-506B-9EB1FD13129C}"/>
              </a:ext>
            </a:extLst>
          </p:cNvPr>
          <p:cNvPicPr>
            <a:picLocks noChangeAspect="1"/>
          </p:cNvPicPr>
          <p:nvPr/>
        </p:nvPicPr>
        <p:blipFill>
          <a:blip r:embed="rId2"/>
          <a:stretch>
            <a:fillRect/>
          </a:stretch>
        </p:blipFill>
        <p:spPr>
          <a:xfrm>
            <a:off x="410615" y="1021855"/>
            <a:ext cx="7366597" cy="5609519"/>
          </a:xfrm>
          <a:prstGeom prst="rect">
            <a:avLst/>
          </a:prstGeom>
        </p:spPr>
      </p:pic>
      <p:sp>
        <p:nvSpPr>
          <p:cNvPr id="7" name="TextBox 6">
            <a:extLst>
              <a:ext uri="{FF2B5EF4-FFF2-40B4-BE49-F238E27FC236}">
                <a16:creationId xmlns:a16="http://schemas.microsoft.com/office/drawing/2014/main" id="{0731035B-B45F-48FD-FB27-194989E2A610}"/>
              </a:ext>
            </a:extLst>
          </p:cNvPr>
          <p:cNvSpPr txBox="1"/>
          <p:nvPr/>
        </p:nvSpPr>
        <p:spPr>
          <a:xfrm>
            <a:off x="3972373" y="6492875"/>
            <a:ext cx="624492" cy="276999"/>
          </a:xfrm>
          <a:prstGeom prst="rect">
            <a:avLst/>
          </a:prstGeom>
          <a:noFill/>
        </p:spPr>
        <p:txBody>
          <a:bodyPr wrap="square" rtlCol="0">
            <a:spAutoFit/>
          </a:bodyPr>
          <a:lstStyle/>
          <a:p>
            <a:r>
              <a:rPr lang="en-US" sz="1200" dirty="0"/>
              <a:t>Fig. 23</a:t>
            </a:r>
          </a:p>
        </p:txBody>
      </p:sp>
    </p:spTree>
    <p:extLst>
      <p:ext uri="{BB962C8B-B14F-4D97-AF65-F5344CB8AC3E}">
        <p14:creationId xmlns:p14="http://schemas.microsoft.com/office/powerpoint/2010/main" val="1889662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7F0D-C232-B671-7FB2-E7B72F2921B3}"/>
              </a:ext>
            </a:extLst>
          </p:cNvPr>
          <p:cNvSpPr>
            <a:spLocks noGrp="1"/>
          </p:cNvSpPr>
          <p:nvPr>
            <p:ph type="title"/>
          </p:nvPr>
        </p:nvSpPr>
        <p:spPr>
          <a:xfrm>
            <a:off x="1858477" y="2020670"/>
            <a:ext cx="6322997" cy="1531052"/>
          </a:xfrm>
        </p:spPr>
        <p:txBody>
          <a:bodyPr>
            <a:normAutofit/>
          </a:bodyPr>
          <a:lstStyle/>
          <a:p>
            <a:pPr algn="ctr"/>
            <a:r>
              <a:rPr lang="en-US" dirty="0"/>
              <a:t>Inferences &amp; Recommendations</a:t>
            </a:r>
          </a:p>
        </p:txBody>
      </p:sp>
    </p:spTree>
    <p:extLst>
      <p:ext uri="{BB962C8B-B14F-4D97-AF65-F5344CB8AC3E}">
        <p14:creationId xmlns:p14="http://schemas.microsoft.com/office/powerpoint/2010/main" val="3236261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64D2-B0E9-1FAF-2878-1887CA6F66E1}"/>
              </a:ext>
            </a:extLst>
          </p:cNvPr>
          <p:cNvSpPr>
            <a:spLocks noGrp="1"/>
          </p:cNvSpPr>
          <p:nvPr>
            <p:ph type="title"/>
          </p:nvPr>
        </p:nvSpPr>
        <p:spPr>
          <a:xfrm>
            <a:off x="768532" y="608965"/>
            <a:ext cx="10515600" cy="1155667"/>
          </a:xfrm>
        </p:spPr>
        <p:txBody>
          <a:bodyPr/>
          <a:lstStyle/>
          <a:p>
            <a:r>
              <a:rPr lang="en-US" dirty="0"/>
              <a:t>Inferences</a:t>
            </a:r>
          </a:p>
        </p:txBody>
      </p:sp>
      <p:sp>
        <p:nvSpPr>
          <p:cNvPr id="3" name="TextBox 2">
            <a:extLst>
              <a:ext uri="{FF2B5EF4-FFF2-40B4-BE49-F238E27FC236}">
                <a16:creationId xmlns:a16="http://schemas.microsoft.com/office/drawing/2014/main" id="{A45EDB08-55F8-1D36-F118-BB27EBF89246}"/>
              </a:ext>
            </a:extLst>
          </p:cNvPr>
          <p:cNvSpPr txBox="1"/>
          <p:nvPr/>
        </p:nvSpPr>
        <p:spPr>
          <a:xfrm>
            <a:off x="838200" y="1859339"/>
            <a:ext cx="1071562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analysis, we found the following inferences</a:t>
            </a:r>
          </a:p>
          <a:p>
            <a:pPr marL="800100" lvl="1" indent="-342900">
              <a:buFont typeface="+mj-lt"/>
              <a:buAutoNum type="arabicPeriod"/>
            </a:pPr>
            <a:r>
              <a:rPr lang="en-US" dirty="0"/>
              <a:t>The total percentage of loan defaults is around 15% to total loans.</a:t>
            </a:r>
          </a:p>
          <a:p>
            <a:pPr marL="800100" lvl="1" indent="-342900">
              <a:buFont typeface="+mj-lt"/>
              <a:buAutoNum type="arabicPeriod"/>
            </a:pPr>
            <a:endParaRPr lang="en-US" dirty="0"/>
          </a:p>
          <a:p>
            <a:pPr marL="800100" lvl="1" indent="-342900">
              <a:buFont typeface="+mj-lt"/>
              <a:buAutoNum type="arabicPeriod"/>
            </a:pPr>
            <a:r>
              <a:rPr lang="en-US" dirty="0"/>
              <a:t>Loan default probability increases with increase in </a:t>
            </a:r>
          </a:p>
          <a:p>
            <a:pPr marL="1714500" lvl="3" indent="-342900">
              <a:buFont typeface="+mj-lt"/>
              <a:buAutoNum type="alphaLcPeriod"/>
            </a:pPr>
            <a:r>
              <a:rPr lang="en-US" dirty="0"/>
              <a:t>loan amount, </a:t>
            </a:r>
          </a:p>
          <a:p>
            <a:pPr marL="1714500" lvl="3" indent="-342900">
              <a:buFont typeface="+mj-lt"/>
              <a:buAutoNum type="alphaLcPeriod"/>
            </a:pPr>
            <a:r>
              <a:rPr lang="en-US" dirty="0"/>
              <a:t>interest rate</a:t>
            </a:r>
          </a:p>
          <a:p>
            <a:pPr marL="1714500" lvl="3" indent="-342900">
              <a:buFont typeface="+mj-lt"/>
              <a:buAutoNum type="alphaLcPeriod"/>
            </a:pPr>
            <a:r>
              <a:rPr lang="en-US" dirty="0"/>
              <a:t>loan term</a:t>
            </a:r>
          </a:p>
          <a:p>
            <a:pPr marL="1714500" lvl="3" indent="-342900">
              <a:buFont typeface="+mj-lt"/>
              <a:buAutoNum type="alphaLcPeriod"/>
            </a:pPr>
            <a:r>
              <a:rPr lang="en-US" dirty="0"/>
              <a:t>debt to interest ratio, </a:t>
            </a:r>
          </a:p>
          <a:p>
            <a:pPr marL="1714500" lvl="3" indent="-342900">
              <a:buFont typeface="+mj-lt"/>
              <a:buAutoNum type="alphaLcPeriod"/>
            </a:pPr>
            <a:r>
              <a:rPr lang="en-US" dirty="0"/>
              <a:t>Installment amount</a:t>
            </a:r>
          </a:p>
          <a:p>
            <a:pPr marL="1714500" lvl="3" indent="-342900">
              <a:buFont typeface="+mj-lt"/>
              <a:buAutoNum type="alphaLcPeriod"/>
            </a:pPr>
            <a:r>
              <a:rPr lang="en-US" dirty="0"/>
              <a:t>loan grade from Grade A to Grade G</a:t>
            </a:r>
          </a:p>
          <a:p>
            <a:pPr marL="1714500" lvl="3" indent="-342900">
              <a:buFont typeface="+mj-lt"/>
              <a:buAutoNum type="alphaLcPeriod"/>
            </a:pPr>
            <a:r>
              <a:rPr lang="en-US" dirty="0"/>
              <a:t>History of </a:t>
            </a:r>
            <a:r>
              <a:rPr lang="en-US" dirty="0" err="1"/>
              <a:t>Bankurptcies</a:t>
            </a:r>
            <a:endParaRPr lang="en-US" dirty="0"/>
          </a:p>
          <a:p>
            <a:pPr marL="800100" lvl="1" indent="-342900">
              <a:buFont typeface="+mj-lt"/>
              <a:buAutoNum type="arabicPeriod"/>
            </a:pPr>
            <a:r>
              <a:rPr lang="en-US" dirty="0"/>
              <a:t>Loan default probability increases with decrease in </a:t>
            </a:r>
          </a:p>
          <a:p>
            <a:pPr marL="1714500" lvl="3" indent="-342900">
              <a:buFont typeface="+mj-lt"/>
              <a:buAutoNum type="alphaLcPeriod"/>
            </a:pPr>
            <a:r>
              <a:rPr lang="en-US" dirty="0"/>
              <a:t>Annual Income</a:t>
            </a:r>
          </a:p>
          <a:p>
            <a:pPr marL="800100" lvl="1" indent="-342900">
              <a:buFont typeface="+mj-lt"/>
              <a:buAutoNum type="arabicPeriod"/>
            </a:pPr>
            <a:r>
              <a:rPr lang="en-US" dirty="0"/>
              <a:t>Loans for purpose of Debt consolidation are more to default compared to other types of loans.</a:t>
            </a:r>
          </a:p>
          <a:p>
            <a:pPr marL="800100" lvl="1" indent="-342900">
              <a:buFont typeface="+mj-lt"/>
              <a:buAutoNum type="arabicPeriod"/>
            </a:pPr>
            <a:r>
              <a:rPr lang="en-US" dirty="0"/>
              <a:t>Loans which are verified status are more probable to default than unverified loans.</a:t>
            </a:r>
          </a:p>
        </p:txBody>
      </p:sp>
    </p:spTree>
    <p:extLst>
      <p:ext uri="{BB962C8B-B14F-4D97-AF65-F5344CB8AC3E}">
        <p14:creationId xmlns:p14="http://schemas.microsoft.com/office/powerpoint/2010/main" val="3612425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64D2-B0E9-1FAF-2878-1887CA6F66E1}"/>
              </a:ext>
            </a:extLst>
          </p:cNvPr>
          <p:cNvSpPr>
            <a:spLocks noGrp="1"/>
          </p:cNvSpPr>
          <p:nvPr>
            <p:ph type="title"/>
          </p:nvPr>
        </p:nvSpPr>
        <p:spPr>
          <a:xfrm>
            <a:off x="838200" y="513171"/>
            <a:ext cx="10515600" cy="1155667"/>
          </a:xfrm>
        </p:spPr>
        <p:txBody>
          <a:bodyPr/>
          <a:lstStyle/>
          <a:p>
            <a:r>
              <a:rPr lang="en-US" dirty="0"/>
              <a:t>Recommendations</a:t>
            </a:r>
          </a:p>
        </p:txBody>
      </p:sp>
      <p:sp>
        <p:nvSpPr>
          <p:cNvPr id="3" name="TextBox 2">
            <a:extLst>
              <a:ext uri="{FF2B5EF4-FFF2-40B4-BE49-F238E27FC236}">
                <a16:creationId xmlns:a16="http://schemas.microsoft.com/office/drawing/2014/main" id="{A45EDB08-55F8-1D36-F118-BB27EBF89246}"/>
              </a:ext>
            </a:extLst>
          </p:cNvPr>
          <p:cNvSpPr txBox="1"/>
          <p:nvPr/>
        </p:nvSpPr>
        <p:spPr>
          <a:xfrm>
            <a:off x="838200" y="1859339"/>
            <a:ext cx="10715625" cy="1477328"/>
          </a:xfrm>
          <a:prstGeom prst="rect">
            <a:avLst/>
          </a:prstGeom>
          <a:noFill/>
        </p:spPr>
        <p:txBody>
          <a:bodyPr wrap="square" rtlCol="0">
            <a:spAutoFit/>
          </a:bodyPr>
          <a:lstStyle/>
          <a:p>
            <a:pPr marL="800100" lvl="1" indent="-342900">
              <a:buFont typeface="+mj-lt"/>
              <a:buAutoNum type="arabicPeriod"/>
            </a:pPr>
            <a:r>
              <a:rPr lang="en-US" dirty="0"/>
              <a:t>Loans which are verified status are more probable to default than unverified loans. So it is recommended to Background Verification to be performed well.</a:t>
            </a:r>
          </a:p>
          <a:p>
            <a:pPr marL="800100" lvl="1" indent="-342900">
              <a:buFont typeface="+mj-lt"/>
              <a:buAutoNum type="arabicPeriod"/>
            </a:pPr>
            <a:r>
              <a:rPr lang="en-US" dirty="0"/>
              <a:t>Lending agency can use caution while approving high risk purpose loans.</a:t>
            </a:r>
          </a:p>
          <a:p>
            <a:pPr marL="800100" lvl="1" indent="-342900">
              <a:buFont typeface="+mj-lt"/>
              <a:buAutoNum type="arabicPeriod"/>
            </a:pPr>
            <a:r>
              <a:rPr lang="en-US" dirty="0"/>
              <a:t>Lending agency can try to provide short term loans for borrowers with better debt to income ratio, or higher income and with moderate interest rate to avoid defaults.</a:t>
            </a:r>
          </a:p>
        </p:txBody>
      </p:sp>
    </p:spTree>
    <p:extLst>
      <p:ext uri="{BB962C8B-B14F-4D97-AF65-F5344CB8AC3E}">
        <p14:creationId xmlns:p14="http://schemas.microsoft.com/office/powerpoint/2010/main" val="177920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64D2-B0E9-1FAF-2878-1887CA6F66E1}"/>
              </a:ext>
            </a:extLst>
          </p:cNvPr>
          <p:cNvSpPr>
            <a:spLocks noGrp="1"/>
          </p:cNvSpPr>
          <p:nvPr>
            <p:ph type="title"/>
          </p:nvPr>
        </p:nvSpPr>
        <p:spPr/>
        <p:txBody>
          <a:bodyPr/>
          <a:lstStyle/>
          <a:p>
            <a:r>
              <a:rPr lang="en-US" dirty="0"/>
              <a:t>Analysis Approach	</a:t>
            </a:r>
          </a:p>
        </p:txBody>
      </p:sp>
      <p:sp>
        <p:nvSpPr>
          <p:cNvPr id="3" name="TextBox 2">
            <a:extLst>
              <a:ext uri="{FF2B5EF4-FFF2-40B4-BE49-F238E27FC236}">
                <a16:creationId xmlns:a16="http://schemas.microsoft.com/office/drawing/2014/main" id="{A45EDB08-55F8-1D36-F118-BB27EBF89246}"/>
              </a:ext>
            </a:extLst>
          </p:cNvPr>
          <p:cNvSpPr txBox="1"/>
          <p:nvPr/>
        </p:nvSpPr>
        <p:spPr>
          <a:xfrm>
            <a:off x="838200" y="1409700"/>
            <a:ext cx="1071562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Our approach for solving this problem will be as follows</a:t>
            </a:r>
          </a:p>
          <a:p>
            <a:pPr marL="1257300" lvl="2" indent="-342900">
              <a:buFont typeface="+mj-lt"/>
              <a:buAutoNum type="arabicPeriod"/>
            </a:pPr>
            <a:r>
              <a:rPr lang="en-US" dirty="0"/>
              <a:t>Understanding the data</a:t>
            </a:r>
          </a:p>
          <a:p>
            <a:pPr marL="1257300" lvl="2" indent="-342900">
              <a:buFont typeface="+mj-lt"/>
              <a:buAutoNum type="arabicPeriod"/>
            </a:pPr>
            <a:r>
              <a:rPr lang="en-US" dirty="0"/>
              <a:t>Data Cleanup</a:t>
            </a:r>
          </a:p>
          <a:p>
            <a:pPr marL="1257300" lvl="2" indent="-342900">
              <a:buFont typeface="+mj-lt"/>
              <a:buAutoNum type="arabicPeriod"/>
            </a:pPr>
            <a:r>
              <a:rPr lang="en-US" dirty="0"/>
              <a:t>Data Analysis</a:t>
            </a:r>
          </a:p>
          <a:p>
            <a:pPr marL="1257300" lvl="2" indent="-342900">
              <a:buFont typeface="+mj-lt"/>
              <a:buAutoNum type="arabicPeriod"/>
            </a:pPr>
            <a:r>
              <a:rPr lang="en-US" dirty="0"/>
              <a:t>Univariate Analysis</a:t>
            </a:r>
          </a:p>
          <a:p>
            <a:pPr marL="1257300" lvl="2" indent="-342900">
              <a:buFont typeface="+mj-lt"/>
              <a:buAutoNum type="arabicPeriod"/>
            </a:pPr>
            <a:r>
              <a:rPr lang="en-US" dirty="0"/>
              <a:t>Segmented Univariate Analysis</a:t>
            </a:r>
          </a:p>
          <a:p>
            <a:pPr marL="1257300" lvl="2" indent="-342900">
              <a:buFont typeface="+mj-lt"/>
              <a:buAutoNum type="arabicPeriod"/>
            </a:pPr>
            <a:r>
              <a:rPr lang="en-US" dirty="0"/>
              <a:t>Bivariate Analysis</a:t>
            </a:r>
          </a:p>
          <a:p>
            <a:pPr marL="1257300" lvl="2" indent="-342900">
              <a:buFont typeface="+mj-lt"/>
              <a:buAutoNum type="arabicPeriod"/>
            </a:pPr>
            <a:r>
              <a:rPr lang="en-US" dirty="0" smtClean="0"/>
              <a:t>Inference &amp; Recommendations</a:t>
            </a:r>
            <a:endParaRPr lang="en-US" dirty="0"/>
          </a:p>
          <a:p>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607592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423" y="2176507"/>
            <a:ext cx="10282646" cy="1325563"/>
          </a:xfrm>
        </p:spPr>
        <p:txBody>
          <a:bodyPr/>
          <a:lstStyle/>
          <a:p>
            <a:pPr algn="ctr"/>
            <a:r>
              <a:rPr lang="en-IN" dirty="0" smtClean="0"/>
              <a:t>THANK YOU</a:t>
            </a:r>
            <a:endParaRPr lang="en-IN" dirty="0"/>
          </a:p>
        </p:txBody>
      </p:sp>
    </p:spTree>
    <p:extLst>
      <p:ext uri="{BB962C8B-B14F-4D97-AF65-F5344CB8AC3E}">
        <p14:creationId xmlns:p14="http://schemas.microsoft.com/office/powerpoint/2010/main" val="8968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64D2-B0E9-1FAF-2878-1887CA6F66E1}"/>
              </a:ext>
            </a:extLst>
          </p:cNvPr>
          <p:cNvSpPr>
            <a:spLocks noGrp="1"/>
          </p:cNvSpPr>
          <p:nvPr>
            <p:ph type="title"/>
          </p:nvPr>
        </p:nvSpPr>
        <p:spPr/>
        <p:txBody>
          <a:bodyPr/>
          <a:lstStyle/>
          <a:p>
            <a:r>
              <a:rPr lang="en-US" dirty="0"/>
              <a:t>Understanding the Data</a:t>
            </a:r>
          </a:p>
        </p:txBody>
      </p:sp>
      <p:sp>
        <p:nvSpPr>
          <p:cNvPr id="3" name="TextBox 2">
            <a:extLst>
              <a:ext uri="{FF2B5EF4-FFF2-40B4-BE49-F238E27FC236}">
                <a16:creationId xmlns:a16="http://schemas.microsoft.com/office/drawing/2014/main" id="{A45EDB08-55F8-1D36-F118-BB27EBF89246}"/>
              </a:ext>
            </a:extLst>
          </p:cNvPr>
          <p:cNvSpPr txBox="1"/>
          <p:nvPr/>
        </p:nvSpPr>
        <p:spPr>
          <a:xfrm>
            <a:off x="838200" y="1409700"/>
            <a:ext cx="1071562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Current Data Set has information on loans issued for the year 2023. </a:t>
            </a:r>
          </a:p>
          <a:p>
            <a:pPr marL="285750" indent="-285750">
              <a:buFont typeface="Arial" panose="020B0604020202020204" pitchFamily="34" charset="0"/>
              <a:buChar char="•"/>
            </a:pPr>
            <a:r>
              <a:rPr lang="en-US" dirty="0"/>
              <a:t>We have 111 columns and 39717 rows in the dataset.</a:t>
            </a:r>
          </a:p>
          <a:p>
            <a:pPr marL="285750" indent="-285750">
              <a:buFont typeface="Arial" panose="020B0604020202020204" pitchFamily="34" charset="0"/>
              <a:buChar char="•"/>
            </a:pPr>
            <a:r>
              <a:rPr lang="en-US" dirty="0"/>
              <a:t>We have information about the borrower like borrower annual income, home ownership, debt to income ratio, employment title, employment length in years, </a:t>
            </a:r>
            <a:r>
              <a:rPr lang="en-US" dirty="0" err="1"/>
              <a:t>no.of</a:t>
            </a:r>
            <a:r>
              <a:rPr lang="en-US" dirty="0"/>
              <a:t> open credit lines, public record of bankruptcies etc.</a:t>
            </a:r>
          </a:p>
          <a:p>
            <a:pPr marL="285750" indent="-285750">
              <a:buFont typeface="Arial" panose="020B0604020202020204" pitchFamily="34" charset="0"/>
              <a:buChar char="•"/>
            </a:pPr>
            <a:r>
              <a:rPr lang="en-US" dirty="0"/>
              <a:t>We also have details on the loan like purpose of loan, loan term, loan grade, funded amount, interest rate, issued date etc.</a:t>
            </a:r>
          </a:p>
          <a:p>
            <a:pPr marL="285750" indent="-285750">
              <a:buFont typeface="Arial" panose="020B0604020202020204" pitchFamily="34" charset="0"/>
              <a:buChar char="•"/>
            </a:pPr>
            <a:r>
              <a:rPr lang="en-US" dirty="0"/>
              <a:t>We also have certain variables like </a:t>
            </a:r>
            <a:r>
              <a:rPr lang="en-US" dirty="0" err="1"/>
              <a:t>mths_since_last_delinq</a:t>
            </a:r>
            <a:r>
              <a:rPr lang="en-US" dirty="0"/>
              <a:t>, which we will have data only after the loan is sanctioned but not at the time of approving the loan.</a:t>
            </a:r>
          </a:p>
          <a:p>
            <a:pPr marL="285750" indent="-285750">
              <a:buFont typeface="Arial" panose="020B0604020202020204" pitchFamily="34" charset="0"/>
              <a:buChar char="•"/>
            </a:pPr>
            <a:r>
              <a:rPr lang="en-US" dirty="0"/>
              <a:t>We also observed that there are many columns which have null values or same value in all rows of the columns.</a:t>
            </a:r>
          </a:p>
        </p:txBody>
      </p:sp>
    </p:spTree>
    <p:extLst>
      <p:ext uri="{BB962C8B-B14F-4D97-AF65-F5344CB8AC3E}">
        <p14:creationId xmlns:p14="http://schemas.microsoft.com/office/powerpoint/2010/main" val="321837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253EBE3-8DB0-D8BF-AE73-E330ED1290BA}"/>
              </a:ext>
            </a:extLst>
          </p:cNvPr>
          <p:cNvPicPr>
            <a:picLocks noChangeAspect="1"/>
          </p:cNvPicPr>
          <p:nvPr/>
        </p:nvPicPr>
        <p:blipFill>
          <a:blip r:embed="rId2"/>
          <a:stretch>
            <a:fillRect/>
          </a:stretch>
        </p:blipFill>
        <p:spPr>
          <a:xfrm>
            <a:off x="643467" y="1370668"/>
            <a:ext cx="10905066" cy="4116662"/>
          </a:xfrm>
          <a:prstGeom prst="rect">
            <a:avLst/>
          </a:prstGeom>
        </p:spPr>
      </p:pic>
      <p:sp>
        <p:nvSpPr>
          <p:cNvPr id="4" name="Title 1">
            <a:extLst>
              <a:ext uri="{FF2B5EF4-FFF2-40B4-BE49-F238E27FC236}">
                <a16:creationId xmlns:a16="http://schemas.microsoft.com/office/drawing/2014/main" id="{D6F66B69-141D-0A4B-F9E4-1F13186412C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Understanding the Data</a:t>
            </a:r>
            <a:endParaRPr lang="en-US" dirty="0"/>
          </a:p>
        </p:txBody>
      </p:sp>
    </p:spTree>
    <p:extLst>
      <p:ext uri="{BB962C8B-B14F-4D97-AF65-F5344CB8AC3E}">
        <p14:creationId xmlns:p14="http://schemas.microsoft.com/office/powerpoint/2010/main" val="39152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64D2-B0E9-1FAF-2878-1887CA6F66E1}"/>
              </a:ext>
            </a:extLst>
          </p:cNvPr>
          <p:cNvSpPr>
            <a:spLocks noGrp="1"/>
          </p:cNvSpPr>
          <p:nvPr>
            <p:ph type="title"/>
          </p:nvPr>
        </p:nvSpPr>
        <p:spPr/>
        <p:txBody>
          <a:bodyPr/>
          <a:lstStyle/>
          <a:p>
            <a:r>
              <a:rPr lang="en-US" dirty="0"/>
              <a:t>Data Cleanup and Sorting</a:t>
            </a:r>
          </a:p>
        </p:txBody>
      </p:sp>
      <p:sp>
        <p:nvSpPr>
          <p:cNvPr id="3" name="TextBox 2">
            <a:extLst>
              <a:ext uri="{FF2B5EF4-FFF2-40B4-BE49-F238E27FC236}">
                <a16:creationId xmlns:a16="http://schemas.microsoft.com/office/drawing/2014/main" id="{A45EDB08-55F8-1D36-F118-BB27EBF89246}"/>
              </a:ext>
            </a:extLst>
          </p:cNvPr>
          <p:cNvSpPr txBox="1"/>
          <p:nvPr/>
        </p:nvSpPr>
        <p:spPr>
          <a:xfrm>
            <a:off x="838200" y="1621456"/>
            <a:ext cx="10715625" cy="3447098"/>
          </a:xfrm>
          <a:prstGeom prst="rect">
            <a:avLst/>
          </a:prstGeom>
          <a:noFill/>
        </p:spPr>
        <p:txBody>
          <a:bodyPr wrap="square" rtlCol="0">
            <a:spAutoFit/>
          </a:bodyPr>
          <a:lstStyle/>
          <a:p>
            <a:r>
              <a:rPr lang="en-US" sz="2000" b="1" u="sng" dirty="0"/>
              <a:t>Data Cleanup:</a:t>
            </a:r>
          </a:p>
          <a:p>
            <a:pPr marL="285750" indent="-285750">
              <a:buFont typeface="Arial" panose="020B0604020202020204" pitchFamily="34" charset="0"/>
              <a:buChar char="•"/>
            </a:pPr>
            <a:r>
              <a:rPr lang="en-US" dirty="0"/>
              <a:t>We will drop columns which satisfy below criteria:</a:t>
            </a:r>
          </a:p>
          <a:p>
            <a:pPr marL="800100" lvl="1" indent="-342900">
              <a:buFont typeface="+mj-lt"/>
              <a:buAutoNum type="arabicPeriod"/>
            </a:pPr>
            <a:r>
              <a:rPr lang="en-US" dirty="0"/>
              <a:t>Columns which have more than 90% of null values.</a:t>
            </a:r>
          </a:p>
          <a:p>
            <a:pPr marL="800100" lvl="1" indent="-342900">
              <a:buFont typeface="+mj-lt"/>
              <a:buAutoNum type="arabicPeriod"/>
            </a:pPr>
            <a:r>
              <a:rPr lang="en-US" dirty="0"/>
              <a:t>Columns which contain free text.</a:t>
            </a:r>
          </a:p>
          <a:p>
            <a:pPr marL="800100" lvl="1" indent="-342900">
              <a:buFont typeface="+mj-lt"/>
              <a:buAutoNum type="arabicPeriod"/>
            </a:pPr>
            <a:r>
              <a:rPr lang="en-US" dirty="0"/>
              <a:t>Columns which have only a same value in all the rows.</a:t>
            </a:r>
          </a:p>
          <a:p>
            <a:pPr marL="800100" lvl="1" indent="-342900">
              <a:buFont typeface="+mj-lt"/>
              <a:buAutoNum type="arabicPeriod"/>
            </a:pPr>
            <a:r>
              <a:rPr lang="en-US" dirty="0"/>
              <a:t>Columns which contains unique identifiers like loan application id or borrower id.</a:t>
            </a:r>
          </a:p>
          <a:p>
            <a:pPr marL="800100" lvl="1" indent="-342900">
              <a:buFont typeface="+mj-lt"/>
              <a:buAutoNum type="arabicPeriod"/>
            </a:pPr>
            <a:r>
              <a:rPr lang="en-US" dirty="0"/>
              <a:t>Columns which are either masked or have redundant information.</a:t>
            </a:r>
          </a:p>
          <a:p>
            <a:pPr marL="800100" lvl="1" indent="-342900">
              <a:buFont typeface="+mj-lt"/>
              <a:buAutoNum type="arabicPeriod"/>
            </a:pPr>
            <a:r>
              <a:rPr lang="en-US" dirty="0"/>
              <a:t>Columns which contain customer </a:t>
            </a:r>
            <a:r>
              <a:rPr lang="en-US" dirty="0" err="1"/>
              <a:t>behaviour</a:t>
            </a:r>
            <a:r>
              <a:rPr lang="en-US" dirty="0"/>
              <a:t> information are not available at the time of loan application</a:t>
            </a:r>
          </a:p>
          <a:p>
            <a:pPr marL="800100" lvl="1" indent="-342900">
              <a:buFont typeface="+mj-lt"/>
              <a:buAutoNum type="arabicPeriod"/>
            </a:pPr>
            <a:endParaRPr lang="en-US" dirty="0"/>
          </a:p>
          <a:p>
            <a:pPr marL="285750" indent="-285750">
              <a:buFont typeface="Arial" panose="020B0604020202020204" pitchFamily="34" charset="0"/>
              <a:buChar char="•"/>
            </a:pPr>
            <a:r>
              <a:rPr lang="en-US" dirty="0"/>
              <a:t>Certain numeric columns are stored as string. We will clean them and convert them into numeric format.</a:t>
            </a:r>
          </a:p>
          <a:p>
            <a:pPr marL="800100" lvl="1" indent="-342900">
              <a:buFont typeface="+mj-lt"/>
              <a:buAutoNum type="arabicPeriod"/>
            </a:pPr>
            <a:r>
              <a:rPr lang="en-US" dirty="0"/>
              <a:t>Interest Rate column has ‘%’ at the end.</a:t>
            </a:r>
          </a:p>
          <a:p>
            <a:pPr marL="800100" lvl="1" indent="-342900">
              <a:buFont typeface="+mj-lt"/>
              <a:buAutoNum type="arabicPeriod"/>
            </a:pPr>
            <a:r>
              <a:rPr lang="en-US" dirty="0"/>
              <a:t>Employment Length.</a:t>
            </a:r>
          </a:p>
        </p:txBody>
      </p:sp>
    </p:spTree>
    <p:extLst>
      <p:ext uri="{BB962C8B-B14F-4D97-AF65-F5344CB8AC3E}">
        <p14:creationId xmlns:p14="http://schemas.microsoft.com/office/powerpoint/2010/main" val="73085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F9DC-2028-5D18-6E9A-76D8449B04CD}"/>
              </a:ext>
            </a:extLst>
          </p:cNvPr>
          <p:cNvSpPr>
            <a:spLocks noGrp="1"/>
          </p:cNvSpPr>
          <p:nvPr>
            <p:ph type="title"/>
          </p:nvPr>
        </p:nvSpPr>
        <p:spPr/>
        <p:txBody>
          <a:bodyPr/>
          <a:lstStyle/>
          <a:p>
            <a:r>
              <a:rPr lang="en-US" dirty="0"/>
              <a:t>Data Cleanup and Sorting</a:t>
            </a:r>
          </a:p>
        </p:txBody>
      </p:sp>
      <p:pic>
        <p:nvPicPr>
          <p:cNvPr id="4" name="Picture 3">
            <a:extLst>
              <a:ext uri="{FF2B5EF4-FFF2-40B4-BE49-F238E27FC236}">
                <a16:creationId xmlns:a16="http://schemas.microsoft.com/office/drawing/2014/main" id="{64985B15-C4AB-1C42-776B-499CE9F842E4}"/>
              </a:ext>
            </a:extLst>
          </p:cNvPr>
          <p:cNvPicPr>
            <a:picLocks noChangeAspect="1"/>
          </p:cNvPicPr>
          <p:nvPr/>
        </p:nvPicPr>
        <p:blipFill rotWithShape="1">
          <a:blip r:embed="rId2"/>
          <a:srcRect r="13750"/>
          <a:stretch/>
        </p:blipFill>
        <p:spPr>
          <a:xfrm>
            <a:off x="838200" y="1690688"/>
            <a:ext cx="10515600" cy="4603404"/>
          </a:xfrm>
          <a:prstGeom prst="rect">
            <a:avLst/>
          </a:prstGeom>
        </p:spPr>
      </p:pic>
    </p:spTree>
    <p:extLst>
      <p:ext uri="{BB962C8B-B14F-4D97-AF65-F5344CB8AC3E}">
        <p14:creationId xmlns:p14="http://schemas.microsoft.com/office/powerpoint/2010/main" val="420507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4930-D8C1-2CE7-220E-2962DC33ED3A}"/>
              </a:ext>
            </a:extLst>
          </p:cNvPr>
          <p:cNvSpPr>
            <a:spLocks noGrp="1"/>
          </p:cNvSpPr>
          <p:nvPr>
            <p:ph type="title"/>
          </p:nvPr>
        </p:nvSpPr>
        <p:spPr/>
        <p:txBody>
          <a:bodyPr/>
          <a:lstStyle/>
          <a:p>
            <a:r>
              <a:rPr lang="en-US" dirty="0"/>
              <a:t>Data Analysis</a:t>
            </a:r>
          </a:p>
        </p:txBody>
      </p:sp>
      <p:sp>
        <p:nvSpPr>
          <p:cNvPr id="3" name="TextBox 2">
            <a:extLst>
              <a:ext uri="{FF2B5EF4-FFF2-40B4-BE49-F238E27FC236}">
                <a16:creationId xmlns:a16="http://schemas.microsoft.com/office/drawing/2014/main" id="{0598041E-FAFB-61DE-0EA6-697D8561CEDB}"/>
              </a:ext>
            </a:extLst>
          </p:cNvPr>
          <p:cNvSpPr txBox="1"/>
          <p:nvPr/>
        </p:nvSpPr>
        <p:spPr>
          <a:xfrm>
            <a:off x="838200" y="1819174"/>
            <a:ext cx="10914246" cy="4524315"/>
          </a:xfrm>
          <a:prstGeom prst="rect">
            <a:avLst/>
          </a:prstGeom>
          <a:noFill/>
        </p:spPr>
        <p:txBody>
          <a:bodyPr wrap="square" rtlCol="0">
            <a:spAutoFit/>
          </a:bodyPr>
          <a:lstStyle/>
          <a:p>
            <a:pPr marL="285750" indent="-285750" algn="l">
              <a:buFont typeface="Arial" panose="020B0604020202020204" pitchFamily="34" charset="0"/>
              <a:buChar char="•"/>
            </a:pPr>
            <a:r>
              <a:rPr lang="en-US" dirty="0"/>
              <a:t>Our Objective is to identify predictors of default so that at the time of loan application, we can use those variables for approval/rejection of the loan.</a:t>
            </a:r>
          </a:p>
          <a:p>
            <a:pPr algn="l"/>
            <a:endParaRPr lang="en-US" dirty="0"/>
          </a:p>
          <a:p>
            <a:pPr marL="285750" indent="-285750" algn="l">
              <a:buFont typeface="Arial" panose="020B0604020202020204" pitchFamily="34" charset="0"/>
              <a:buChar char="•"/>
            </a:pPr>
            <a:r>
              <a:rPr lang="en-US" dirty="0"/>
              <a:t>There are broadly three types of variables in our dataset- </a:t>
            </a:r>
          </a:p>
          <a:p>
            <a:pPr marL="800100" lvl="1" indent="-342900">
              <a:buFont typeface="+mj-lt"/>
              <a:buAutoNum type="arabicPeriod"/>
            </a:pPr>
            <a:r>
              <a:rPr lang="en-US" dirty="0"/>
              <a:t>	Those which are related to the applicant (demographic variables such as age, occupation, employment details etc.)</a:t>
            </a:r>
          </a:p>
          <a:p>
            <a:pPr marL="800100" lvl="1" indent="-342900">
              <a:buFont typeface="+mj-lt"/>
              <a:buAutoNum type="arabicPeriod"/>
            </a:pPr>
            <a:r>
              <a:rPr lang="en-US" dirty="0"/>
              <a:t>Loan characteristics (amount of loan, interest rate, purpose of loan etc.)</a:t>
            </a:r>
          </a:p>
          <a:p>
            <a:pPr marL="800100" lvl="1" indent="-342900">
              <a:buFont typeface="+mj-lt"/>
              <a:buAutoNum type="arabicPeriod"/>
            </a:pPr>
            <a:r>
              <a:rPr lang="en-US" dirty="0"/>
              <a:t>Customer </a:t>
            </a:r>
            <a:r>
              <a:rPr lang="en-US" dirty="0" err="1"/>
              <a:t>behaviour</a:t>
            </a:r>
            <a:r>
              <a:rPr lang="en-US" dirty="0"/>
              <a:t> variables (those which are generated after the loan is approved such as delinquent 2 years, revolving balance, next payment date etc.).</a:t>
            </a:r>
          </a:p>
          <a:p>
            <a:pPr algn="l"/>
            <a:endParaRPr lang="en-US" dirty="0"/>
          </a:p>
          <a:p>
            <a:pPr marL="285750" indent="-285750" algn="l">
              <a:buFont typeface="Arial" panose="020B0604020202020204" pitchFamily="34" charset="0"/>
              <a:buChar char="•"/>
            </a:pPr>
            <a:r>
              <a:rPr lang="en-US" dirty="0"/>
              <a:t>The customer </a:t>
            </a:r>
            <a:r>
              <a:rPr lang="en-US" dirty="0" err="1"/>
              <a:t>behaviour</a:t>
            </a:r>
            <a:r>
              <a:rPr lang="en-US" dirty="0"/>
              <a:t> variables are not available at the time of loan application, and thus they cannot be used as predictors for credit approval, so we have removed them during our Data Cleanup Step.</a:t>
            </a:r>
          </a:p>
          <a:p>
            <a:pPr marL="285750" indent="-285750" algn="l">
              <a:buFont typeface="Arial" panose="020B0604020202020204" pitchFamily="34" charset="0"/>
              <a:buChar char="•"/>
            </a:pPr>
            <a:r>
              <a:rPr lang="en-US" dirty="0"/>
              <a:t>Loans which are in ‘Current’ Status are ongoing and are neither defaulted nor fully paid. Hence they cannot help us in predicting defaulters, so we will filter them off. </a:t>
            </a:r>
          </a:p>
          <a:p>
            <a:pPr marL="285750" indent="-285750" algn="l">
              <a:buFont typeface="Arial" panose="020B0604020202020204" pitchFamily="34" charset="0"/>
              <a:buChar char="•"/>
            </a:pPr>
            <a:r>
              <a:rPr lang="en-US" dirty="0"/>
              <a:t>We will convert Loan Status to numeric. </a:t>
            </a:r>
            <a:r>
              <a:rPr lang="en-US" b="1" dirty="0"/>
              <a:t>Fully Paid Loans will be represented by 0 and Loan Default by 1.</a:t>
            </a:r>
          </a:p>
          <a:p>
            <a:pPr algn="l"/>
            <a:endParaRPr lang="en-US" dirty="0"/>
          </a:p>
        </p:txBody>
      </p:sp>
    </p:spTree>
    <p:extLst>
      <p:ext uri="{BB962C8B-B14F-4D97-AF65-F5344CB8AC3E}">
        <p14:creationId xmlns:p14="http://schemas.microsoft.com/office/powerpoint/2010/main" val="238151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27886D-B1EF-1CAC-FAA9-0D6DCB8C7598}"/>
              </a:ext>
            </a:extLst>
          </p:cNvPr>
          <p:cNvPicPr>
            <a:picLocks noChangeAspect="1"/>
          </p:cNvPicPr>
          <p:nvPr/>
        </p:nvPicPr>
        <p:blipFill rotWithShape="1">
          <a:blip r:embed="rId2"/>
          <a:srcRect l="11457" t="12158"/>
          <a:stretch/>
        </p:blipFill>
        <p:spPr>
          <a:xfrm>
            <a:off x="6377664" y="1282487"/>
            <a:ext cx="5210744" cy="3361849"/>
          </a:xfrm>
          <a:prstGeom prst="rect">
            <a:avLst/>
          </a:prstGeom>
        </p:spPr>
      </p:pic>
      <p:sp>
        <p:nvSpPr>
          <p:cNvPr id="2" name="Title 1">
            <a:extLst>
              <a:ext uri="{FF2B5EF4-FFF2-40B4-BE49-F238E27FC236}">
                <a16:creationId xmlns:a16="http://schemas.microsoft.com/office/drawing/2014/main" id="{202664B4-C2EE-DF85-605E-6A85EBD096BA}"/>
              </a:ext>
            </a:extLst>
          </p:cNvPr>
          <p:cNvSpPr>
            <a:spLocks noGrp="1"/>
          </p:cNvSpPr>
          <p:nvPr>
            <p:ph type="title"/>
          </p:nvPr>
        </p:nvSpPr>
        <p:spPr/>
        <p:txBody>
          <a:bodyPr/>
          <a:lstStyle/>
          <a:p>
            <a:r>
              <a:rPr lang="en-US" dirty="0"/>
              <a:t>Univariate Analysis</a:t>
            </a:r>
          </a:p>
        </p:txBody>
      </p:sp>
      <p:sp>
        <p:nvSpPr>
          <p:cNvPr id="3" name="TextBox 2">
            <a:extLst>
              <a:ext uri="{FF2B5EF4-FFF2-40B4-BE49-F238E27FC236}">
                <a16:creationId xmlns:a16="http://schemas.microsoft.com/office/drawing/2014/main" id="{1FE59DAF-2374-C226-0C25-5E3182BEDB4A}"/>
              </a:ext>
            </a:extLst>
          </p:cNvPr>
          <p:cNvSpPr txBox="1"/>
          <p:nvPr/>
        </p:nvSpPr>
        <p:spPr>
          <a:xfrm>
            <a:off x="1078027" y="4921335"/>
            <a:ext cx="50179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compared the percentage of defaults compared to fully paid loan. </a:t>
            </a:r>
          </a:p>
          <a:p>
            <a:pPr marL="285750" indent="-285750">
              <a:buFont typeface="Arial" panose="020B0604020202020204" pitchFamily="34" charset="0"/>
              <a:buChar char="•"/>
            </a:pPr>
            <a:r>
              <a:rPr lang="en-US" dirty="0"/>
              <a:t>We find that around 14% loan defaults, which is relatively low compared to fully paid loans.</a:t>
            </a:r>
          </a:p>
          <a:p>
            <a:pPr marL="285750" indent="-285750">
              <a:buFont typeface="Arial" panose="020B0604020202020204" pitchFamily="34" charset="0"/>
              <a:buChar char="•"/>
            </a:pPr>
            <a:r>
              <a:rPr lang="en-US" dirty="0"/>
              <a:t>In the fig.1, shows Loan Status count.</a:t>
            </a:r>
          </a:p>
        </p:txBody>
      </p:sp>
      <p:pic>
        <p:nvPicPr>
          <p:cNvPr id="5" name="Picture 4">
            <a:extLst>
              <a:ext uri="{FF2B5EF4-FFF2-40B4-BE49-F238E27FC236}">
                <a16:creationId xmlns:a16="http://schemas.microsoft.com/office/drawing/2014/main" id="{2BFD4958-0CAF-1585-2BB0-3D81F2F64655}"/>
              </a:ext>
            </a:extLst>
          </p:cNvPr>
          <p:cNvPicPr>
            <a:picLocks noChangeAspect="1"/>
          </p:cNvPicPr>
          <p:nvPr/>
        </p:nvPicPr>
        <p:blipFill rotWithShape="1">
          <a:blip r:embed="rId3"/>
          <a:srcRect l="1812" r="1538"/>
          <a:stretch/>
        </p:blipFill>
        <p:spPr>
          <a:xfrm>
            <a:off x="838201" y="1282487"/>
            <a:ext cx="5257799" cy="3394254"/>
          </a:xfrm>
          <a:prstGeom prst="rect">
            <a:avLst/>
          </a:prstGeom>
        </p:spPr>
      </p:pic>
      <p:sp>
        <p:nvSpPr>
          <p:cNvPr id="6" name="TextBox 5">
            <a:extLst>
              <a:ext uri="{FF2B5EF4-FFF2-40B4-BE49-F238E27FC236}">
                <a16:creationId xmlns:a16="http://schemas.microsoft.com/office/drawing/2014/main" id="{4DFD639D-C9FE-B1B6-8277-94D5EA8D5AAE}"/>
              </a:ext>
            </a:extLst>
          </p:cNvPr>
          <p:cNvSpPr txBox="1"/>
          <p:nvPr/>
        </p:nvSpPr>
        <p:spPr>
          <a:xfrm>
            <a:off x="6233160" y="4953740"/>
            <a:ext cx="512064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Fig.2, We compared the count of loans in each grade.</a:t>
            </a:r>
          </a:p>
          <a:p>
            <a:pPr marL="285750" indent="-285750">
              <a:buFont typeface="Arial" panose="020B0604020202020204" pitchFamily="34" charset="0"/>
              <a:buChar char="•"/>
            </a:pPr>
            <a:r>
              <a:rPr lang="en-US" dirty="0"/>
              <a:t>We find that count of Garde B loans is higher followed by Grade A , Grade C and Grade D etc.</a:t>
            </a:r>
          </a:p>
        </p:txBody>
      </p:sp>
      <p:sp>
        <p:nvSpPr>
          <p:cNvPr id="10" name="TextBox 9">
            <a:extLst>
              <a:ext uri="{FF2B5EF4-FFF2-40B4-BE49-F238E27FC236}">
                <a16:creationId xmlns:a16="http://schemas.microsoft.com/office/drawing/2014/main" id="{E7ED3CF1-0D38-1A37-55AC-3863DB1B46A8}"/>
              </a:ext>
            </a:extLst>
          </p:cNvPr>
          <p:cNvSpPr txBox="1"/>
          <p:nvPr/>
        </p:nvSpPr>
        <p:spPr>
          <a:xfrm>
            <a:off x="2516206" y="4676741"/>
            <a:ext cx="621632" cy="276999"/>
          </a:xfrm>
          <a:prstGeom prst="rect">
            <a:avLst/>
          </a:prstGeom>
          <a:noFill/>
        </p:spPr>
        <p:txBody>
          <a:bodyPr wrap="square" rtlCol="0">
            <a:spAutoFit/>
          </a:bodyPr>
          <a:lstStyle/>
          <a:p>
            <a:r>
              <a:rPr lang="en-US" sz="1200" dirty="0"/>
              <a:t>Fig. 1</a:t>
            </a:r>
          </a:p>
        </p:txBody>
      </p:sp>
      <p:sp>
        <p:nvSpPr>
          <p:cNvPr id="11" name="TextBox 10">
            <a:extLst>
              <a:ext uri="{FF2B5EF4-FFF2-40B4-BE49-F238E27FC236}">
                <a16:creationId xmlns:a16="http://schemas.microsoft.com/office/drawing/2014/main" id="{595645B7-CFAF-76E6-775F-EB6D454CD0C3}"/>
              </a:ext>
            </a:extLst>
          </p:cNvPr>
          <p:cNvSpPr txBox="1"/>
          <p:nvPr/>
        </p:nvSpPr>
        <p:spPr>
          <a:xfrm>
            <a:off x="8621428" y="4644336"/>
            <a:ext cx="727509" cy="276999"/>
          </a:xfrm>
          <a:prstGeom prst="rect">
            <a:avLst/>
          </a:prstGeom>
          <a:noFill/>
        </p:spPr>
        <p:txBody>
          <a:bodyPr wrap="square" rtlCol="0">
            <a:spAutoFit/>
          </a:bodyPr>
          <a:lstStyle/>
          <a:p>
            <a:r>
              <a:rPr lang="en-US" sz="1200" dirty="0"/>
              <a:t>Fig. 2</a:t>
            </a:r>
          </a:p>
        </p:txBody>
      </p:sp>
    </p:spTree>
    <p:extLst>
      <p:ext uri="{BB962C8B-B14F-4D97-AF65-F5344CB8AC3E}">
        <p14:creationId xmlns:p14="http://schemas.microsoft.com/office/powerpoint/2010/main" val="1538964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1758</Words>
  <Application>Microsoft Office PowerPoint</Application>
  <PresentationFormat>Widescreen</PresentationFormat>
  <Paragraphs>164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freight-text-pro</vt:lpstr>
      <vt:lpstr>Office Theme</vt:lpstr>
      <vt:lpstr>Lending Club Case Study</vt:lpstr>
      <vt:lpstr>Problem Statement </vt:lpstr>
      <vt:lpstr>Analysis Approach </vt:lpstr>
      <vt:lpstr>Understanding the Data</vt:lpstr>
      <vt:lpstr>PowerPoint Presentation</vt:lpstr>
      <vt:lpstr>Data Cleanup and Sorting</vt:lpstr>
      <vt:lpstr>Data Cleanup and Sorting</vt:lpstr>
      <vt:lpstr>Data Analysis</vt:lpstr>
      <vt:lpstr>Univariate Analysis</vt:lpstr>
      <vt:lpstr>Loan Amount</vt:lpstr>
      <vt:lpstr>Loan Amount and Interest Rate</vt:lpstr>
      <vt:lpstr>Annual Income &amp; Loan Grade</vt:lpstr>
      <vt:lpstr>Term and Home Ownership</vt:lpstr>
      <vt:lpstr>Verification Status and Bankruptcies</vt:lpstr>
      <vt:lpstr>Purpose of Loan</vt:lpstr>
      <vt:lpstr>Loan Amount &amp; Interest Rate</vt:lpstr>
      <vt:lpstr>Debt to Interest Ratio &amp; Installment Amount</vt:lpstr>
      <vt:lpstr>Annual Income</vt:lpstr>
      <vt:lpstr>Segmented Univariate Analysis</vt:lpstr>
      <vt:lpstr>Segmented based on Purpose of loan</vt:lpstr>
      <vt:lpstr>Term of loan</vt:lpstr>
      <vt:lpstr>Loan Amount </vt:lpstr>
      <vt:lpstr>Loan Interest Rate </vt:lpstr>
      <vt:lpstr>Debt to Interest Ratio</vt:lpstr>
      <vt:lpstr>Bivariate Analysis</vt:lpstr>
      <vt:lpstr>Correlation of variables</vt:lpstr>
      <vt:lpstr>Inferences &amp; Recommendations</vt:lpstr>
      <vt:lpstr>Inferences</vt:lpstr>
      <vt:lpstr>Recommendations</vt:lpstr>
      <vt:lpstr>THANK YOU</vt:lpstr>
    </vt:vector>
  </TitlesOfParts>
  <Company>Sky UK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Imthiyaz Ahamed, Shaik (Data Engineer 4)</dc:creator>
  <cp:lastModifiedBy>imthiyaz ahamed</cp:lastModifiedBy>
  <cp:revision>17</cp:revision>
  <dcterms:created xsi:type="dcterms:W3CDTF">2023-08-15T07:26:44Z</dcterms:created>
  <dcterms:modified xsi:type="dcterms:W3CDTF">2023-08-16T08:44:36Z</dcterms:modified>
</cp:coreProperties>
</file>