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62" r:id="rId5"/>
    <p:sldId id="264" r:id="rId6"/>
    <p:sldId id="277" r:id="rId7"/>
    <p:sldId id="278" r:id="rId8"/>
    <p:sldId id="273" r:id="rId9"/>
    <p:sldId id="265" r:id="rId10"/>
    <p:sldId id="276" r:id="rId11"/>
    <p:sldId id="267" r:id="rId12"/>
    <p:sldId id="275" r:id="rId13"/>
    <p:sldId id="25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550D-EDAF-4DDB-9D51-8A951BDE6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87" y="1134319"/>
            <a:ext cx="10686460" cy="2978882"/>
          </a:xfrm>
        </p:spPr>
        <p:txBody>
          <a:bodyPr>
            <a:noAutofit/>
          </a:bodyPr>
          <a:lstStyle/>
          <a:p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Presentation on Temperature </a:t>
            </a:r>
            <a:r>
              <a:rPr lang="en-US" sz="5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SENSOR</a:t>
            </a:r>
            <a:endParaRPr lang="en-US" sz="5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72A8D-3D2A-4E76-B477-96AE1D71C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7444" y="6456784"/>
            <a:ext cx="1144556" cy="40121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13/10/2021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A1CF7B-1C30-4349-A436-6E67B8DCD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209" y="-115597"/>
            <a:ext cx="3152918" cy="159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2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8527" y="2235199"/>
            <a:ext cx="6916473" cy="1461031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END of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Imtiaz Hussain, ID-21008001</a:t>
            </a:r>
          </a:p>
          <a:p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Spring 2021</a:t>
            </a:r>
            <a:r>
              <a:rPr 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, EEE</a:t>
            </a:r>
            <a:endParaRPr lang="en-US" sz="1800" dirty="0">
              <a:solidFill>
                <a:schemeClr val="accent4">
                  <a:lumMod val="60000"/>
                  <a:lumOff val="40000"/>
                </a:schemeClr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9E6C-7A97-4715-8EA1-196DA13D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75118"/>
            <a:ext cx="4333412" cy="945338"/>
          </a:xfrm>
        </p:spPr>
        <p:txBody>
          <a:bodyPr>
            <a:normAutofit/>
          </a:bodyPr>
          <a:lstStyle/>
          <a:p>
            <a:r>
              <a:rPr lang="en-US" sz="2400" b="1" cap="none" dirty="0" smtClean="0">
                <a:solidFill>
                  <a:srgbClr val="66FFFF"/>
                </a:solidFill>
                <a:latin typeface="Century Gothic" panose="020B0502020202020204" pitchFamily="34" charset="0"/>
              </a:rPr>
              <a:t>Key Takeaway</a:t>
            </a:r>
            <a:endParaRPr lang="en-US" sz="2400" b="1" cap="none" dirty="0">
              <a:solidFill>
                <a:srgbClr val="66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EED01-74B6-460F-AA8C-480FACD93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3" y="2214850"/>
            <a:ext cx="4843751" cy="288916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LM35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PIC16F877A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on Proteus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Required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0832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9E6C-7A97-4715-8EA1-196DA13D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9853"/>
            <a:ext cx="4333412" cy="945338"/>
          </a:xfrm>
        </p:spPr>
        <p:txBody>
          <a:bodyPr>
            <a:normAutofit/>
          </a:bodyPr>
          <a:lstStyle/>
          <a:p>
            <a:r>
              <a:rPr lang="en-US" sz="2400" b="1" cap="none" dirty="0" smtClean="0">
                <a:solidFill>
                  <a:srgbClr val="66FFFF"/>
                </a:solidFill>
                <a:latin typeface="Century Gothic" panose="020B0502020202020204" pitchFamily="34" charset="0"/>
              </a:rPr>
              <a:t>LM35</a:t>
            </a:r>
            <a:endParaRPr lang="en-US" sz="2400" b="1" cap="none" dirty="0">
              <a:solidFill>
                <a:srgbClr val="66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EED01-74B6-460F-AA8C-480FACD93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1233979"/>
            <a:ext cx="8118965" cy="910705"/>
          </a:xfrm>
        </p:spPr>
        <p:txBody>
          <a:bodyPr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LM35 is a semiconductor temperature sensor with three pin connection (VCC INP, OUT and GROUND) which operates from 4 Volt to 30 Volt ,with an output voltage linearly related to Centigrade temperature. Since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LM35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varies with dependent to the temperature we need 12 bit ADC (Analog-to-Digital Converter) module to measure this voltage. The ADC module converts analog data into digital data and display it on the LCD </a:t>
            </a: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LM016L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screen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Voltage: 10mV/°C (meaning for every 1°C increase in temperature, the output voltage increases by 10mV). 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Range: -55°C to 150°C (LM35) or -40°C to 110°C (LM35C) 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Voltage: 4V to 30V 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 Consumption: Typically less than 60µA 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Output Impedance: 0.1Ω for 1mA load  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Automation: Monitoring temperatures in various industrial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Appliances: Controlling temperature in refrigerators, ovens, and air conditioners.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Automotive Systems: Monitoring engine temperature and other critical temperatures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068A3-34A2-4727-BEAC-A94D1D2C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875" y="3607130"/>
            <a:ext cx="1847920" cy="122023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3E75B3-8E1D-4485-994A-C6A34B8E7E14}"/>
              </a:ext>
            </a:extLst>
          </p:cNvPr>
          <p:cNvSpPr txBox="1"/>
          <p:nvPr/>
        </p:nvSpPr>
        <p:spPr>
          <a:xfrm>
            <a:off x="8745875" y="5396896"/>
            <a:ext cx="18479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LM35 Temperature Sensor </a:t>
            </a:r>
            <a:endParaRPr lang="en-US" sz="1200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5235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9E6C-7A97-4715-8EA1-196DA13D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7918"/>
            <a:ext cx="4333412" cy="945338"/>
          </a:xfrm>
        </p:spPr>
        <p:txBody>
          <a:bodyPr>
            <a:normAutofit/>
          </a:bodyPr>
          <a:lstStyle/>
          <a:p>
            <a:r>
              <a:rPr lang="en-US" sz="2400" b="1" cap="none" dirty="0" smtClean="0">
                <a:solidFill>
                  <a:srgbClr val="66FFFF"/>
                </a:solidFill>
                <a:latin typeface="Century Gothic" panose="020B0502020202020204" pitchFamily="34" charset="0"/>
              </a:rPr>
              <a:t>PIC16F877A</a:t>
            </a:r>
            <a:endParaRPr lang="en-US" sz="2400" b="1" cap="none" dirty="0">
              <a:solidFill>
                <a:srgbClr val="66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EED01-74B6-460F-AA8C-480FACD93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1244235"/>
            <a:ext cx="5566959" cy="4957059"/>
          </a:xfrm>
        </p:spPr>
        <p:txBody>
          <a:bodyPr>
            <a:no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PIC16F877A is a popular 8-bit microcontroller from Microchip Technology. It's widely used in various embedded systems and electronic projects due to its versatility, affordability, and ease of use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8-bit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Microcontroller: It has a powerful 8-bit Harvard architecture CPU.  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Flash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Memory: 8K words of Flash memory for storing the program code.  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Memory: 368 bytes of RAM for storing 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Systems: Industrial automation, home appliances, automotive systems, and more. 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Robotics: Controlling robot movements, sensors, and actuators. 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Devices: Building smart home devices, wearable technology, and industrial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solutions.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PIC16F877A | Electronics.Com.BD Bangladesh">
            <a:extLst>
              <a:ext uri="{FF2B5EF4-FFF2-40B4-BE49-F238E27FC236}">
                <a16:creationId xmlns:a16="http://schemas.microsoft.com/office/drawing/2014/main" id="{5409C9B1-ACA3-43ED-8527-93AF51A886E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0" t="1393" r="7517" b="3260"/>
          <a:stretch/>
        </p:blipFill>
        <p:spPr bwMode="auto">
          <a:xfrm>
            <a:off x="6881603" y="2025527"/>
            <a:ext cx="4956440" cy="2315521"/>
          </a:xfrm>
          <a:prstGeom prst="rect">
            <a:avLst/>
          </a:prstGeom>
          <a:noFill/>
          <a:effectLst>
            <a:outerShdw blurRad="88900" dist="38100" dir="5400000" algn="t" rotWithShape="0">
              <a:prstClr val="black">
                <a:alpha val="40000"/>
              </a:prstClr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055D92-10A6-4239-A0F2-14B2AA58D9F8}"/>
              </a:ext>
            </a:extLst>
          </p:cNvPr>
          <p:cNvSpPr txBox="1"/>
          <p:nvPr/>
        </p:nvSpPr>
        <p:spPr>
          <a:xfrm>
            <a:off x="7852577" y="4473948"/>
            <a:ext cx="3422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cap="none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: PIC16F877A Microcontroller</a:t>
            </a:r>
            <a:endParaRPr lang="en-US" sz="1400" dirty="0">
              <a:solidFill>
                <a:srgbClr val="66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2141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55A3D6-48A3-4F93-9094-F93A48889443}"/>
              </a:ext>
            </a:extLst>
          </p:cNvPr>
          <p:cNvSpPr txBox="1"/>
          <p:nvPr/>
        </p:nvSpPr>
        <p:spPr>
          <a:xfrm>
            <a:off x="1365626" y="433830"/>
            <a:ext cx="8928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6FFFF"/>
                </a:solidFill>
                <a:latin typeface="Century Gothic" panose="020B0502020202020204" pitchFamily="34" charset="0"/>
              </a:rPr>
              <a:t>Main Figure Of LM35 Sensor Interface With PIC16F877A Microcontroller And LCD Display.</a:t>
            </a:r>
          </a:p>
        </p:txBody>
      </p:sp>
      <p:pic>
        <p:nvPicPr>
          <p:cNvPr id="2050" name="Picture 2" descr="PIC16F877A LM35 temperature sensor interfacing circuit">
            <a:extLst>
              <a:ext uri="{FF2B5EF4-FFF2-40B4-BE49-F238E27FC236}">
                <a16:creationId xmlns:a16="http://schemas.microsoft.com/office/drawing/2014/main" id="{48D35290-6C45-4CC6-94D7-02EE9C77F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368" y="1294483"/>
            <a:ext cx="8028265" cy="5331269"/>
          </a:xfrm>
          <a:prstGeom prst="rect">
            <a:avLst/>
          </a:prstGeom>
          <a:noFill/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25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4A09A3-E192-4B89-AA57-7278D42D2F7B}"/>
              </a:ext>
            </a:extLst>
          </p:cNvPr>
          <p:cNvSpPr txBox="1"/>
          <p:nvPr/>
        </p:nvSpPr>
        <p:spPr>
          <a:xfrm>
            <a:off x="1750488" y="268407"/>
            <a:ext cx="9013978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LM35 Sensor Interface With The PIC16F877A Microcontroller And Display the Output.</a:t>
            </a:r>
            <a:r>
              <a:rPr lang="en-US" b="1" i="0" dirty="0">
                <a:solidFill>
                  <a:srgbClr val="66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Circuit Was Designed In Proteus Suite</a:t>
            </a:r>
            <a:endParaRPr lang="en-US" b="1" dirty="0">
              <a:solidFill>
                <a:srgbClr val="66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rgbClr val="66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398C5-6D22-49FE-9AA0-433C6D302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26" y="1222514"/>
            <a:ext cx="8757463" cy="498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C6C641-B2F5-45A2-842C-E244306EB8C8}"/>
              </a:ext>
            </a:extLst>
          </p:cNvPr>
          <p:cNvSpPr txBox="1"/>
          <p:nvPr/>
        </p:nvSpPr>
        <p:spPr>
          <a:xfrm>
            <a:off x="854548" y="982447"/>
            <a:ext cx="46621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Lcd pinout settings</a:t>
            </a:r>
          </a:p>
          <a:p>
            <a:pPr algn="just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sbit LCD_RS at RB0_bit;</a:t>
            </a:r>
          </a:p>
          <a:p>
            <a:pPr algn="just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sbit LCD_EN at RB1_bit;</a:t>
            </a:r>
          </a:p>
          <a:p>
            <a:pPr algn="just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sbit LCD_D7 at RB5_bit;</a:t>
            </a:r>
          </a:p>
          <a:p>
            <a:pPr algn="just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sbit LCD_D6 at RB4_bit;</a:t>
            </a:r>
          </a:p>
          <a:p>
            <a:pPr algn="just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sbit LCD_D5 at RB3_bit;</a:t>
            </a:r>
          </a:p>
          <a:p>
            <a:pPr algn="just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sbit LCD_D4 at RB2_bit;</a:t>
            </a:r>
          </a:p>
          <a:p>
            <a:pPr algn="just"/>
            <a:endParaRPr lang="en-U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Pin direction</a:t>
            </a:r>
          </a:p>
          <a:p>
            <a:pPr algn="just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sbit LCD_RS_Direction at TRISB0_bit;</a:t>
            </a:r>
          </a:p>
          <a:p>
            <a:pPr algn="just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sbit LCD_EN_Direction at TRISB1_bit;</a:t>
            </a:r>
          </a:p>
          <a:p>
            <a:pPr algn="just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sbit LCD_D7_Direction at TRISB5_bit;</a:t>
            </a:r>
          </a:p>
          <a:p>
            <a:pPr algn="just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sbit LCD_D6_Direction at TRISB4_bit;</a:t>
            </a:r>
          </a:p>
          <a:p>
            <a:pPr algn="just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sbit LCD_D5_Direction at TRISB3_bit;</a:t>
            </a:r>
          </a:p>
          <a:p>
            <a:pPr algn="just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sbit LCD_D4_Direction at TRISB2_bit;</a:t>
            </a:r>
          </a:p>
          <a:p>
            <a:pPr algn="just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vref = 5 ; </a:t>
            </a:r>
            <a:r>
              <a:rPr lang="en-US" sz="12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its  applied voltage change if 3.3 or 3.7 etc</a:t>
            </a:r>
          </a:p>
          <a:p>
            <a:pPr algn="just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tmp;   </a:t>
            </a:r>
            <a:r>
              <a:rPr lang="en-US" sz="12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variable int as tmp</a:t>
            </a:r>
          </a:p>
          <a:p>
            <a:pPr algn="just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temp_celcius;</a:t>
            </a:r>
          </a:p>
          <a:p>
            <a:pPr algn="just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 tmp1[3]; </a:t>
            </a:r>
            <a:r>
              <a:rPr lang="en-US" sz="12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char to store a string of 3 chars</a:t>
            </a:r>
          </a:p>
          <a:p>
            <a:pPr algn="just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main() {</a:t>
            </a:r>
          </a:p>
          <a:p>
            <a:pPr algn="just"/>
            <a:endParaRPr lang="en-U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LCD_Init();   </a:t>
            </a:r>
            <a:r>
              <a:rPr lang="en-US" sz="12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//Initializes the LCD modules</a:t>
            </a:r>
          </a:p>
          <a:p>
            <a:pPr algn="just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DElay_ms(250);</a:t>
            </a:r>
          </a:p>
          <a:p>
            <a:pPr algn="just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ADC_Init();   </a:t>
            </a:r>
            <a:r>
              <a:rPr lang="en-US" sz="12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Initializes the ADC Module for ADC Conversions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elay_ms(250);</a:t>
            </a:r>
          </a:p>
          <a:p>
            <a:pPr algn="just"/>
            <a:endParaRPr lang="en-U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ABFFB-8B72-4D6F-9E1D-8817FEABFDF4}"/>
              </a:ext>
            </a:extLst>
          </p:cNvPr>
          <p:cNvSpPr txBox="1"/>
          <p:nvPr/>
        </p:nvSpPr>
        <p:spPr>
          <a:xfrm>
            <a:off x="5818743" y="982447"/>
            <a:ext cx="610299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LCD_OUT(1,1, " Temperature "); </a:t>
            </a:r>
            <a:r>
              <a:rPr lang="en-US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LCD Will display at row 1 column 1 Learning.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LCD_OUT(2,2, "Sensor");  </a:t>
            </a:r>
            <a:r>
              <a:rPr lang="en-US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LCD Will display at row column 2 Microcontrollers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Delay_ms(3200); </a:t>
            </a:r>
            <a:r>
              <a:rPr lang="en-US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Will display this for 2 seconds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Lcd_Cmd(_LCD_CLEAR); </a:t>
            </a:r>
            <a:r>
              <a:rPr lang="en-US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Will clear LCD for new values to be displayed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while(1) </a:t>
            </a:r>
            <a:r>
              <a:rPr lang="en-US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Needed for operations its an internal loop which keeps on executing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tmp = ADC_Read(0); </a:t>
            </a:r>
            <a:r>
              <a:rPr lang="en-US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ADC read from pin AN 0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delay_ms(50);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temp_celcius = ( tmp * vref )/ 10 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delay_ms(20);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IntToStr(temp_celcius, tmp1); </a:t>
            </a:r>
            <a:r>
              <a:rPr lang="en-US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will convert values of tmp to tmp1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delay_ms(20);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Now we can display this string on LCD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Lcd_Cmd(_LCD_CLEAR);  </a:t>
            </a:r>
            <a:r>
              <a:rPr lang="en-US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Precaution clear for readings to be displayed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LCD_OUT(1,1, "Temp = ");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LCD_OUT(1,10,tmp1); </a:t>
            </a:r>
            <a:r>
              <a:rPr lang="en-US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 changed column number to display result after above helping string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Delay_ms(800</a:t>
            </a:r>
            <a:r>
              <a:rPr lang="en-US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Keep displaying same value for 0.5 sec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Lcd_Cmd(_LCD_CLEAR); </a:t>
            </a:r>
            <a:r>
              <a:rPr lang="en-US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Then clear LCD for new values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487A3-3A65-4ADF-9914-5FC1EBDC1C1A}"/>
              </a:ext>
            </a:extLst>
          </p:cNvPr>
          <p:cNvSpPr txBox="1"/>
          <p:nvPr/>
        </p:nvSpPr>
        <p:spPr>
          <a:xfrm>
            <a:off x="1449199" y="201150"/>
            <a:ext cx="6102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66FFFF"/>
                </a:solidFill>
                <a:latin typeface="Century Gothic" panose="020B0502020202020204" pitchFamily="34" charset="0"/>
              </a:rPr>
              <a:t>Here It Shows The Programming Step By Step, The Code Was Written In mikroC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7189C2-55A7-4CCC-BEF3-BF32ED1EF8CB}"/>
              </a:ext>
            </a:extLst>
          </p:cNvPr>
          <p:cNvSpPr txBox="1"/>
          <p:nvPr/>
        </p:nvSpPr>
        <p:spPr>
          <a:xfrm>
            <a:off x="1296370" y="6148316"/>
            <a:ext cx="1442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LM35 Temperature Sensor  Data Sheet</a:t>
            </a:r>
            <a:endParaRPr lang="en-US" sz="1200" dirty="0">
              <a:solidFill>
                <a:srgbClr val="66FFFF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6AA54CC-D670-4C59-81C5-18A4B8A97C5F}"/>
              </a:ext>
            </a:extLst>
          </p:cNvPr>
          <p:cNvSpPr/>
          <p:nvPr/>
        </p:nvSpPr>
        <p:spPr>
          <a:xfrm>
            <a:off x="2721869" y="6349902"/>
            <a:ext cx="421442" cy="155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F38BC54-515C-4449-8B3F-C8114A50A6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061305"/>
              </p:ext>
            </p:extLst>
          </p:nvPr>
        </p:nvGraphicFramePr>
        <p:xfrm>
          <a:off x="3321778" y="6288848"/>
          <a:ext cx="503338" cy="433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Packager Shell Object" showAsIcon="1" r:id="rId3" imgW="563400" imgH="482400" progId="Package">
                  <p:embed/>
                </p:oleObj>
              </mc:Choice>
              <mc:Fallback>
                <p:oleObj name="Packager Shell Object" showAsIcon="1" r:id="rId3" imgW="563400" imgH="482400" progId="Packag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B62FC21-5B5E-4325-A776-10BC1C5049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21778" y="6288848"/>
                        <a:ext cx="503338" cy="43331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53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93BE31-0708-46A6-A603-63DFC756E826}"/>
              </a:ext>
            </a:extLst>
          </p:cNvPr>
          <p:cNvSpPr txBox="1"/>
          <p:nvPr/>
        </p:nvSpPr>
        <p:spPr>
          <a:xfrm>
            <a:off x="1419828" y="834642"/>
            <a:ext cx="605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</a:t>
            </a:r>
            <a:r>
              <a:rPr lang="en-US" sz="2000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To Construct The  Device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C6C641-B2F5-45A2-842C-E244306EB8C8}"/>
                  </a:ext>
                </a:extLst>
              </p:cNvPr>
              <p:cNvSpPr txBox="1"/>
              <p:nvPr/>
            </p:nvSpPr>
            <p:spPr>
              <a:xfrm>
                <a:off x="1419828" y="1448746"/>
                <a:ext cx="467617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PicKit 3 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LM35 Temperature Sensor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0" dirty="0" smtClean="0">
                        <a:effectLst/>
                        <a:latin typeface="Cambria Math" panose="02040503050406030204" pitchFamily="18" charset="0"/>
                      </a:rPr>
                      <m:t>16×2</m:t>
                    </m:r>
                  </m:oMath>
                </a14:m>
                <a:r>
                  <a:rPr lang="en-US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LCD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PIC16F877A IC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40 - Pin IC holder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Perf board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20 MHz Crystal OSC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Female and Male Bergstick pins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33pf Capacitor - 2Nos, 100uf and 10uf cap.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680 ohm, 220 ohm, 10K and 560ohm Resistor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Potentiometer 10k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LED of any color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Soldering kit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IC 7805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5V Adapter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bit Analog to Digital Converter </a:t>
                </a:r>
                <a:endParaRPr lang="en-US" sz="14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Connecting wires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Breadboard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C6C641-B2F5-45A2-842C-E244306EB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828" y="1448746"/>
                <a:ext cx="4676172" cy="3970318"/>
              </a:xfrm>
              <a:prstGeom prst="rect">
                <a:avLst/>
              </a:prstGeom>
              <a:blipFill>
                <a:blip r:embed="rId2"/>
                <a:stretch>
                  <a:fillRect l="-261" t="-307" b="-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85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23680-0EF5-4EE8-89FC-4E75DD7C9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6755" y="717121"/>
            <a:ext cx="5850246" cy="4743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61ACD1-632F-454D-955B-2CF1150148F6}"/>
                  </a:ext>
                </a:extLst>
              </p:cNvPr>
              <p:cNvSpPr txBox="1"/>
              <p:nvPr/>
            </p:nvSpPr>
            <p:spPr>
              <a:xfrm>
                <a:off x="1354237" y="958843"/>
                <a:ext cx="3955994" cy="2748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Analog to Digital Thermometer using LM35 and PIC microcontroller.</a:t>
                </a:r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any heat or cold source are bought near the sensor, the LCD will show readings in degree Celsius from 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pPr>
                      <m:e>
                        <m:r>
                          <a:rPr lang="en-US" sz="1400" b="1" i="0" dirty="0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𝟓𝟓</m:t>
                        </m:r>
                      </m:e>
                      <m:sup>
                        <m:r>
                          <a:rPr lang="en-US" sz="1400" b="1" i="0" dirty="0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dirty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pPr>
                      <m:e>
                        <m:r>
                          <a:rPr lang="en-US" sz="1400" b="1" i="0" dirty="0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𝟏𝟓</m:t>
                        </m:r>
                        <m:r>
                          <a:rPr lang="en-US" sz="1400" b="1" i="1" dirty="0">
                            <a:solidFill>
                              <a:schemeClr val="tx1"/>
                            </a:solidFill>
                            <a:latin typeface="+mj-lt"/>
                          </a:rPr>
                          <m:t>𝟎</m:t>
                        </m:r>
                      </m:e>
                      <m:sup>
                        <m:r>
                          <a:rPr lang="en-US" sz="1400" b="1" i="1" dirty="0">
                            <a:solidFill>
                              <a:schemeClr val="tx1"/>
                            </a:solidFill>
                            <a:latin typeface="+mj-lt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dual supply and 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dirty="0" smtClean="0">
                            <a:latin typeface="+mj-lt"/>
                          </a:rPr>
                        </m:ctrlPr>
                      </m:sSupPr>
                      <m:e>
                        <m:r>
                          <a:rPr lang="en-US" sz="1400" b="1" i="1" dirty="0" smtClean="0">
                            <a:latin typeface="+mj-lt"/>
                          </a:rPr>
                          <m:t>𝟐</m:t>
                        </m:r>
                      </m:e>
                      <m:sup>
                        <m:r>
                          <a:rPr lang="en-US" sz="1400" b="1" dirty="0">
                            <a:latin typeface="+mj-lt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dirty="0">
                            <a:latin typeface="+mj-lt"/>
                          </a:rPr>
                        </m:ctrlPr>
                      </m:sSupPr>
                      <m:e>
                        <m:r>
                          <a:rPr lang="en-US" sz="1400" b="1" dirty="0">
                            <a:latin typeface="+mj-lt"/>
                          </a:rPr>
                          <m:t>𝟏𝟓</m:t>
                        </m:r>
                        <m:r>
                          <a:rPr lang="en-US" sz="1400" b="1" i="1" dirty="0">
                            <a:latin typeface="+mj-lt"/>
                          </a:rPr>
                          <m:t>𝟎</m:t>
                        </m:r>
                      </m:e>
                      <m:sup>
                        <m:r>
                          <a:rPr lang="en-US" sz="1400" b="1" i="1" dirty="0">
                            <a:latin typeface="+mj-lt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1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single supply.</a:t>
                </a:r>
              </a:p>
              <a:p>
                <a:pPr algn="just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can be use in Microwave, Car Engine, Main Frame Computer,</a:t>
                </a:r>
                <a:r>
                  <a:rPr lang="en-US" sz="1400" b="1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Refrigerators</a:t>
                </a:r>
                <a:r>
                  <a:rPr lang="en-US" sz="1400" b="1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Induction motors in industries etc</a:t>
                </a:r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US" sz="1400" b="0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main fact about this it is very cheap and easy to assemble. Building this instrument would cost around Six Hundred (600) Bangladeshi TAKA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61ACD1-632F-454D-955B-2CF115014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237" y="958843"/>
                <a:ext cx="3955994" cy="2748829"/>
              </a:xfrm>
              <a:prstGeom prst="rect">
                <a:avLst/>
              </a:prstGeom>
              <a:blipFill>
                <a:blip r:embed="rId3"/>
                <a:stretch>
                  <a:fillRect l="-462" t="-222" r="-462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358BD99-ECC5-42FB-B64A-59AF6A7D2626}"/>
              </a:ext>
            </a:extLst>
          </p:cNvPr>
          <p:cNvSpPr txBox="1"/>
          <p:nvPr/>
        </p:nvSpPr>
        <p:spPr>
          <a:xfrm>
            <a:off x="7431873" y="5492952"/>
            <a:ext cx="30124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: Psychical Mechanism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7B43A9-E64E-476A-9F80-69496D806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199" y="4455609"/>
            <a:ext cx="1377614" cy="1191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CDC779-3D4C-41D7-AC64-7FB9E3F356EB}"/>
              </a:ext>
            </a:extLst>
          </p:cNvPr>
          <p:cNvSpPr txBox="1"/>
          <p:nvPr/>
        </p:nvSpPr>
        <p:spPr>
          <a:xfrm>
            <a:off x="1433385" y="5800729"/>
            <a:ext cx="1713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bit ADC Module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93BE31-0708-46A6-A603-63DFC756E826}"/>
              </a:ext>
            </a:extLst>
          </p:cNvPr>
          <p:cNvSpPr txBox="1"/>
          <p:nvPr/>
        </p:nvSpPr>
        <p:spPr>
          <a:xfrm>
            <a:off x="1354237" y="534667"/>
            <a:ext cx="605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Overview</a:t>
            </a:r>
            <a:endParaRPr lang="en-US" sz="2000" b="1" dirty="0">
              <a:solidFill>
                <a:srgbClr val="66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9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18BD99-41E9-467C-9777-74587F831718}">
  <ds:schemaRefs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648</TotalTime>
  <Words>687</Words>
  <Application>Microsoft Office PowerPoint</Application>
  <PresentationFormat>Widescreen</PresentationFormat>
  <Paragraphs>132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Arial Narrow</vt:lpstr>
      <vt:lpstr>Bahnschrift Condensed</vt:lpstr>
      <vt:lpstr>Bauhaus 93</vt:lpstr>
      <vt:lpstr>Calibri</vt:lpstr>
      <vt:lpstr>Cambria Math</vt:lpstr>
      <vt:lpstr>Century Gothic</vt:lpstr>
      <vt:lpstr>Segoe UI Semibold</vt:lpstr>
      <vt:lpstr>Times New Roman</vt:lpstr>
      <vt:lpstr>Trebuchet MS</vt:lpstr>
      <vt:lpstr>Tw Cen MT</vt:lpstr>
      <vt:lpstr>Circuit</vt:lpstr>
      <vt:lpstr>Packager Shell Object</vt:lpstr>
      <vt:lpstr>Presentation on Temperature SENSOR</vt:lpstr>
      <vt:lpstr>Key Takeaway</vt:lpstr>
      <vt:lpstr>LM35</vt:lpstr>
      <vt:lpstr>PIC16F877A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Electrostatic </dc:title>
  <dc:creator>Imtiaz Hussain</dc:creator>
  <cp:lastModifiedBy>Imtiaz Hussain</cp:lastModifiedBy>
  <cp:revision>125</cp:revision>
  <dcterms:created xsi:type="dcterms:W3CDTF">2021-05-22T15:20:11Z</dcterms:created>
  <dcterms:modified xsi:type="dcterms:W3CDTF">2024-12-23T17:43:07Z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