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75"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PT Sans Narrow" panose="020B0506020203020204" pitchFamily="34"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109" d="100"/>
          <a:sy n="109" d="100"/>
        </p:scale>
        <p:origin x="706" y="8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14300" indent="0">
              <a:buNone/>
            </a:pPr>
            <a:r>
              <a:rPr lang="en-US" sz="1100" dirty="0">
                <a:latin typeface="Calibri" panose="020F0502020204030204" pitchFamily="34" charset="0"/>
                <a:cs typeface="Calibri" panose="020F0502020204030204" pitchFamily="34" charset="0"/>
              </a:rPr>
              <a:t>x = int(input("x: "))</a:t>
            </a:r>
          </a:p>
          <a:p>
            <a:pPr marL="114300" indent="0">
              <a:buNone/>
            </a:pPr>
            <a:r>
              <a:rPr lang="en-US" sz="1100" dirty="0">
                <a:latin typeface="Calibri" panose="020F0502020204030204" pitchFamily="34" charset="0"/>
                <a:cs typeface="Calibri" panose="020F0502020204030204" pitchFamily="34" charset="0"/>
              </a:rPr>
              <a:t>y = int(input("y: "))</a:t>
            </a:r>
          </a:p>
          <a:p>
            <a:pPr marL="114300" indent="0">
              <a:buNone/>
            </a:pPr>
            <a:r>
              <a:rPr lang="en-US" sz="1100" dirty="0">
                <a:latin typeface="Calibri" panose="020F0502020204030204" pitchFamily="34" charset="0"/>
                <a:cs typeface="Calibri" panose="020F0502020204030204" pitchFamily="34" charset="0"/>
              </a:rPr>
              <a:t>z = int(input("z: "))</a:t>
            </a:r>
          </a:p>
          <a:p>
            <a:pPr marL="114300" indent="0">
              <a:buNone/>
            </a:pPr>
            <a:r>
              <a:rPr lang="en-US" sz="1100" dirty="0">
                <a:latin typeface="Calibri" panose="020F0502020204030204" pitchFamily="34" charset="0"/>
                <a:cs typeface="Calibri" panose="020F0502020204030204" pitchFamily="34" charset="0"/>
              </a:rPr>
              <a:t>if x == y == z:</a:t>
            </a:r>
          </a:p>
          <a:p>
            <a:pPr marL="114300" indent="0">
              <a:buNone/>
            </a:pPr>
            <a:r>
              <a:rPr lang="en-US" sz="1100" dirty="0">
                <a:latin typeface="Calibri" panose="020F0502020204030204" pitchFamily="34" charset="0"/>
                <a:cs typeface="Calibri" panose="020F0502020204030204" pitchFamily="34" charset="0"/>
              </a:rPr>
              <a:t>	print("Equilateral triangle")</a:t>
            </a:r>
          </a:p>
          <a:p>
            <a:pPr marL="114300" indent="0">
              <a:buNone/>
            </a:pPr>
            <a:r>
              <a:rPr lang="en-US" sz="1100" dirty="0" err="1">
                <a:latin typeface="Calibri" panose="020F0502020204030204" pitchFamily="34" charset="0"/>
                <a:cs typeface="Calibri" panose="020F0502020204030204" pitchFamily="34" charset="0"/>
              </a:rPr>
              <a:t>elif</a:t>
            </a:r>
            <a:r>
              <a:rPr lang="en-US" sz="1100" dirty="0">
                <a:latin typeface="Calibri" panose="020F0502020204030204" pitchFamily="34" charset="0"/>
                <a:cs typeface="Calibri" panose="020F0502020204030204" pitchFamily="34" charset="0"/>
              </a:rPr>
              <a:t> x==y or y==z or z==x:</a:t>
            </a:r>
          </a:p>
          <a:p>
            <a:pPr marL="114300" indent="0">
              <a:buNone/>
            </a:pPr>
            <a:r>
              <a:rPr lang="en-US" sz="1100" dirty="0">
                <a:latin typeface="Calibri" panose="020F0502020204030204" pitchFamily="34" charset="0"/>
                <a:cs typeface="Calibri" panose="020F0502020204030204" pitchFamily="34" charset="0"/>
              </a:rPr>
              <a:t>	print("isosceles triangle")</a:t>
            </a:r>
          </a:p>
          <a:p>
            <a:pPr marL="114300" indent="0">
              <a:buNone/>
            </a:pPr>
            <a:r>
              <a:rPr lang="en-US" sz="1100" dirty="0">
                <a:latin typeface="Calibri" panose="020F0502020204030204" pitchFamily="34" charset="0"/>
                <a:cs typeface="Calibri" panose="020F0502020204030204" pitchFamily="34" charset="0"/>
              </a:rPr>
              <a:t>else:</a:t>
            </a:r>
          </a:p>
          <a:p>
            <a:pPr marL="114300" indent="0">
              <a:buNone/>
            </a:pPr>
            <a:r>
              <a:rPr lang="en-US" sz="1100" dirty="0">
                <a:latin typeface="Calibri" panose="020F0502020204030204" pitchFamily="34" charset="0"/>
                <a:cs typeface="Calibri" panose="020F0502020204030204" pitchFamily="34" charset="0"/>
              </a:rPr>
              <a:t>	print("Scalene triangle")</a:t>
            </a:r>
          </a:p>
          <a:p>
            <a:pPr marL="114300" indent="0">
              <a:lnSpc>
                <a:spcPct val="100000"/>
              </a:lnSpc>
              <a:buNone/>
            </a:pPr>
            <a:r>
              <a:rPr lang="en-US" sz="1100" dirty="0">
                <a:solidFill>
                  <a:srgbClr val="000000"/>
                </a:solidFill>
                <a:latin typeface="Calibri" panose="020F0502020204030204" pitchFamily="34" charset="0"/>
                <a:ea typeface="DejaVu Sans"/>
                <a:cs typeface="Calibri" panose="020F0502020204030204" pitchFamily="34" charset="0"/>
              </a:rPr>
              <a:t>		</a:t>
            </a:r>
            <a:endParaRPr lang="en-US" sz="1100" dirty="0">
              <a:latin typeface="Calibri" panose="020F0502020204030204" pitchFamily="34" charset="0"/>
              <a:cs typeface="Calibri" panose="020F0502020204030204" pitchFamily="34" charset="0"/>
            </a:endParaRPr>
          </a:p>
          <a:p>
            <a:pPr marL="114300" indent="0">
              <a:buNone/>
            </a:pPr>
            <a:endParaRPr lang="en-IN" dirty="0"/>
          </a:p>
          <a:p>
            <a:endParaRPr lang="en-IN" dirty="0"/>
          </a:p>
        </p:txBody>
      </p:sp>
    </p:spTree>
    <p:extLst>
      <p:ext uri="{BB962C8B-B14F-4D97-AF65-F5344CB8AC3E}">
        <p14:creationId xmlns:p14="http://schemas.microsoft.com/office/powerpoint/2010/main" val="2767746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14300" indent="0">
              <a:buNone/>
            </a:pPr>
            <a:r>
              <a:rPr lang="en-US" sz="1100" dirty="0">
                <a:latin typeface="Calibri" panose="020F0502020204030204" pitchFamily="34" charset="0"/>
                <a:cs typeface="Calibri" panose="020F0502020204030204" pitchFamily="34" charset="0"/>
              </a:rPr>
              <a:t>x = int(input("x: "))</a:t>
            </a:r>
          </a:p>
          <a:p>
            <a:pPr marL="114300" indent="0">
              <a:buNone/>
            </a:pPr>
            <a:r>
              <a:rPr lang="en-US" sz="1100" dirty="0">
                <a:latin typeface="Calibri" panose="020F0502020204030204" pitchFamily="34" charset="0"/>
                <a:cs typeface="Calibri" panose="020F0502020204030204" pitchFamily="34" charset="0"/>
              </a:rPr>
              <a:t>y = int(input("y: "))</a:t>
            </a:r>
          </a:p>
          <a:p>
            <a:pPr marL="114300" indent="0">
              <a:buNone/>
            </a:pPr>
            <a:r>
              <a:rPr lang="en-US" sz="1100" dirty="0">
                <a:latin typeface="Calibri" panose="020F0502020204030204" pitchFamily="34" charset="0"/>
                <a:cs typeface="Calibri" panose="020F0502020204030204" pitchFamily="34" charset="0"/>
              </a:rPr>
              <a:t>z = int(input("z: "))</a:t>
            </a:r>
          </a:p>
          <a:p>
            <a:pPr marL="114300" indent="0">
              <a:buNone/>
            </a:pPr>
            <a:r>
              <a:rPr lang="en-US" sz="1100" dirty="0">
                <a:latin typeface="Calibri" panose="020F0502020204030204" pitchFamily="34" charset="0"/>
                <a:cs typeface="Calibri" panose="020F0502020204030204" pitchFamily="34" charset="0"/>
              </a:rPr>
              <a:t>if x == y == z:</a:t>
            </a:r>
          </a:p>
          <a:p>
            <a:pPr marL="114300" indent="0">
              <a:buNone/>
            </a:pPr>
            <a:r>
              <a:rPr lang="en-US" sz="1100" dirty="0">
                <a:latin typeface="Calibri" panose="020F0502020204030204" pitchFamily="34" charset="0"/>
                <a:cs typeface="Calibri" panose="020F0502020204030204" pitchFamily="34" charset="0"/>
              </a:rPr>
              <a:t>	print("Equilateral triangle")</a:t>
            </a:r>
          </a:p>
          <a:p>
            <a:pPr marL="114300" indent="0">
              <a:buNone/>
            </a:pPr>
            <a:r>
              <a:rPr lang="en-US" sz="1100" dirty="0" err="1">
                <a:latin typeface="Calibri" panose="020F0502020204030204" pitchFamily="34" charset="0"/>
                <a:cs typeface="Calibri" panose="020F0502020204030204" pitchFamily="34" charset="0"/>
              </a:rPr>
              <a:t>elif</a:t>
            </a:r>
            <a:r>
              <a:rPr lang="en-US" sz="1100" dirty="0">
                <a:latin typeface="Calibri" panose="020F0502020204030204" pitchFamily="34" charset="0"/>
                <a:cs typeface="Calibri" panose="020F0502020204030204" pitchFamily="34" charset="0"/>
              </a:rPr>
              <a:t> x==y or y==z or z==x:</a:t>
            </a:r>
          </a:p>
          <a:p>
            <a:pPr marL="114300" indent="0">
              <a:buNone/>
            </a:pPr>
            <a:r>
              <a:rPr lang="en-US" sz="1100" dirty="0">
                <a:latin typeface="Calibri" panose="020F0502020204030204" pitchFamily="34" charset="0"/>
                <a:cs typeface="Calibri" panose="020F0502020204030204" pitchFamily="34" charset="0"/>
              </a:rPr>
              <a:t>	print("isosceles triangle")</a:t>
            </a:r>
          </a:p>
          <a:p>
            <a:pPr marL="114300" indent="0">
              <a:buNone/>
            </a:pPr>
            <a:r>
              <a:rPr lang="en-US" sz="1100" dirty="0">
                <a:latin typeface="Calibri" panose="020F0502020204030204" pitchFamily="34" charset="0"/>
                <a:cs typeface="Calibri" panose="020F0502020204030204" pitchFamily="34" charset="0"/>
              </a:rPr>
              <a:t>else:</a:t>
            </a:r>
          </a:p>
          <a:p>
            <a:pPr marL="114300" indent="0">
              <a:buNone/>
            </a:pPr>
            <a:r>
              <a:rPr lang="en-US" sz="1100" dirty="0">
                <a:latin typeface="Calibri" panose="020F0502020204030204" pitchFamily="34" charset="0"/>
                <a:cs typeface="Calibri" panose="020F0502020204030204" pitchFamily="34" charset="0"/>
              </a:rPr>
              <a:t>	print("Scalene triangle")</a:t>
            </a:r>
          </a:p>
          <a:p>
            <a:pPr marL="114300" indent="0">
              <a:lnSpc>
                <a:spcPct val="100000"/>
              </a:lnSpc>
              <a:buNone/>
            </a:pPr>
            <a:r>
              <a:rPr lang="en-US" sz="1100" dirty="0">
                <a:solidFill>
                  <a:srgbClr val="000000"/>
                </a:solidFill>
                <a:latin typeface="Calibri" panose="020F0502020204030204" pitchFamily="34" charset="0"/>
                <a:ea typeface="DejaVu Sans"/>
                <a:cs typeface="Calibri" panose="020F0502020204030204" pitchFamily="34" charset="0"/>
              </a:rPr>
              <a:t>		</a:t>
            </a:r>
            <a:endParaRPr lang="en-US" sz="1100" dirty="0">
              <a:latin typeface="Calibri" panose="020F0502020204030204" pitchFamily="34" charset="0"/>
              <a:cs typeface="Calibri" panose="020F0502020204030204" pitchFamily="34" charset="0"/>
            </a:endParaRPr>
          </a:p>
          <a:p>
            <a:pPr marL="114300" indent="0">
              <a:buNone/>
            </a:pPr>
            <a:endParaRPr lang="en-IN" dirty="0"/>
          </a:p>
          <a:p>
            <a:endParaRPr lang="en-IN" dirty="0"/>
          </a:p>
        </p:txBody>
      </p:sp>
    </p:spTree>
    <p:extLst>
      <p:ext uri="{BB962C8B-B14F-4D97-AF65-F5344CB8AC3E}">
        <p14:creationId xmlns:p14="http://schemas.microsoft.com/office/powerpoint/2010/main" val="1781934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14300" indent="0">
              <a:buNone/>
            </a:pPr>
            <a:r>
              <a:rPr lang="en-US" sz="1100" dirty="0">
                <a:latin typeface="Calibri" panose="020F0502020204030204" pitchFamily="34" charset="0"/>
                <a:cs typeface="Calibri" panose="020F0502020204030204" pitchFamily="34" charset="0"/>
              </a:rPr>
              <a:t>x = int(input("x: "))</a:t>
            </a:r>
          </a:p>
          <a:p>
            <a:pPr marL="114300" indent="0">
              <a:buNone/>
            </a:pPr>
            <a:r>
              <a:rPr lang="en-US" sz="1100" dirty="0">
                <a:latin typeface="Calibri" panose="020F0502020204030204" pitchFamily="34" charset="0"/>
                <a:cs typeface="Calibri" panose="020F0502020204030204" pitchFamily="34" charset="0"/>
              </a:rPr>
              <a:t>y = int(input("y: "))</a:t>
            </a:r>
          </a:p>
          <a:p>
            <a:pPr marL="114300" indent="0">
              <a:buNone/>
            </a:pPr>
            <a:r>
              <a:rPr lang="en-US" sz="1100" dirty="0">
                <a:latin typeface="Calibri" panose="020F0502020204030204" pitchFamily="34" charset="0"/>
                <a:cs typeface="Calibri" panose="020F0502020204030204" pitchFamily="34" charset="0"/>
              </a:rPr>
              <a:t>z = int(input("z: "))</a:t>
            </a:r>
          </a:p>
          <a:p>
            <a:pPr marL="114300" indent="0">
              <a:buNone/>
            </a:pPr>
            <a:r>
              <a:rPr lang="en-US" sz="1100" dirty="0">
                <a:latin typeface="Calibri" panose="020F0502020204030204" pitchFamily="34" charset="0"/>
                <a:cs typeface="Calibri" panose="020F0502020204030204" pitchFamily="34" charset="0"/>
              </a:rPr>
              <a:t>if x == y == z:</a:t>
            </a:r>
          </a:p>
          <a:p>
            <a:pPr marL="114300" indent="0">
              <a:buNone/>
            </a:pPr>
            <a:r>
              <a:rPr lang="en-US" sz="1100" dirty="0">
                <a:latin typeface="Calibri" panose="020F0502020204030204" pitchFamily="34" charset="0"/>
                <a:cs typeface="Calibri" panose="020F0502020204030204" pitchFamily="34" charset="0"/>
              </a:rPr>
              <a:t>	print("Equilateral triangle")</a:t>
            </a:r>
          </a:p>
          <a:p>
            <a:pPr marL="114300" indent="0">
              <a:buNone/>
            </a:pPr>
            <a:r>
              <a:rPr lang="en-US" sz="1100" dirty="0" err="1">
                <a:latin typeface="Calibri" panose="020F0502020204030204" pitchFamily="34" charset="0"/>
                <a:cs typeface="Calibri" panose="020F0502020204030204" pitchFamily="34" charset="0"/>
              </a:rPr>
              <a:t>elif</a:t>
            </a:r>
            <a:r>
              <a:rPr lang="en-US" sz="1100" dirty="0">
                <a:latin typeface="Calibri" panose="020F0502020204030204" pitchFamily="34" charset="0"/>
                <a:cs typeface="Calibri" panose="020F0502020204030204" pitchFamily="34" charset="0"/>
              </a:rPr>
              <a:t> x==y or y==z or z==x:</a:t>
            </a:r>
          </a:p>
          <a:p>
            <a:pPr marL="114300" indent="0">
              <a:buNone/>
            </a:pPr>
            <a:r>
              <a:rPr lang="en-US" sz="1100" dirty="0">
                <a:latin typeface="Calibri" panose="020F0502020204030204" pitchFamily="34" charset="0"/>
                <a:cs typeface="Calibri" panose="020F0502020204030204" pitchFamily="34" charset="0"/>
              </a:rPr>
              <a:t>	print("isosceles triangle")</a:t>
            </a:r>
          </a:p>
          <a:p>
            <a:pPr marL="114300" indent="0">
              <a:buNone/>
            </a:pPr>
            <a:r>
              <a:rPr lang="en-US" sz="1100" dirty="0">
                <a:latin typeface="Calibri" panose="020F0502020204030204" pitchFamily="34" charset="0"/>
                <a:cs typeface="Calibri" panose="020F0502020204030204" pitchFamily="34" charset="0"/>
              </a:rPr>
              <a:t>else:</a:t>
            </a:r>
          </a:p>
          <a:p>
            <a:pPr marL="114300" indent="0">
              <a:buNone/>
            </a:pPr>
            <a:r>
              <a:rPr lang="en-US" sz="1100" dirty="0">
                <a:latin typeface="Calibri" panose="020F0502020204030204" pitchFamily="34" charset="0"/>
                <a:cs typeface="Calibri" panose="020F0502020204030204" pitchFamily="34" charset="0"/>
              </a:rPr>
              <a:t>	print("Scalene triangle")</a:t>
            </a:r>
          </a:p>
          <a:p>
            <a:pPr marL="114300" indent="0">
              <a:lnSpc>
                <a:spcPct val="100000"/>
              </a:lnSpc>
              <a:buNone/>
            </a:pPr>
            <a:r>
              <a:rPr lang="en-US" sz="1100" dirty="0">
                <a:solidFill>
                  <a:srgbClr val="000000"/>
                </a:solidFill>
                <a:latin typeface="Calibri" panose="020F0502020204030204" pitchFamily="34" charset="0"/>
                <a:ea typeface="DejaVu Sans"/>
                <a:cs typeface="Calibri" panose="020F0502020204030204" pitchFamily="34" charset="0"/>
              </a:rPr>
              <a:t>		</a:t>
            </a:r>
            <a:endParaRPr lang="en-US" sz="1100" dirty="0">
              <a:latin typeface="Calibri" panose="020F0502020204030204" pitchFamily="34" charset="0"/>
              <a:cs typeface="Calibri" panose="020F0502020204030204" pitchFamily="34" charset="0"/>
            </a:endParaRPr>
          </a:p>
          <a:p>
            <a:pPr marL="114300" indent="0">
              <a:buNone/>
            </a:pPr>
            <a:endParaRPr lang="en-IN" dirty="0"/>
          </a:p>
          <a:p>
            <a:endParaRPr lang="en-IN" dirty="0"/>
          </a:p>
        </p:txBody>
      </p:sp>
    </p:spTree>
    <p:extLst>
      <p:ext uri="{BB962C8B-B14F-4D97-AF65-F5344CB8AC3E}">
        <p14:creationId xmlns:p14="http://schemas.microsoft.com/office/powerpoint/2010/main" val="268791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14300" indent="0">
              <a:buNone/>
            </a:pPr>
            <a:r>
              <a:rPr lang="en-US" sz="1100" dirty="0">
                <a:latin typeface="Calibri" panose="020F0502020204030204" pitchFamily="34" charset="0"/>
                <a:cs typeface="Calibri" panose="020F0502020204030204" pitchFamily="34" charset="0"/>
              </a:rPr>
              <a:t>x = int(input("x: "))</a:t>
            </a:r>
          </a:p>
          <a:p>
            <a:pPr marL="114300" indent="0">
              <a:buNone/>
            </a:pPr>
            <a:r>
              <a:rPr lang="en-US" sz="1100" dirty="0">
                <a:latin typeface="Calibri" panose="020F0502020204030204" pitchFamily="34" charset="0"/>
                <a:cs typeface="Calibri" panose="020F0502020204030204" pitchFamily="34" charset="0"/>
              </a:rPr>
              <a:t>y = int(input("y: "))</a:t>
            </a:r>
          </a:p>
          <a:p>
            <a:pPr marL="114300" indent="0">
              <a:buNone/>
            </a:pPr>
            <a:r>
              <a:rPr lang="en-US" sz="1100" dirty="0">
                <a:latin typeface="Calibri" panose="020F0502020204030204" pitchFamily="34" charset="0"/>
                <a:cs typeface="Calibri" panose="020F0502020204030204" pitchFamily="34" charset="0"/>
              </a:rPr>
              <a:t>z = int(input("z: "))</a:t>
            </a:r>
          </a:p>
          <a:p>
            <a:pPr marL="114300" indent="0">
              <a:buNone/>
            </a:pPr>
            <a:r>
              <a:rPr lang="en-US" sz="1100" dirty="0">
                <a:latin typeface="Calibri" panose="020F0502020204030204" pitchFamily="34" charset="0"/>
                <a:cs typeface="Calibri" panose="020F0502020204030204" pitchFamily="34" charset="0"/>
              </a:rPr>
              <a:t>if x == y == z:</a:t>
            </a:r>
          </a:p>
          <a:p>
            <a:pPr marL="114300" indent="0">
              <a:buNone/>
            </a:pPr>
            <a:r>
              <a:rPr lang="en-US" sz="1100" dirty="0">
                <a:latin typeface="Calibri" panose="020F0502020204030204" pitchFamily="34" charset="0"/>
                <a:cs typeface="Calibri" panose="020F0502020204030204" pitchFamily="34" charset="0"/>
              </a:rPr>
              <a:t>	print("Equilateral triangle")</a:t>
            </a:r>
          </a:p>
          <a:p>
            <a:pPr marL="114300" indent="0">
              <a:buNone/>
            </a:pPr>
            <a:r>
              <a:rPr lang="en-US" sz="1100" dirty="0" err="1">
                <a:latin typeface="Calibri" panose="020F0502020204030204" pitchFamily="34" charset="0"/>
                <a:cs typeface="Calibri" panose="020F0502020204030204" pitchFamily="34" charset="0"/>
              </a:rPr>
              <a:t>elif</a:t>
            </a:r>
            <a:r>
              <a:rPr lang="en-US" sz="1100" dirty="0">
                <a:latin typeface="Calibri" panose="020F0502020204030204" pitchFamily="34" charset="0"/>
                <a:cs typeface="Calibri" panose="020F0502020204030204" pitchFamily="34" charset="0"/>
              </a:rPr>
              <a:t> x==y or y==z or z==x:</a:t>
            </a:r>
          </a:p>
          <a:p>
            <a:pPr marL="114300" indent="0">
              <a:buNone/>
            </a:pPr>
            <a:r>
              <a:rPr lang="en-US" sz="1100" dirty="0">
                <a:latin typeface="Calibri" panose="020F0502020204030204" pitchFamily="34" charset="0"/>
                <a:cs typeface="Calibri" panose="020F0502020204030204" pitchFamily="34" charset="0"/>
              </a:rPr>
              <a:t>	print("isosceles triangle")</a:t>
            </a:r>
          </a:p>
          <a:p>
            <a:pPr marL="114300" indent="0">
              <a:buNone/>
            </a:pPr>
            <a:r>
              <a:rPr lang="en-US" sz="1100" dirty="0">
                <a:latin typeface="Calibri" panose="020F0502020204030204" pitchFamily="34" charset="0"/>
                <a:cs typeface="Calibri" panose="020F0502020204030204" pitchFamily="34" charset="0"/>
              </a:rPr>
              <a:t>else:</a:t>
            </a:r>
          </a:p>
          <a:p>
            <a:pPr marL="114300" indent="0">
              <a:buNone/>
            </a:pPr>
            <a:r>
              <a:rPr lang="en-US" sz="1100" dirty="0">
                <a:latin typeface="Calibri" panose="020F0502020204030204" pitchFamily="34" charset="0"/>
                <a:cs typeface="Calibri" panose="020F0502020204030204" pitchFamily="34" charset="0"/>
              </a:rPr>
              <a:t>	print("Scalene triangle")</a:t>
            </a:r>
          </a:p>
          <a:p>
            <a:pPr marL="114300" indent="0">
              <a:lnSpc>
                <a:spcPct val="100000"/>
              </a:lnSpc>
              <a:buNone/>
            </a:pPr>
            <a:r>
              <a:rPr lang="en-US" sz="1100" dirty="0">
                <a:solidFill>
                  <a:srgbClr val="000000"/>
                </a:solidFill>
                <a:latin typeface="Calibri" panose="020F0502020204030204" pitchFamily="34" charset="0"/>
                <a:ea typeface="DejaVu Sans"/>
                <a:cs typeface="Calibri" panose="020F0502020204030204" pitchFamily="34" charset="0"/>
              </a:rPr>
              <a:t>		</a:t>
            </a:r>
            <a:endParaRPr lang="en-US" sz="1100" dirty="0">
              <a:latin typeface="Calibri" panose="020F0502020204030204" pitchFamily="34" charset="0"/>
              <a:cs typeface="Calibri" panose="020F0502020204030204" pitchFamily="34" charset="0"/>
            </a:endParaRPr>
          </a:p>
          <a:p>
            <a:pPr marL="114300" indent="0">
              <a:buNone/>
            </a:pPr>
            <a:endParaRPr lang="en-IN" dirty="0"/>
          </a:p>
          <a:p>
            <a:endParaRPr lang="en-IN" dirty="0"/>
          </a:p>
        </p:txBody>
      </p:sp>
    </p:spTree>
    <p:extLst>
      <p:ext uri="{BB962C8B-B14F-4D97-AF65-F5344CB8AC3E}">
        <p14:creationId xmlns:p14="http://schemas.microsoft.com/office/powerpoint/2010/main" val="349611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fontAlgn="base"/>
            <a:r>
              <a:rPr lang="en-US" sz="1100" b="1" i="0" u="none" strike="noStrike" cap="none" dirty="0">
                <a:solidFill>
                  <a:srgbClr val="000000"/>
                </a:solidFill>
                <a:latin typeface="Arial"/>
                <a:ea typeface="Arial"/>
                <a:cs typeface="Arial"/>
                <a:sym typeface="Arial"/>
              </a:rPr>
              <a:t>Node </a:t>
            </a:r>
            <a:r>
              <a:rPr lang="en-US" sz="1100" b="1" i="0" u="none" strike="noStrike" cap="none" dirty="0" err="1">
                <a:solidFill>
                  <a:srgbClr val="000000"/>
                </a:solidFill>
                <a:latin typeface="Arial"/>
                <a:ea typeface="Arial"/>
                <a:cs typeface="Arial"/>
                <a:sym typeface="Arial"/>
              </a:rPr>
              <a:t>js</a:t>
            </a:r>
            <a:r>
              <a:rPr lang="en-US" sz="1100" b="1" i="0" u="none" strike="noStrike" cap="none" dirty="0">
                <a:solidFill>
                  <a:srgbClr val="000000"/>
                </a:solidFill>
                <a:latin typeface="Arial"/>
                <a:ea typeface="Arial"/>
                <a:cs typeface="Arial"/>
                <a:sym typeface="Arial"/>
              </a:rPr>
              <a:t>:</a:t>
            </a:r>
            <a:r>
              <a:rPr lang="en-US" sz="1100" b="0" i="0" u="none" strike="noStrike" cap="none" dirty="0">
                <a:solidFill>
                  <a:srgbClr val="000000"/>
                </a:solidFill>
                <a:latin typeface="Arial"/>
                <a:ea typeface="Arial"/>
                <a:cs typeface="Arial"/>
                <a:sym typeface="Arial"/>
              </a:rPr>
              <a:t> It is a framework to write network applications using </a:t>
            </a:r>
            <a:r>
              <a:rPr lang="en-US" sz="1100" b="1" i="0" u="none" strike="noStrike" cap="none" dirty="0">
                <a:solidFill>
                  <a:srgbClr val="000000"/>
                </a:solidFill>
                <a:latin typeface="Arial"/>
                <a:ea typeface="Arial"/>
                <a:cs typeface="Arial"/>
                <a:sym typeface="Arial"/>
              </a:rPr>
              <a:t>JavaScript</a:t>
            </a:r>
            <a:r>
              <a:rPr lang="en-US" sz="1100" b="0" i="0" u="none" strike="noStrike" cap="none" dirty="0">
                <a:solidFill>
                  <a:srgbClr val="000000"/>
                </a:solidFill>
                <a:latin typeface="Arial"/>
                <a:ea typeface="Arial"/>
                <a:cs typeface="Arial"/>
                <a:sym typeface="Arial"/>
              </a:rPr>
              <a:t>. Corporate users of Node.js include IBM, LinkedIn, Microsoft, Netflix, PayPal, Yahoo for real-time web applications.</a:t>
            </a:r>
          </a:p>
          <a:p>
            <a:pPr fontAlgn="base"/>
            <a:r>
              <a:rPr lang="en-US" sz="1100" b="1" i="0" u="none" strike="noStrike" cap="none" dirty="0">
                <a:solidFill>
                  <a:srgbClr val="000000"/>
                </a:solidFill>
                <a:latin typeface="Arial"/>
                <a:ea typeface="Arial"/>
                <a:cs typeface="Arial"/>
                <a:sym typeface="Arial"/>
              </a:rPr>
              <a:t>Ruby:</a:t>
            </a:r>
            <a:r>
              <a:rPr lang="en-US" sz="1100" b="0" i="0" u="none" strike="noStrike" cap="none" dirty="0">
                <a:solidFill>
                  <a:srgbClr val="000000"/>
                </a:solidFill>
                <a:latin typeface="Arial"/>
                <a:ea typeface="Arial"/>
                <a:cs typeface="Arial"/>
                <a:sym typeface="Arial"/>
              </a:rPr>
              <a:t> There are a lot of reasons to learn Ruby programming language. Ruby’s flexibility has allowed developers to create innovative software. It is a scripting language which is great for web development.</a:t>
            </a:r>
          </a:p>
          <a:p>
            <a:pPr fontAlgn="base"/>
            <a:r>
              <a:rPr lang="en-US" sz="1100" b="1" i="0" u="none" strike="noStrike" cap="none" dirty="0">
                <a:solidFill>
                  <a:srgbClr val="000000"/>
                </a:solidFill>
                <a:latin typeface="Arial"/>
                <a:ea typeface="Arial"/>
                <a:cs typeface="Arial"/>
                <a:sym typeface="Arial"/>
              </a:rPr>
              <a:t>Python:</a:t>
            </a:r>
            <a:r>
              <a:rPr lang="en-US" sz="1100" b="0" i="0" u="none" strike="noStrike" cap="none" dirty="0">
                <a:solidFill>
                  <a:srgbClr val="000000"/>
                </a:solidFill>
                <a:latin typeface="Arial"/>
                <a:ea typeface="Arial"/>
                <a:cs typeface="Arial"/>
                <a:sym typeface="Arial"/>
              </a:rPr>
              <a:t> It is easy, free and open source. It supports procedure-oriented programming and object-oriented programming. Python is an interpreted language with dynamic semantics and huge lines of code are scripted and is currently the most hyped language among developers.</a:t>
            </a:r>
          </a:p>
          <a:p>
            <a:pPr fontAlgn="base"/>
            <a:r>
              <a:rPr lang="en-US" sz="1100" b="1" i="0" u="none" strike="noStrike" cap="none" dirty="0">
                <a:solidFill>
                  <a:srgbClr val="000000"/>
                </a:solidFill>
                <a:latin typeface="Arial"/>
                <a:ea typeface="Arial"/>
                <a:cs typeface="Arial"/>
                <a:sym typeface="Arial"/>
              </a:rPr>
              <a:t>Perl:</a:t>
            </a:r>
            <a:r>
              <a:rPr lang="en-US" sz="1100" b="0" i="0" u="none" strike="noStrike" cap="none" dirty="0">
                <a:solidFill>
                  <a:srgbClr val="000000"/>
                </a:solidFill>
                <a:latin typeface="Arial"/>
                <a:ea typeface="Arial"/>
                <a:cs typeface="Arial"/>
                <a:sym typeface="Arial"/>
              </a:rPr>
              <a:t> A scripting language with innovative features to make it different and popular. Found on all windows and Linux servers. It helps in text manipulation tasks. High traffic websites that use Perl extensively include priceline.com, IMDB.</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fontAlgn="base">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919744" y="2462182"/>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Python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Interpreted</a:t>
            </a:r>
          </a:p>
        </p:txBody>
      </p:sp>
      <p:sp>
        <p:nvSpPr>
          <p:cNvPr id="3" name="TextBox 2"/>
          <p:cNvSpPr txBox="1"/>
          <p:nvPr/>
        </p:nvSpPr>
        <p:spPr>
          <a:xfrm>
            <a:off x="415636" y="2861956"/>
            <a:ext cx="7600208"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bg2"/>
                </a:solidFill>
                <a:latin typeface="Times New Roman" pitchFamily="18" charset="0"/>
                <a:cs typeface="Times New Roman" pitchFamily="18" charset="0"/>
              </a:rPr>
              <a:t>Python is an interpreted language i.e. interpreter executes the code line by line at a time. This makes debugging easy and thus suitable for beginners.</a:t>
            </a:r>
          </a:p>
          <a:p>
            <a:br>
              <a:rPr lang="en-US" sz="2000" b="1" dirty="0">
                <a:solidFill>
                  <a:schemeClr val="bg2"/>
                </a:solidFill>
                <a:latin typeface="Times New Roman" pitchFamily="18" charset="0"/>
                <a:cs typeface="Times New Roman" pitchFamily="18" charset="0"/>
              </a:rPr>
            </a:br>
            <a:endParaRPr lang="en-US" sz="2000" b="1" dirty="0">
              <a:solidFill>
                <a:schemeClr val="bg2"/>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a:t>
            </a:r>
          </a:p>
        </p:txBody>
      </p:sp>
      <p:sp>
        <p:nvSpPr>
          <p:cNvPr id="3" name="TextBox 2"/>
          <p:cNvSpPr txBox="1"/>
          <p:nvPr/>
        </p:nvSpPr>
        <p:spPr>
          <a:xfrm>
            <a:off x="415636" y="2861956"/>
            <a:ext cx="7600208"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bg2"/>
                </a:solidFill>
                <a:latin typeface="Times New Roman" pitchFamily="18" charset="0"/>
                <a:cs typeface="Times New Roman" pitchFamily="18" charset="0"/>
              </a:rPr>
              <a:t>Python can run equally on different platforms such as Windows, Linux, Unix and Macintosh etc. So, we can say that Python is a portable language.</a:t>
            </a:r>
          </a:p>
          <a:p>
            <a:br>
              <a:rPr lang="en-US" sz="2000" b="1" dirty="0">
                <a:solidFill>
                  <a:schemeClr val="bg2"/>
                </a:solidFill>
                <a:latin typeface="Times New Roman" pitchFamily="18" charset="0"/>
                <a:cs typeface="Times New Roman" pitchFamily="18" charset="0"/>
              </a:rPr>
            </a:br>
            <a:endParaRPr lang="en-US" sz="2000" b="1" dirty="0">
              <a:solidFill>
                <a:schemeClr val="bg2"/>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 and Open Source</a:t>
            </a:r>
          </a:p>
        </p:txBody>
      </p:sp>
      <p:sp>
        <p:nvSpPr>
          <p:cNvPr id="3" name="TextBox 2"/>
          <p:cNvSpPr txBox="1"/>
          <p:nvPr/>
        </p:nvSpPr>
        <p:spPr>
          <a:xfrm>
            <a:off x="415636" y="2861956"/>
            <a:ext cx="7600208"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bg2"/>
                </a:solidFill>
                <a:latin typeface="Times New Roman" pitchFamily="18" charset="0"/>
                <a:cs typeface="Times New Roman" pitchFamily="18" charset="0"/>
              </a:rPr>
              <a:t>Python is an Open-Source language which makes it free for everyone to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a:t>
            </a:r>
          </a:p>
        </p:txBody>
      </p:sp>
      <p:sp>
        <p:nvSpPr>
          <p:cNvPr id="3" name="TextBox 2"/>
          <p:cNvSpPr txBox="1"/>
          <p:nvPr/>
        </p:nvSpPr>
        <p:spPr>
          <a:xfrm>
            <a:off x="415636" y="2861956"/>
            <a:ext cx="7600208"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bg2"/>
                </a:solidFill>
                <a:latin typeface="Times New Roman" pitchFamily="18" charset="0"/>
                <a:cs typeface="Times New Roman" pitchFamily="18" charset="0"/>
              </a:rPr>
              <a:t>Python supports object oriented language and concepts of classes and objects come into existence.</a:t>
            </a:r>
          </a:p>
          <a:p>
            <a:br>
              <a:rPr lang="en-US" sz="2000" b="1" dirty="0">
                <a:solidFill>
                  <a:schemeClr val="bg2"/>
                </a:solidFill>
                <a:latin typeface="Times New Roman" pitchFamily="18" charset="0"/>
                <a:cs typeface="Times New Roman" pitchFamily="18" charset="0"/>
              </a:rPr>
            </a:br>
            <a:endParaRPr lang="en-US" sz="2000" b="1" dirty="0">
              <a:solidFill>
                <a:schemeClr val="bg2"/>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Standard Library</a:t>
            </a:r>
          </a:p>
        </p:txBody>
      </p:sp>
      <p:sp>
        <p:nvSpPr>
          <p:cNvPr id="3" name="TextBox 2"/>
          <p:cNvSpPr txBox="1"/>
          <p:nvPr/>
        </p:nvSpPr>
        <p:spPr>
          <a:xfrm>
            <a:off x="415636" y="2861956"/>
            <a:ext cx="7600208"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bg2"/>
                </a:solidFill>
                <a:latin typeface="Times New Roman" pitchFamily="18" charset="0"/>
                <a:cs typeface="Times New Roman" pitchFamily="18" charset="0"/>
              </a:rPr>
              <a:t>Python has a large and broad library and provides rich set of module and functions for rapid application development.</a:t>
            </a:r>
          </a:p>
          <a:p>
            <a:br>
              <a:rPr lang="en-US" sz="2000" b="1" dirty="0">
                <a:solidFill>
                  <a:schemeClr val="bg2"/>
                </a:solidFill>
                <a:latin typeface="Times New Roman" pitchFamily="18" charset="0"/>
                <a:cs typeface="Times New Roman" pitchFamily="18" charset="0"/>
              </a:rPr>
            </a:br>
            <a:endParaRPr lang="en-US" sz="2000" b="1" dirty="0">
              <a:solidFill>
                <a:schemeClr val="bg2"/>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3" name="TextBox 2"/>
          <p:cNvSpPr txBox="1"/>
          <p:nvPr/>
        </p:nvSpPr>
        <p:spPr>
          <a:xfrm>
            <a:off x="415636" y="2861956"/>
            <a:ext cx="7600208"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bg2"/>
                </a:solidFill>
                <a:latin typeface="Times New Roman" pitchFamily="18" charset="0"/>
                <a:cs typeface="Times New Roman" pitchFamily="18" charset="0"/>
              </a:rPr>
              <a:t>Graphical user interfaces can be developed using Python.</a:t>
            </a:r>
          </a:p>
          <a:p>
            <a:br>
              <a:rPr lang="en-US" sz="2000" b="1" dirty="0">
                <a:solidFill>
                  <a:schemeClr val="bg2"/>
                </a:solidFill>
                <a:latin typeface="Times New Roman" pitchFamily="18" charset="0"/>
                <a:cs typeface="Times New Roman" pitchFamily="18" charset="0"/>
              </a:rPr>
            </a:br>
            <a:endParaRPr lang="en-US" sz="2000" b="1" dirty="0">
              <a:solidFill>
                <a:schemeClr val="bg2"/>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eer opportunities.jpg"/>
          <p:cNvPicPr>
            <a:picLocks noChangeAspect="1"/>
          </p:cNvPicPr>
          <p:nvPr/>
        </p:nvPicPr>
        <p:blipFill>
          <a:blip r:embed="rId2"/>
          <a:stretch>
            <a:fillRect/>
          </a:stretch>
        </p:blipFill>
        <p:spPr>
          <a:xfrm>
            <a:off x="-200507" y="1"/>
            <a:ext cx="9344507" cy="514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Career Opportunities</a:t>
            </a:r>
          </a:p>
        </p:txBody>
      </p:sp>
      <p:pic>
        <p:nvPicPr>
          <p:cNvPr id="3" name="Picture 2" descr="PythonApplications-Python-Career-Opurtunity-Edureka-1.png"/>
          <p:cNvPicPr>
            <a:picLocks noChangeAspect="1"/>
          </p:cNvPicPr>
          <p:nvPr/>
        </p:nvPicPr>
        <p:blipFill>
          <a:blip r:embed="rId2"/>
          <a:stretch>
            <a:fillRect/>
          </a:stretch>
        </p:blipFill>
        <p:spPr>
          <a:xfrm>
            <a:off x="1" y="2636322"/>
            <a:ext cx="9144000" cy="250717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Technologies are connected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 (2).jpg"/>
          <p:cNvPicPr>
            <a:picLocks noChangeAspect="1"/>
          </p:cNvPicPr>
          <p:nvPr/>
        </p:nvPicPr>
        <p:blipFill>
          <a:blip r:embed="rId2"/>
          <a:stretch>
            <a:fillRect/>
          </a:stretch>
        </p:blipFill>
        <p:spPr>
          <a:xfrm>
            <a:off x="0" y="279812"/>
            <a:ext cx="9144000" cy="48636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Subtitle 5"/>
          <p:cNvSpPr>
            <a:spLocks noGrp="1"/>
          </p:cNvSpPr>
          <p:nvPr>
            <p:ph type="subTitle" idx="1"/>
          </p:nvPr>
        </p:nvSpPr>
        <p:spPr/>
        <p:txBody>
          <a:bodyPr/>
          <a:lstStyle/>
          <a:p>
            <a:r>
              <a:rPr lang="en-US" dirty="0"/>
              <a:t>Python</a:t>
            </a:r>
          </a:p>
        </p:txBody>
      </p:sp>
      <p:sp>
        <p:nvSpPr>
          <p:cNvPr id="7" name="Text Placeholder 6"/>
          <p:cNvSpPr>
            <a:spLocks noGrp="1"/>
          </p:cNvSpPr>
          <p:nvPr>
            <p:ph type="body" idx="2"/>
          </p:nvPr>
        </p:nvSpPr>
        <p:spPr/>
        <p:txBody>
          <a:bodyPr/>
          <a:lstStyle/>
          <a:p>
            <a:r>
              <a:rPr lang="en-US" dirty="0"/>
              <a:t>Introduction to Script</a:t>
            </a:r>
          </a:p>
          <a:p>
            <a:r>
              <a:rPr lang="en-US" dirty="0"/>
              <a:t>Introduction to Python</a:t>
            </a:r>
          </a:p>
          <a:p>
            <a:r>
              <a:rPr lang="en-US" dirty="0"/>
              <a:t>History of Python</a:t>
            </a:r>
          </a:p>
          <a:p>
            <a:r>
              <a:rPr lang="en-US" dirty="0"/>
              <a:t>Features of Python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Subtitle 5"/>
          <p:cNvSpPr>
            <a:spLocks noGrp="1"/>
          </p:cNvSpPr>
          <p:nvPr>
            <p:ph type="subTitle" idx="1"/>
          </p:nvPr>
        </p:nvSpPr>
        <p:spPr/>
        <p:txBody>
          <a:bodyPr/>
          <a:lstStyle/>
          <a:p>
            <a:r>
              <a:rPr lang="en-US" dirty="0"/>
              <a:t>Python</a:t>
            </a:r>
          </a:p>
        </p:txBody>
      </p:sp>
      <p:sp>
        <p:nvSpPr>
          <p:cNvPr id="7" name="Text Placeholder 6"/>
          <p:cNvSpPr>
            <a:spLocks noGrp="1"/>
          </p:cNvSpPr>
          <p:nvPr>
            <p:ph type="body" idx="2"/>
          </p:nvPr>
        </p:nvSpPr>
        <p:spPr/>
        <p:txBody>
          <a:bodyPr/>
          <a:lstStyle/>
          <a:p>
            <a:r>
              <a:rPr lang="en-US" dirty="0"/>
              <a:t>Input/output Statement</a:t>
            </a:r>
          </a:p>
          <a:p>
            <a:r>
              <a:rPr lang="en-US" dirty="0"/>
              <a:t>Variables</a:t>
            </a:r>
          </a:p>
          <a:p>
            <a:r>
              <a:rPr lang="en-US" dirty="0"/>
              <a:t>Data Types</a:t>
            </a:r>
          </a:p>
        </p:txBody>
      </p:sp>
    </p:spTree>
    <p:extLst>
      <p:ext uri="{BB962C8B-B14F-4D97-AF65-F5344CB8AC3E}">
        <p14:creationId xmlns:p14="http://schemas.microsoft.com/office/powerpoint/2010/main" val="1542798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put Output in Python - Skilllx">
            <a:extLst>
              <a:ext uri="{FF2B5EF4-FFF2-40B4-BE49-F238E27FC236}">
                <a16:creationId xmlns:a16="http://schemas.microsoft.com/office/drawing/2014/main" id="{5D9E5A19-091B-ADB4-1147-D78FD3A19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067" y="1422929"/>
            <a:ext cx="6096000"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03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6E0A-4422-236F-BEF4-E9387DEF0F30}"/>
              </a:ext>
            </a:extLst>
          </p:cNvPr>
          <p:cNvSpPr>
            <a:spLocks noGrp="1"/>
          </p:cNvSpPr>
          <p:nvPr>
            <p:ph type="title"/>
          </p:nvPr>
        </p:nvSpPr>
        <p:spPr/>
        <p:txBody>
          <a:bodyPr/>
          <a:lstStyle/>
          <a:p>
            <a:r>
              <a:rPr lang="en-IN" dirty="0"/>
              <a:t>Input and Output</a:t>
            </a:r>
          </a:p>
        </p:txBody>
      </p:sp>
      <p:sp>
        <p:nvSpPr>
          <p:cNvPr id="3" name="Text Placeholder 2">
            <a:extLst>
              <a:ext uri="{FF2B5EF4-FFF2-40B4-BE49-F238E27FC236}">
                <a16:creationId xmlns:a16="http://schemas.microsoft.com/office/drawing/2014/main" id="{858CAEC5-BE52-6FCC-818C-033BFACC398A}"/>
              </a:ext>
            </a:extLst>
          </p:cNvPr>
          <p:cNvSpPr>
            <a:spLocks noGrp="1"/>
          </p:cNvSpPr>
          <p:nvPr>
            <p:ph type="body" idx="1"/>
          </p:nvPr>
        </p:nvSpPr>
        <p:spPr/>
        <p:txBody>
          <a:bodyPr/>
          <a:lstStyle/>
          <a:p>
            <a:r>
              <a:rPr lang="en-US" dirty="0"/>
              <a:t>In Python, Using the </a:t>
            </a:r>
            <a:r>
              <a:rPr lang="en-US" b="1" dirty="0"/>
              <a:t>input</a:t>
            </a:r>
            <a:r>
              <a:rPr lang="en-US" dirty="0"/>
              <a:t>() function, we take input from a user, and using the </a:t>
            </a:r>
            <a:r>
              <a:rPr lang="en-US" b="1" dirty="0"/>
              <a:t>print</a:t>
            </a:r>
            <a:r>
              <a:rPr lang="en-US" dirty="0"/>
              <a:t>() function, we display output on the screen. </a:t>
            </a:r>
          </a:p>
          <a:p>
            <a:r>
              <a:rPr lang="en-US" dirty="0"/>
              <a:t>Using the </a:t>
            </a:r>
            <a:r>
              <a:rPr lang="en-US" b="1" dirty="0"/>
              <a:t>input</a:t>
            </a:r>
            <a:r>
              <a:rPr lang="en-US" dirty="0"/>
              <a:t>() function, users can give any information to the application in the strings or numbers format.</a:t>
            </a:r>
            <a:endParaRPr lang="en-IN" dirty="0"/>
          </a:p>
        </p:txBody>
      </p:sp>
    </p:spTree>
    <p:extLst>
      <p:ext uri="{BB962C8B-B14F-4D97-AF65-F5344CB8AC3E}">
        <p14:creationId xmlns:p14="http://schemas.microsoft.com/office/powerpoint/2010/main" val="912878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Statement-1</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p:txBody>
          <a:bodyPr/>
          <a:lstStyle/>
          <a:p>
            <a:pPr marL="114300" indent="0">
              <a:buNone/>
            </a:pPr>
            <a:r>
              <a:rPr lang="en-US" sz="1800" dirty="0">
                <a:latin typeface="Calibri" panose="020F0502020204030204" pitchFamily="34" charset="0"/>
                <a:cs typeface="Calibri" panose="020F0502020204030204" pitchFamily="34" charset="0"/>
              </a:rPr>
              <a:t>Take three sides of a triangle and check if the triangle is equilateral, isosceles or scalene.</a:t>
            </a:r>
            <a:br>
              <a:rPr lang="en-US" sz="1800" dirty="0">
                <a:latin typeface="Calibri" panose="020F0502020204030204" pitchFamily="34" charset="0"/>
                <a:cs typeface="Calibri" panose="020F0502020204030204" pitchFamily="34" charset="0"/>
              </a:rPr>
            </a:br>
            <a:r>
              <a:rPr lang="en-US" sz="1800" b="1" dirty="0">
                <a:latin typeface="Calibri" panose="020F0502020204030204" pitchFamily="34" charset="0"/>
                <a:cs typeface="Calibri" panose="020F0502020204030204" pitchFamily="34" charset="0"/>
              </a:rPr>
              <a:t>Note</a:t>
            </a:r>
            <a:r>
              <a:rPr lang="en-US" sz="1800" dirty="0">
                <a:latin typeface="Calibri" panose="020F0502020204030204" pitchFamily="34" charset="0"/>
                <a:cs typeface="Calibri" panose="020F0502020204030204" pitchFamily="34" charset="0"/>
              </a:rPr>
              <a:t> :</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An equilateral triangle is a triangle in which all three sides are equal.</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A scalene triangle is a triangle that has three unequal sides.</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An isosceles triangle is a triangle with (at least) two equal sides.</a:t>
            </a:r>
          </a:p>
          <a:p>
            <a:pPr marL="114300" indent="0">
              <a:lnSpc>
                <a:spcPct val="100000"/>
              </a:lnSpc>
              <a:buNone/>
            </a:pPr>
            <a:r>
              <a:rPr lang="en-US" sz="1800" dirty="0">
                <a:solidFill>
                  <a:srgbClr val="000000"/>
                </a:solidFill>
                <a:latin typeface="Calibri" panose="020F0502020204030204" pitchFamily="34" charset="0"/>
                <a:ea typeface="DejaVu Sans"/>
                <a:cs typeface="Calibri" panose="020F0502020204030204" pitchFamily="34" charset="0"/>
              </a:rPr>
              <a:t> </a:t>
            </a:r>
            <a:r>
              <a:rPr lang="en-US" sz="1800" b="1" dirty="0">
                <a:solidFill>
                  <a:srgbClr val="000000"/>
                </a:solidFill>
                <a:latin typeface="Calibri" panose="020F0502020204030204" pitchFamily="34" charset="0"/>
                <a:ea typeface="DejaVu Sans"/>
                <a:cs typeface="Calibri" panose="020F0502020204030204" pitchFamily="34" charset="0"/>
              </a:rPr>
              <a:t>Input Format:</a:t>
            </a:r>
            <a:endParaRPr lang="en-US" sz="1800" b="1" dirty="0">
              <a:latin typeface="Calibri" panose="020F0502020204030204" pitchFamily="34" charset="0"/>
              <a:cs typeface="Calibri" panose="020F0502020204030204" pitchFamily="34" charset="0"/>
            </a:endParaRPr>
          </a:p>
          <a:p>
            <a:pPr marL="114300" indent="0">
              <a:buNone/>
            </a:pPr>
            <a:r>
              <a:rPr lang="en-US" dirty="0">
                <a:solidFill>
                  <a:srgbClr val="000000"/>
                </a:solidFill>
                <a:latin typeface="Calibri" panose="020F0502020204030204" pitchFamily="34" charset="0"/>
                <a:ea typeface="DejaVu Sans"/>
                <a:cs typeface="Calibri" panose="020F0502020204030204" pitchFamily="34" charset="0"/>
              </a:rPr>
              <a:t>   </a:t>
            </a:r>
            <a:r>
              <a:rPr lang="en-US" sz="1800" dirty="0">
                <a:solidFill>
                  <a:srgbClr val="000000"/>
                </a:solidFill>
                <a:latin typeface="Calibri" panose="020F0502020204030204" pitchFamily="34" charset="0"/>
                <a:ea typeface="DejaVu Sans"/>
                <a:cs typeface="Calibri" panose="020F0502020204030204" pitchFamily="34" charset="0"/>
              </a:rPr>
              <a:t> </a:t>
            </a:r>
            <a:r>
              <a:rPr lang="en-US" sz="1800" dirty="0">
                <a:latin typeface="Calibri" panose="020F0502020204030204" pitchFamily="34" charset="0"/>
                <a:cs typeface="Calibri" panose="020F0502020204030204" pitchFamily="34" charset="0"/>
              </a:rPr>
              <a:t>Enter the positive values of x, y and z</a:t>
            </a:r>
          </a:p>
          <a:p>
            <a:pPr marL="114300" indent="0">
              <a:lnSpc>
                <a:spcPct val="100000"/>
              </a:lnSpc>
              <a:buNone/>
            </a:pPr>
            <a:r>
              <a:rPr lang="en-US" sz="1800" dirty="0">
                <a:solidFill>
                  <a:srgbClr val="000000"/>
                </a:solidFill>
                <a:latin typeface="Calibri" panose="020F0502020204030204" pitchFamily="34" charset="0"/>
                <a:ea typeface="DejaVu Sans"/>
                <a:cs typeface="Calibri" panose="020F0502020204030204" pitchFamily="34" charset="0"/>
              </a:rPr>
              <a:t> </a:t>
            </a:r>
            <a:r>
              <a:rPr lang="en-US" sz="1800" b="1" dirty="0">
                <a:solidFill>
                  <a:srgbClr val="000000"/>
                </a:solidFill>
                <a:latin typeface="Calibri" panose="020F0502020204030204" pitchFamily="34" charset="0"/>
                <a:ea typeface="DejaVu Sans"/>
                <a:cs typeface="Calibri" panose="020F0502020204030204" pitchFamily="34" charset="0"/>
              </a:rPr>
              <a:t>Output Format:</a:t>
            </a:r>
          </a:p>
          <a:p>
            <a:pPr marL="114300" indent="0">
              <a:buNone/>
            </a:pPr>
            <a:r>
              <a:rPr lang="en-US" sz="1800" dirty="0">
                <a:solidFill>
                  <a:srgbClr val="000000"/>
                </a:solidFill>
                <a:latin typeface="Calibri" panose="020F0502020204030204" pitchFamily="34" charset="0"/>
                <a:ea typeface="DejaVu Sans"/>
                <a:cs typeface="Calibri" panose="020F0502020204030204" pitchFamily="34" charset="0"/>
              </a:rPr>
              <a:t>   </a:t>
            </a:r>
            <a:r>
              <a:rPr lang="en-US" sz="1800" dirty="0">
                <a:latin typeface="Calibri" panose="020F0502020204030204" pitchFamily="34" charset="0"/>
                <a:cs typeface="Calibri" panose="020F0502020204030204" pitchFamily="34" charset="0"/>
              </a:rPr>
              <a:t>Print whether the triangle is equilateral , scalene and isosceles </a:t>
            </a:r>
          </a:p>
          <a:p>
            <a:endParaRPr lang="en-US" sz="1800" dirty="0">
              <a:latin typeface="Calibri" panose="020F0502020204030204" pitchFamily="34" charset="0"/>
              <a:cs typeface="Calibri" panose="020F0502020204030204" pitchFamily="34" charset="0"/>
            </a:endParaRPr>
          </a:p>
          <a:p>
            <a:pPr>
              <a:lnSpc>
                <a:spcPct val="100000"/>
              </a:lnSpc>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1043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2914749061"/>
              </p:ext>
            </p:extLst>
          </p:nvPr>
        </p:nvGraphicFramePr>
        <p:xfrm>
          <a:off x="389467" y="1266825"/>
          <a:ext cx="8520600" cy="2572250"/>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2863327">
                  <a:extLst>
                    <a:ext uri="{9D8B030D-6E8A-4147-A177-3AD203B41FA5}">
                      <a16:colId xmlns:a16="http://schemas.microsoft.com/office/drawing/2014/main" val="2989435228"/>
                    </a:ext>
                  </a:extLst>
                </a:gridCol>
                <a:gridCol w="2863327">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Sample 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Calibri" panose="020F0502020204030204" pitchFamily="34" charset="0"/>
                        </a:rPr>
                        <a:t>Sample Output</a:t>
                      </a:r>
                      <a:endParaRPr lang="en-IN" sz="220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Calibri" panose="020F0502020204030204" pitchFamily="34" charset="0"/>
                        </a:rPr>
                        <a:t>Explanation</a:t>
                      </a:r>
                      <a:endParaRPr lang="en-IN" sz="220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Calibri" panose="020F0502020204030204" pitchFamily="34" charset="0"/>
                          <a:ea typeface="Times New Roman" panose="02020603050405020304" pitchFamily="18" charset="0"/>
                          <a:cs typeface="Calibri" panose="020F0502020204030204" pitchFamily="34" charset="0"/>
                        </a:rPr>
                        <a:t>x: 6                                                                                                          </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Calibri" panose="020F0502020204030204" pitchFamily="34" charset="0"/>
                          <a:ea typeface="Times New Roman" panose="02020603050405020304" pitchFamily="18" charset="0"/>
                          <a:cs typeface="Calibri" panose="020F0502020204030204" pitchFamily="34" charset="0"/>
                        </a:rPr>
                        <a:t>y: 8                                                                                                          </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Calibri" panose="020F0502020204030204" pitchFamily="34" charset="0"/>
                          <a:ea typeface="Times New Roman" panose="02020603050405020304" pitchFamily="18" charset="0"/>
                          <a:cs typeface="Calibri" panose="020F0502020204030204" pitchFamily="34" charset="0"/>
                        </a:rPr>
                        <a:t>z: 12</a:t>
                      </a: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dirty="0">
                          <a:solidFill>
                            <a:schemeClr val="bg2"/>
                          </a:solidFill>
                          <a:effectLst/>
                          <a:latin typeface="Calibri" panose="020F0502020204030204" pitchFamily="34" charset="0"/>
                          <a:cs typeface="Calibri" panose="020F0502020204030204" pitchFamily="34" charset="0"/>
                        </a:rPr>
                        <a:t>Scalene triangle </a:t>
                      </a:r>
                      <a:endParaRPr lang="en-IN" sz="2200" dirty="0">
                        <a:solidFill>
                          <a:schemeClr val="bg2"/>
                        </a:solidFill>
                        <a:effectLst/>
                        <a:latin typeface="Calibri" panose="020F0502020204030204" pitchFamily="34" charset="0"/>
                        <a:cs typeface="Calibri" panose="020F0502020204030204" pitchFamily="34" charset="0"/>
                      </a:endParaRPr>
                    </a:p>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Calibri" panose="020F0502020204030204" pitchFamily="34" charset="0"/>
                        </a:rPr>
                        <a:t>X, y and z are unequal, hence the triangle is scalene triangle.</a:t>
                      </a:r>
                      <a:endParaRPr lang="en-IN" sz="220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820680">
                <a:tc>
                  <a:txBody>
                    <a:bodyPr/>
                    <a:lstStyle/>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Calibri" panose="020F0502020204030204" pitchFamily="34" charset="0"/>
                        </a:rPr>
                        <a:t>x: 5</a:t>
                      </a:r>
                      <a:endParaRPr lang="en-IN" sz="220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Calibri" panose="020F0502020204030204" pitchFamily="34" charset="0"/>
                        </a:rPr>
                        <a:t>y: 5</a:t>
                      </a:r>
                      <a:endParaRPr lang="en-IN" sz="220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Calibri" panose="020F0502020204030204" pitchFamily="34" charset="0"/>
                        </a:rPr>
                        <a:t>z: 5</a:t>
                      </a:r>
                      <a:endParaRPr lang="en-IN" sz="220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Calibri" panose="020F0502020204030204" pitchFamily="34" charset="0"/>
                        </a:rPr>
                        <a:t>Equilateral triangle</a:t>
                      </a:r>
                      <a:endParaRPr lang="en-IN" sz="220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It is equilateral triangle if x, y and z values are same.</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662175"/>
                  </a:ext>
                </a:extLst>
              </a:tr>
            </a:tbl>
          </a:graphicData>
        </a:graphic>
      </p:graphicFrame>
    </p:spTree>
    <p:extLst>
      <p:ext uri="{BB962C8B-B14F-4D97-AF65-F5344CB8AC3E}">
        <p14:creationId xmlns:p14="http://schemas.microsoft.com/office/powerpoint/2010/main" val="1976684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p:txBody>
          <a:bodyPr/>
          <a:lstStyle/>
          <a:p>
            <a:pPr marL="114300" indent="0">
              <a:buNone/>
            </a:pPr>
            <a:r>
              <a:rPr lang="en-US" sz="1800" dirty="0">
                <a:latin typeface="Calibri" panose="020F0502020204030204" pitchFamily="34" charset="0"/>
                <a:cs typeface="Calibri" panose="020F0502020204030204" pitchFamily="34" charset="0"/>
              </a:rPr>
              <a:t>x = int(input("x: "))</a:t>
            </a:r>
          </a:p>
          <a:p>
            <a:pPr marL="114300" indent="0">
              <a:buNone/>
            </a:pPr>
            <a:r>
              <a:rPr lang="en-US" sz="1800" dirty="0">
                <a:latin typeface="Calibri" panose="020F0502020204030204" pitchFamily="34" charset="0"/>
                <a:cs typeface="Calibri" panose="020F0502020204030204" pitchFamily="34" charset="0"/>
              </a:rPr>
              <a:t>y = int(input("y: "))</a:t>
            </a:r>
          </a:p>
          <a:p>
            <a:pPr marL="114300" indent="0">
              <a:buNone/>
            </a:pPr>
            <a:r>
              <a:rPr lang="en-US" sz="1800" dirty="0">
                <a:latin typeface="Calibri" panose="020F0502020204030204" pitchFamily="34" charset="0"/>
                <a:cs typeface="Calibri" panose="020F0502020204030204" pitchFamily="34" charset="0"/>
              </a:rPr>
              <a:t>z = int(input("z: "))</a:t>
            </a:r>
          </a:p>
          <a:p>
            <a:pPr marL="114300" indent="0">
              <a:buNone/>
            </a:pPr>
            <a:r>
              <a:rPr lang="en-US" sz="1800" dirty="0">
                <a:latin typeface="Calibri" panose="020F0502020204030204" pitchFamily="34" charset="0"/>
                <a:cs typeface="Calibri" panose="020F0502020204030204" pitchFamily="34" charset="0"/>
              </a:rPr>
              <a:t>if x == y == z:</a:t>
            </a:r>
          </a:p>
          <a:p>
            <a:pPr marL="114300" indent="0">
              <a:buNone/>
            </a:pPr>
            <a:r>
              <a:rPr lang="en-US" sz="1800" dirty="0">
                <a:latin typeface="Calibri" panose="020F0502020204030204" pitchFamily="34" charset="0"/>
                <a:cs typeface="Calibri" panose="020F0502020204030204" pitchFamily="34" charset="0"/>
              </a:rPr>
              <a:t>	print("Equilateral triangle")</a:t>
            </a:r>
          </a:p>
          <a:p>
            <a:pPr marL="114300" indent="0">
              <a:buNone/>
            </a:pPr>
            <a:r>
              <a:rPr lang="en-US" sz="1800" dirty="0" err="1">
                <a:latin typeface="Calibri" panose="020F0502020204030204" pitchFamily="34" charset="0"/>
                <a:cs typeface="Calibri" panose="020F0502020204030204" pitchFamily="34" charset="0"/>
              </a:rPr>
              <a:t>elif</a:t>
            </a:r>
            <a:r>
              <a:rPr lang="en-US" sz="1800" dirty="0">
                <a:latin typeface="Calibri" panose="020F0502020204030204" pitchFamily="34" charset="0"/>
                <a:cs typeface="Calibri" panose="020F0502020204030204" pitchFamily="34" charset="0"/>
              </a:rPr>
              <a:t> x==y or y==z or z==x:</a:t>
            </a:r>
          </a:p>
          <a:p>
            <a:pPr marL="114300" indent="0">
              <a:buNone/>
            </a:pPr>
            <a:r>
              <a:rPr lang="en-US" sz="1800" dirty="0">
                <a:latin typeface="Calibri" panose="020F0502020204030204" pitchFamily="34" charset="0"/>
                <a:cs typeface="Calibri" panose="020F0502020204030204" pitchFamily="34" charset="0"/>
              </a:rPr>
              <a:t>	print("isosceles triangle")</a:t>
            </a:r>
          </a:p>
          <a:p>
            <a:pPr marL="114300" indent="0">
              <a:buNone/>
            </a:pPr>
            <a:r>
              <a:rPr lang="en-US" sz="1800" dirty="0">
                <a:latin typeface="Calibri" panose="020F0502020204030204" pitchFamily="34" charset="0"/>
                <a:cs typeface="Calibri" panose="020F0502020204030204" pitchFamily="34" charset="0"/>
              </a:rPr>
              <a:t>else:</a:t>
            </a:r>
          </a:p>
          <a:p>
            <a:pPr marL="114300" indent="0">
              <a:buNone/>
            </a:pPr>
            <a:r>
              <a:rPr lang="en-US" sz="1800" dirty="0">
                <a:latin typeface="Calibri" panose="020F0502020204030204" pitchFamily="34" charset="0"/>
                <a:cs typeface="Calibri" panose="020F0502020204030204" pitchFamily="34" charset="0"/>
              </a:rPr>
              <a:t>	print("Scalene triangle")</a:t>
            </a:r>
          </a:p>
          <a:p>
            <a:pPr marL="114300" indent="0">
              <a:lnSpc>
                <a:spcPct val="100000"/>
              </a:lnSpc>
              <a:buNone/>
            </a:pPr>
            <a:r>
              <a:rPr lang="en-US" sz="1800" dirty="0">
                <a:solidFill>
                  <a:srgbClr val="000000"/>
                </a:solidFill>
                <a:latin typeface="Calibri" panose="020F0502020204030204" pitchFamily="34" charset="0"/>
                <a:ea typeface="DejaVu Sans"/>
                <a:cs typeface="Calibri" panose="020F0502020204030204" pitchFamily="34" charset="0"/>
              </a:rPr>
              <a:t>		</a:t>
            </a:r>
            <a:endParaRPr lang="en-US" sz="1800" dirty="0">
              <a:latin typeface="Calibri" panose="020F0502020204030204" pitchFamily="34" charset="0"/>
              <a:cs typeface="Calibri" panose="020F0502020204030204" pitchFamily="34" charset="0"/>
            </a:endParaRPr>
          </a:p>
          <a:p>
            <a:pPr marL="114300" indent="0">
              <a:buNone/>
            </a:pPr>
            <a:endParaRPr lang="en-IN" dirty="0"/>
          </a:p>
          <a:p>
            <a:pPr marL="114300" indent="0">
              <a:buNone/>
            </a:pPr>
            <a:endParaRPr lang="en-IN" dirty="0"/>
          </a:p>
        </p:txBody>
      </p:sp>
    </p:spTree>
    <p:extLst>
      <p:ext uri="{BB962C8B-B14F-4D97-AF65-F5344CB8AC3E}">
        <p14:creationId xmlns:p14="http://schemas.microsoft.com/office/powerpoint/2010/main" val="1522993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Statement-2</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p:txBody>
          <a:bodyPr/>
          <a:lstStyle/>
          <a:p>
            <a:pPr marL="114300" indent="0" algn="l">
              <a:buNone/>
            </a:pPr>
            <a:r>
              <a:rPr lang="en-US" sz="1800" dirty="0">
                <a:solidFill>
                  <a:srgbClr val="000000"/>
                </a:solidFill>
                <a:latin typeface="Calibri" panose="020F0502020204030204" pitchFamily="34" charset="0"/>
                <a:ea typeface="DejaVu Sans"/>
                <a:cs typeface="Calibri" panose="020F0502020204030204" pitchFamily="34" charset="0"/>
              </a:rPr>
              <a:t>Write the program to read input 3 </a:t>
            </a:r>
            <a:r>
              <a:rPr lang="en-US" dirty="0">
                <a:solidFill>
                  <a:srgbClr val="000000"/>
                </a:solidFill>
                <a:latin typeface="Calibri" panose="020F0502020204030204" pitchFamily="34" charset="0"/>
                <a:ea typeface="DejaVu Sans"/>
                <a:cs typeface="Calibri" panose="020F0502020204030204" pitchFamily="34" charset="0"/>
              </a:rPr>
              <a:t>value and print on console.</a:t>
            </a:r>
          </a:p>
          <a:p>
            <a:pPr marL="114300" indent="0" algn="l">
              <a:buNone/>
            </a:pPr>
            <a:endParaRPr lang="en-US" sz="1800" dirty="0">
              <a:solidFill>
                <a:srgbClr val="000000"/>
              </a:solidFill>
              <a:latin typeface="Calibri" panose="020F0502020204030204" pitchFamily="34" charset="0"/>
              <a:ea typeface="DejaVu Sans"/>
              <a:cs typeface="Calibri" panose="020F0502020204030204" pitchFamily="34" charset="0"/>
            </a:endParaRPr>
          </a:p>
          <a:p>
            <a:pPr marL="114300" indent="0" algn="l">
              <a:buNone/>
            </a:pPr>
            <a:r>
              <a:rPr lang="en-US" b="1" dirty="0">
                <a:solidFill>
                  <a:srgbClr val="000000"/>
                </a:solidFill>
                <a:latin typeface="Calibri" panose="020F0502020204030204" pitchFamily="34" charset="0"/>
                <a:ea typeface="DejaVu Sans"/>
                <a:cs typeface="Calibri" panose="020F0502020204030204" pitchFamily="34" charset="0"/>
              </a:rPr>
              <a:t>Input Format:</a:t>
            </a:r>
          </a:p>
          <a:p>
            <a:pPr marL="114300" indent="0" algn="l">
              <a:buNone/>
            </a:pPr>
            <a:r>
              <a:rPr lang="en-US" sz="1800" dirty="0">
                <a:solidFill>
                  <a:srgbClr val="000000"/>
                </a:solidFill>
                <a:latin typeface="Calibri" panose="020F0502020204030204" pitchFamily="34" charset="0"/>
                <a:ea typeface="DejaVu Sans"/>
                <a:cs typeface="Calibri" panose="020F0502020204030204" pitchFamily="34" charset="0"/>
              </a:rPr>
              <a:t>Read 3 values</a:t>
            </a:r>
            <a:r>
              <a:rPr lang="en-US" dirty="0">
                <a:solidFill>
                  <a:srgbClr val="000000"/>
                </a:solidFill>
                <a:latin typeface="Calibri" panose="020F0502020204030204" pitchFamily="34" charset="0"/>
                <a:ea typeface="DejaVu Sans"/>
                <a:cs typeface="Calibri" panose="020F0502020204030204" pitchFamily="34" charset="0"/>
              </a:rPr>
              <a:t> as string</a:t>
            </a:r>
          </a:p>
          <a:p>
            <a:pPr marL="114300" indent="0" algn="l">
              <a:buNone/>
            </a:pPr>
            <a:r>
              <a:rPr lang="en-US" sz="1800" b="1" dirty="0">
                <a:solidFill>
                  <a:srgbClr val="000000"/>
                </a:solidFill>
                <a:latin typeface="Calibri" panose="020F0502020204030204" pitchFamily="34" charset="0"/>
                <a:ea typeface="DejaVu Sans"/>
                <a:cs typeface="Calibri" panose="020F0502020204030204" pitchFamily="34" charset="0"/>
              </a:rPr>
              <a:t>Output Format:</a:t>
            </a:r>
          </a:p>
          <a:p>
            <a:pPr marL="114300" indent="0" algn="l">
              <a:buNone/>
            </a:pPr>
            <a:r>
              <a:rPr lang="en-US" dirty="0">
                <a:solidFill>
                  <a:srgbClr val="000000"/>
                </a:solidFill>
                <a:latin typeface="Calibri" panose="020F0502020204030204" pitchFamily="34" charset="0"/>
                <a:ea typeface="DejaVu Sans"/>
                <a:cs typeface="Calibri" panose="020F0502020204030204" pitchFamily="34" charset="0"/>
              </a:rPr>
              <a:t>Print the string.</a:t>
            </a:r>
            <a:endParaRPr lang="en-US" sz="1800" dirty="0">
              <a:solidFill>
                <a:srgbClr val="000000"/>
              </a:solidFill>
              <a:latin typeface="Calibri" panose="020F0502020204030204" pitchFamily="34" charset="0"/>
              <a:ea typeface="DejaVu Sans"/>
              <a:cs typeface="Calibri" panose="020F0502020204030204" pitchFamily="34" charset="0"/>
            </a:endParaRPr>
          </a:p>
        </p:txBody>
      </p:sp>
    </p:spTree>
    <p:extLst>
      <p:ext uri="{BB962C8B-B14F-4D97-AF65-F5344CB8AC3E}">
        <p14:creationId xmlns:p14="http://schemas.microsoft.com/office/powerpoint/2010/main" val="3361702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483407543"/>
              </p:ext>
            </p:extLst>
          </p:nvPr>
        </p:nvGraphicFramePr>
        <p:xfrm>
          <a:off x="422031" y="1266825"/>
          <a:ext cx="8488036" cy="1511800"/>
        </p:xfrm>
        <a:graphic>
          <a:graphicData uri="http://schemas.openxmlformats.org/drawingml/2006/table">
            <a:tbl>
              <a:tblPr firstRow="1" firstCol="1" bandRow="1"/>
              <a:tblGrid>
                <a:gridCol w="2761382">
                  <a:extLst>
                    <a:ext uri="{9D8B030D-6E8A-4147-A177-3AD203B41FA5}">
                      <a16:colId xmlns:a16="http://schemas.microsoft.com/office/drawing/2014/main" val="4035223264"/>
                    </a:ext>
                  </a:extLst>
                </a:gridCol>
                <a:gridCol w="2863327">
                  <a:extLst>
                    <a:ext uri="{9D8B030D-6E8A-4147-A177-3AD203B41FA5}">
                      <a16:colId xmlns:a16="http://schemas.microsoft.com/office/drawing/2014/main" val="2989435228"/>
                    </a:ext>
                  </a:extLst>
                </a:gridCol>
                <a:gridCol w="2863327">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Sample 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Calibri" panose="020F0502020204030204" pitchFamily="34" charset="0"/>
                        </a:rPr>
                        <a:t>Sample Output</a:t>
                      </a:r>
                      <a:endParaRPr lang="en-IN" sz="220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Calibri" panose="020F0502020204030204" pitchFamily="34" charset="0"/>
                        </a:rPr>
                        <a:t>Explanation</a:t>
                      </a:r>
                      <a:endParaRPr lang="en-IN" sz="220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Calibri" panose="020F0502020204030204" pitchFamily="34" charset="0"/>
                          <a:ea typeface="Times New Roman" panose="02020603050405020304" pitchFamily="18" charset="0"/>
                          <a:cs typeface="Calibri" panose="020F0502020204030204" pitchFamily="34" charset="0"/>
                        </a:rPr>
                        <a:t>x: </a:t>
                      </a:r>
                      <a:r>
                        <a:rPr lang="en-US" sz="2200" dirty="0" err="1">
                          <a:solidFill>
                            <a:schemeClr val="bg2"/>
                          </a:solidFill>
                          <a:effectLst/>
                          <a:latin typeface="Calibri" panose="020F0502020204030204" pitchFamily="34" charset="0"/>
                          <a:ea typeface="Times New Roman" panose="02020603050405020304" pitchFamily="18" charset="0"/>
                          <a:cs typeface="Calibri" panose="020F0502020204030204" pitchFamily="34" charset="0"/>
                        </a:rPr>
                        <a:t>MyName</a:t>
                      </a:r>
                      <a:r>
                        <a:rPr lang="en-US" sz="2200" dirty="0">
                          <a:solidFill>
                            <a:schemeClr val="bg2"/>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Calibri" panose="020F0502020204030204" pitchFamily="34" charset="0"/>
                          <a:ea typeface="Times New Roman" panose="02020603050405020304" pitchFamily="18" charset="0"/>
                          <a:cs typeface="Calibri" panose="020F0502020204030204" pitchFamily="34" charset="0"/>
                        </a:rPr>
                        <a:t>y: Is                                                                                                          </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Calibri" panose="020F0502020204030204" pitchFamily="34" charset="0"/>
                          <a:ea typeface="Times New Roman" panose="02020603050405020304" pitchFamily="18" charset="0"/>
                          <a:cs typeface="Calibri" panose="020F0502020204030204" pitchFamily="34" charset="0"/>
                        </a:rPr>
                        <a:t>z: John</a:t>
                      </a: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2200" dirty="0" err="1">
                          <a:solidFill>
                            <a:schemeClr val="bg2"/>
                          </a:solidFill>
                          <a:effectLst/>
                          <a:latin typeface="Calibri" panose="020F0502020204030204" pitchFamily="34" charset="0"/>
                          <a:cs typeface="Calibri" panose="020F0502020204030204" pitchFamily="34" charset="0"/>
                        </a:rPr>
                        <a:t>MyName</a:t>
                      </a:r>
                      <a:r>
                        <a:rPr lang="en-IN" sz="2200" dirty="0">
                          <a:solidFill>
                            <a:schemeClr val="bg2"/>
                          </a:solidFill>
                          <a:effectLst/>
                          <a:latin typeface="Calibri" panose="020F0502020204030204" pitchFamily="34" charset="0"/>
                          <a:cs typeface="Calibri" panose="020F0502020204030204" pitchFamily="34" charset="0"/>
                        </a:rPr>
                        <a:t>**Is**John</a:t>
                      </a:r>
                    </a:p>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Three string </a:t>
                      </a:r>
                      <a:r>
                        <a:rPr lang="en-US" sz="2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concat</a:t>
                      </a: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and separate the **.</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bl>
          </a:graphicData>
        </a:graphic>
      </p:graphicFrame>
    </p:spTree>
    <p:extLst>
      <p:ext uri="{BB962C8B-B14F-4D97-AF65-F5344CB8AC3E}">
        <p14:creationId xmlns:p14="http://schemas.microsoft.com/office/powerpoint/2010/main" val="95183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p:txBody>
          <a:bodyPr/>
          <a:lstStyle/>
          <a:p>
            <a:pPr marL="114300" indent="0">
              <a:buNone/>
            </a:pPr>
            <a:r>
              <a:rPr lang="en-US" sz="1800" dirty="0">
                <a:latin typeface="Calibri" panose="020F0502020204030204" pitchFamily="34" charset="0"/>
                <a:cs typeface="Calibri" panose="020F0502020204030204" pitchFamily="34" charset="0"/>
              </a:rPr>
              <a:t>x = input("x:")</a:t>
            </a:r>
          </a:p>
          <a:p>
            <a:pPr marL="114300" indent="0">
              <a:buNone/>
            </a:pPr>
            <a:r>
              <a:rPr lang="en-US" sz="1800" dirty="0">
                <a:latin typeface="Calibri" panose="020F0502020204030204" pitchFamily="34" charset="0"/>
                <a:cs typeface="Calibri" panose="020F0502020204030204" pitchFamily="34" charset="0"/>
              </a:rPr>
              <a:t>y = input("y: ")</a:t>
            </a:r>
          </a:p>
          <a:p>
            <a:pPr marL="114300" indent="0">
              <a:buNone/>
            </a:pPr>
            <a:r>
              <a:rPr lang="en-US" sz="1800" dirty="0">
                <a:latin typeface="Calibri" panose="020F0502020204030204" pitchFamily="34" charset="0"/>
                <a:cs typeface="Calibri" panose="020F0502020204030204" pitchFamily="34" charset="0"/>
              </a:rPr>
              <a:t>z = input("z: ")</a:t>
            </a:r>
          </a:p>
          <a:p>
            <a:pPr marL="114300" indent="0">
              <a:buNone/>
            </a:pPr>
            <a:r>
              <a:rPr lang="en-US" sz="1800" dirty="0">
                <a:latin typeface="Calibri" panose="020F0502020204030204" pitchFamily="34" charset="0"/>
                <a:cs typeface="Calibri" panose="020F0502020204030204" pitchFamily="34" charset="0"/>
              </a:rPr>
              <a:t>print(</a:t>
            </a:r>
            <a:r>
              <a:rPr lang="en-US" sz="1800" dirty="0" err="1">
                <a:latin typeface="Calibri" panose="020F0502020204030204" pitchFamily="34" charset="0"/>
                <a:cs typeface="Calibri" panose="020F0502020204030204" pitchFamily="34" charset="0"/>
              </a:rPr>
              <a:t>x,y,z,sep</a:t>
            </a:r>
            <a:r>
              <a:rPr lang="en-US" sz="1800" dirty="0">
                <a:latin typeface="Calibri" panose="020F0502020204030204" pitchFamily="34" charset="0"/>
                <a:cs typeface="Calibri" panose="020F0502020204030204" pitchFamily="34" charset="0"/>
              </a:rPr>
              <a:t>="**")</a:t>
            </a:r>
            <a:endParaRPr lang="en-IN" dirty="0"/>
          </a:p>
        </p:txBody>
      </p:sp>
    </p:spTree>
    <p:extLst>
      <p:ext uri="{BB962C8B-B14F-4D97-AF65-F5344CB8AC3E}">
        <p14:creationId xmlns:p14="http://schemas.microsoft.com/office/powerpoint/2010/main" val="1799064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Statement-3</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p:txBody>
          <a:bodyPr/>
          <a:lstStyle/>
          <a:p>
            <a:pPr marL="114300" indent="0" algn="l">
              <a:buNone/>
            </a:pPr>
            <a:r>
              <a:rPr lang="en-US" dirty="0">
                <a:solidFill>
                  <a:srgbClr val="000000"/>
                </a:solidFill>
                <a:latin typeface="Calibri" panose="020F0502020204030204" pitchFamily="34" charset="0"/>
                <a:ea typeface="DejaVu Sans"/>
                <a:cs typeface="Calibri" panose="020F0502020204030204" pitchFamily="34" charset="0"/>
              </a:rPr>
              <a:t>John has given task to smith to write the code to print the total Amount, quantity and price in the proper format.</a:t>
            </a:r>
            <a:endParaRPr lang="en-US" sz="1800" dirty="0">
              <a:solidFill>
                <a:srgbClr val="000000"/>
              </a:solidFill>
              <a:latin typeface="Calibri" panose="020F0502020204030204" pitchFamily="34" charset="0"/>
              <a:ea typeface="DejaVu Sans"/>
              <a:cs typeface="Calibri" panose="020F0502020204030204" pitchFamily="34" charset="0"/>
            </a:endParaRPr>
          </a:p>
          <a:p>
            <a:pPr marL="114300" indent="0" algn="l">
              <a:buNone/>
            </a:pPr>
            <a:r>
              <a:rPr lang="en-US" b="1" dirty="0">
                <a:solidFill>
                  <a:srgbClr val="000000"/>
                </a:solidFill>
                <a:latin typeface="Calibri" panose="020F0502020204030204" pitchFamily="34" charset="0"/>
                <a:ea typeface="DejaVu Sans"/>
                <a:cs typeface="Calibri" panose="020F0502020204030204" pitchFamily="34" charset="0"/>
              </a:rPr>
              <a:t>Input Format:</a:t>
            </a:r>
          </a:p>
          <a:p>
            <a:pPr marL="114300" indent="0" algn="l">
              <a:buNone/>
            </a:pPr>
            <a:r>
              <a:rPr lang="en-US" sz="1800" dirty="0">
                <a:solidFill>
                  <a:srgbClr val="000000"/>
                </a:solidFill>
                <a:latin typeface="Calibri" panose="020F0502020204030204" pitchFamily="34" charset="0"/>
                <a:ea typeface="DejaVu Sans"/>
                <a:cs typeface="Calibri" panose="020F0502020204030204" pitchFamily="34" charset="0"/>
              </a:rPr>
              <a:t>Read 3 values</a:t>
            </a:r>
            <a:r>
              <a:rPr lang="en-US" dirty="0">
                <a:solidFill>
                  <a:srgbClr val="000000"/>
                </a:solidFill>
                <a:latin typeface="Calibri" panose="020F0502020204030204" pitchFamily="34" charset="0"/>
                <a:ea typeface="DejaVu Sans"/>
                <a:cs typeface="Calibri" panose="020F0502020204030204" pitchFamily="34" charset="0"/>
              </a:rPr>
              <a:t> as integer</a:t>
            </a:r>
          </a:p>
          <a:p>
            <a:pPr marL="114300" indent="0" algn="l">
              <a:buNone/>
            </a:pPr>
            <a:r>
              <a:rPr lang="en-US" sz="1800" b="1" dirty="0">
                <a:solidFill>
                  <a:srgbClr val="000000"/>
                </a:solidFill>
                <a:latin typeface="Calibri" panose="020F0502020204030204" pitchFamily="34" charset="0"/>
                <a:ea typeface="DejaVu Sans"/>
                <a:cs typeface="Calibri" panose="020F0502020204030204" pitchFamily="34" charset="0"/>
              </a:rPr>
              <a:t>Output Format:</a:t>
            </a:r>
          </a:p>
          <a:p>
            <a:pPr marL="114300" indent="0" algn="l">
              <a:buNone/>
            </a:pPr>
            <a:r>
              <a:rPr lang="en-US" dirty="0">
                <a:solidFill>
                  <a:srgbClr val="000000"/>
                </a:solidFill>
                <a:latin typeface="Calibri" panose="020F0502020204030204" pitchFamily="34" charset="0"/>
                <a:ea typeface="DejaVu Sans"/>
                <a:cs typeface="Calibri" panose="020F0502020204030204" pitchFamily="34" charset="0"/>
              </a:rPr>
              <a:t>Print the string in proper format as given in test case.</a:t>
            </a:r>
            <a:endParaRPr lang="en-US" sz="1800" dirty="0">
              <a:solidFill>
                <a:srgbClr val="000000"/>
              </a:solidFill>
              <a:latin typeface="Calibri" panose="020F0502020204030204" pitchFamily="34" charset="0"/>
              <a:ea typeface="DejaVu Sans"/>
              <a:cs typeface="Calibri" panose="020F0502020204030204" pitchFamily="34" charset="0"/>
            </a:endParaRPr>
          </a:p>
        </p:txBody>
      </p:sp>
    </p:spTree>
    <p:extLst>
      <p:ext uri="{BB962C8B-B14F-4D97-AF65-F5344CB8AC3E}">
        <p14:creationId xmlns:p14="http://schemas.microsoft.com/office/powerpoint/2010/main" val="403864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 to Scripting language</a:t>
            </a:r>
          </a:p>
        </p:txBody>
      </p:sp>
      <p:sp>
        <p:nvSpPr>
          <p:cNvPr id="7" name="Text Placeholder 6"/>
          <p:cNvSpPr>
            <a:spLocks noGrp="1"/>
          </p:cNvSpPr>
          <p:nvPr>
            <p:ph type="body" idx="1"/>
          </p:nvPr>
        </p:nvSpPr>
        <p:spPr/>
        <p:txBody>
          <a:bodyPr/>
          <a:lstStyle/>
          <a:p>
            <a:r>
              <a:rPr lang="en-US" sz="2000" dirty="0">
                <a:latin typeface="Times New Roman" pitchFamily="18" charset="0"/>
                <a:cs typeface="Times New Roman" pitchFamily="18" charset="0"/>
              </a:rPr>
              <a:t>All scripting languages are programming language.</a:t>
            </a:r>
          </a:p>
          <a:p>
            <a:r>
              <a:rPr lang="en-US" sz="2000" dirty="0">
                <a:latin typeface="Times New Roman" pitchFamily="18" charset="0"/>
                <a:cs typeface="Times New Roman" pitchFamily="18" charset="0"/>
              </a:rPr>
              <a:t>The scripting language is basically a language where instructions are written for a run time environment.</a:t>
            </a:r>
          </a:p>
          <a:p>
            <a:r>
              <a:rPr lang="en-US" sz="2000" dirty="0">
                <a:latin typeface="Times New Roman" pitchFamily="18" charset="0"/>
                <a:cs typeface="Times New Roman" pitchFamily="18" charset="0"/>
              </a:rPr>
              <a:t> They do not require the compilation step and are rather interpreted. It brings new functions to applications and glue complex system together.</a:t>
            </a:r>
          </a:p>
          <a:p>
            <a:r>
              <a:rPr lang="en-US" sz="2000" dirty="0">
                <a:latin typeface="Times New Roman" pitchFamily="18" charset="0"/>
                <a:cs typeface="Times New Roman" pitchFamily="18" charset="0"/>
              </a:rPr>
              <a:t>There are so many scripting programming language.</a:t>
            </a:r>
          </a:p>
          <a:p>
            <a:pPr>
              <a:buNone/>
            </a:pPr>
            <a:endParaRPr lang="en-US" sz="2000" dirty="0">
              <a:latin typeface="Times New Roman" pitchFamily="18" charset="0"/>
              <a:cs typeface="Times New Roman" pitchFamily="18" charset="0"/>
            </a:endParaRPr>
          </a:p>
        </p:txBody>
      </p:sp>
      <p:sp>
        <p:nvSpPr>
          <p:cNvPr id="4" name="Line Callout 2 (Accent Bar) 3"/>
          <p:cNvSpPr/>
          <p:nvPr/>
        </p:nvSpPr>
        <p:spPr>
          <a:xfrm>
            <a:off x="683172" y="3586282"/>
            <a:ext cx="1082566" cy="851337"/>
          </a:xfrm>
          <a:prstGeom prst="accentCallout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solidFill>
                  <a:schemeClr val="bg2"/>
                </a:solidFill>
                <a:latin typeface="Times New Roman" pitchFamily="18" charset="0"/>
                <a:cs typeface="Times New Roman" pitchFamily="18" charset="0"/>
              </a:rPr>
              <a:t>Java Script</a:t>
            </a:r>
          </a:p>
          <a:p>
            <a:pPr algn="ctr"/>
            <a:endParaRPr lang="en-US" sz="1600" dirty="0">
              <a:solidFill>
                <a:schemeClr val="bg2"/>
              </a:solidFill>
              <a:latin typeface="Times New Roman" pitchFamily="18" charset="0"/>
              <a:cs typeface="Times New Roman" pitchFamily="18" charset="0"/>
            </a:endParaRPr>
          </a:p>
        </p:txBody>
      </p:sp>
      <p:sp>
        <p:nvSpPr>
          <p:cNvPr id="5" name="Line Callout 2 (Accent Bar) 4"/>
          <p:cNvSpPr/>
          <p:nvPr/>
        </p:nvSpPr>
        <p:spPr>
          <a:xfrm>
            <a:off x="2773237" y="3597168"/>
            <a:ext cx="1082566" cy="851337"/>
          </a:xfrm>
          <a:prstGeom prst="accentCallout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solidFill>
                  <a:schemeClr val="bg2"/>
                </a:solidFill>
                <a:latin typeface="Times New Roman" pitchFamily="18" charset="0"/>
                <a:cs typeface="Times New Roman" pitchFamily="18" charset="0"/>
              </a:rPr>
              <a:t>Node JS</a:t>
            </a:r>
          </a:p>
        </p:txBody>
      </p:sp>
      <p:sp>
        <p:nvSpPr>
          <p:cNvPr id="8" name="Line Callout 2 (Accent Bar) 7"/>
          <p:cNvSpPr/>
          <p:nvPr/>
        </p:nvSpPr>
        <p:spPr>
          <a:xfrm>
            <a:off x="4917716" y="3564511"/>
            <a:ext cx="1082566" cy="851337"/>
          </a:xfrm>
          <a:prstGeom prst="accentCallout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solidFill>
                  <a:schemeClr val="bg2"/>
                </a:solidFill>
                <a:latin typeface="Times New Roman" pitchFamily="18" charset="0"/>
                <a:cs typeface="Times New Roman" pitchFamily="18" charset="0"/>
              </a:rPr>
              <a:t>Python</a:t>
            </a:r>
            <a:endParaRPr lang="en-US" dirty="0">
              <a:solidFill>
                <a:schemeClr val="bg2"/>
              </a:solidFill>
              <a:latin typeface="Times New Roman" pitchFamily="18" charset="0"/>
              <a:cs typeface="Times New Roman" pitchFamily="18" charset="0"/>
            </a:endParaRPr>
          </a:p>
        </p:txBody>
      </p:sp>
      <p:sp>
        <p:nvSpPr>
          <p:cNvPr id="9" name="Line Callout 2 (Accent Bar) 8"/>
          <p:cNvSpPr/>
          <p:nvPr/>
        </p:nvSpPr>
        <p:spPr>
          <a:xfrm>
            <a:off x="6920686" y="3520969"/>
            <a:ext cx="1082566" cy="851337"/>
          </a:xfrm>
          <a:prstGeom prst="accentCallout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solidFill>
                  <a:schemeClr val="bg2"/>
                </a:solidFill>
                <a:latin typeface="Times New Roman" pitchFamily="18" charset="0"/>
                <a:cs typeface="Times New Roman" pitchFamily="18" charset="0"/>
              </a:rPr>
              <a:t>Perl etc…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2929601432"/>
              </p:ext>
            </p:extLst>
          </p:nvPr>
        </p:nvGraphicFramePr>
        <p:xfrm>
          <a:off x="422031" y="1266825"/>
          <a:ext cx="8488036" cy="1762125"/>
        </p:xfrm>
        <a:graphic>
          <a:graphicData uri="http://schemas.openxmlformats.org/drawingml/2006/table">
            <a:tbl>
              <a:tblPr firstRow="1" firstCol="1" bandRow="1"/>
              <a:tblGrid>
                <a:gridCol w="2761382">
                  <a:extLst>
                    <a:ext uri="{9D8B030D-6E8A-4147-A177-3AD203B41FA5}">
                      <a16:colId xmlns:a16="http://schemas.microsoft.com/office/drawing/2014/main" val="4035223264"/>
                    </a:ext>
                  </a:extLst>
                </a:gridCol>
                <a:gridCol w="2863327">
                  <a:extLst>
                    <a:ext uri="{9D8B030D-6E8A-4147-A177-3AD203B41FA5}">
                      <a16:colId xmlns:a16="http://schemas.microsoft.com/office/drawing/2014/main" val="2989435228"/>
                    </a:ext>
                  </a:extLst>
                </a:gridCol>
                <a:gridCol w="2863327">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Sample 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Calibri" panose="020F0502020204030204" pitchFamily="34" charset="0"/>
                        </a:rPr>
                        <a:t>Sample Output</a:t>
                      </a:r>
                      <a:endParaRPr lang="en-IN" sz="220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Calibri" panose="020F0502020204030204" pitchFamily="34" charset="0"/>
                        </a:rPr>
                        <a:t>Explanation</a:t>
                      </a:r>
                      <a:endParaRPr lang="en-IN" sz="220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Calibri" panose="020F0502020204030204" pitchFamily="34" charset="0"/>
                          <a:ea typeface="Times New Roman" panose="02020603050405020304" pitchFamily="18" charset="0"/>
                          <a:cs typeface="Calibri" panose="020F0502020204030204" pitchFamily="34" charset="0"/>
                        </a:rPr>
                        <a:t>quantity: 3                                                                                                          </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Calibri" panose="020F0502020204030204" pitchFamily="34" charset="0"/>
                          <a:ea typeface="Times New Roman" panose="02020603050405020304" pitchFamily="18" charset="0"/>
                          <a:cs typeface="Calibri" panose="020F0502020204030204" pitchFamily="34" charset="0"/>
                        </a:rPr>
                        <a:t>total Amount: 1000                                                                                                           </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Calibri" panose="020F0502020204030204" pitchFamily="34" charset="0"/>
                          <a:ea typeface="Times New Roman" panose="02020603050405020304" pitchFamily="18" charset="0"/>
                          <a:cs typeface="Calibri" panose="020F0502020204030204" pitchFamily="34" charset="0"/>
                        </a:rPr>
                        <a:t>price: 300</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I have 1000 rupees so I can purchase 3  bags for 300.00 rupees.</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Here we take the input and format the output in the appropriate format.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bl>
          </a:graphicData>
        </a:graphic>
      </p:graphicFrame>
    </p:spTree>
    <p:extLst>
      <p:ext uri="{BB962C8B-B14F-4D97-AF65-F5344CB8AC3E}">
        <p14:creationId xmlns:p14="http://schemas.microsoft.com/office/powerpoint/2010/main" val="19096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p:txBody>
          <a:bodyPr/>
          <a:lstStyle/>
          <a:p>
            <a:pPr marL="114300" indent="0">
              <a:buNone/>
            </a:pPr>
            <a:r>
              <a:rPr lang="en-US" sz="1800" dirty="0">
                <a:latin typeface="Calibri" panose="020F0502020204030204" pitchFamily="34" charset="0"/>
                <a:cs typeface="Calibri" panose="020F0502020204030204" pitchFamily="34" charset="0"/>
              </a:rPr>
              <a:t>x = int(input("quantity:"))</a:t>
            </a:r>
          </a:p>
          <a:p>
            <a:pPr marL="114300" indent="0">
              <a:buNone/>
            </a:pPr>
            <a:r>
              <a:rPr lang="en-US" sz="1800" dirty="0">
                <a:latin typeface="Calibri" panose="020F0502020204030204" pitchFamily="34" charset="0"/>
                <a:cs typeface="Calibri" panose="020F0502020204030204" pitchFamily="34" charset="0"/>
              </a:rPr>
              <a:t>y = int(input("</a:t>
            </a:r>
            <a:r>
              <a:rPr lang="en-US" sz="1800" dirty="0" err="1">
                <a:latin typeface="Calibri" panose="020F0502020204030204" pitchFamily="34" charset="0"/>
                <a:cs typeface="Calibri" panose="020F0502020204030204" pitchFamily="34" charset="0"/>
              </a:rPr>
              <a:t>totalAmount</a:t>
            </a:r>
            <a:r>
              <a:rPr lang="en-US" sz="1800" dirty="0">
                <a:latin typeface="Calibri" panose="020F0502020204030204" pitchFamily="34" charset="0"/>
                <a:cs typeface="Calibri" panose="020F0502020204030204" pitchFamily="34" charset="0"/>
              </a:rPr>
              <a:t>:"))</a:t>
            </a:r>
          </a:p>
          <a:p>
            <a:pPr marL="114300" indent="0">
              <a:buNone/>
            </a:pPr>
            <a:r>
              <a:rPr lang="en-US" sz="1800" dirty="0">
                <a:latin typeface="Calibri" panose="020F0502020204030204" pitchFamily="34" charset="0"/>
                <a:cs typeface="Calibri" panose="020F0502020204030204" pitchFamily="34" charset="0"/>
              </a:rPr>
              <a:t>z = int(input("price:"))</a:t>
            </a:r>
          </a:p>
          <a:p>
            <a:pPr marL="114300" indent="0">
              <a:buNone/>
            </a:pPr>
            <a:r>
              <a:rPr lang="en-US" sz="1800" dirty="0" err="1">
                <a:latin typeface="Calibri" panose="020F0502020204030204" pitchFamily="34" charset="0"/>
                <a:cs typeface="Calibri" panose="020F0502020204030204" pitchFamily="34" charset="0"/>
              </a:rPr>
              <a:t>stmt_doc</a:t>
            </a:r>
            <a:r>
              <a:rPr lang="en-US" sz="1800" dirty="0">
                <a:latin typeface="Calibri" panose="020F0502020204030204" pitchFamily="34" charset="0"/>
                <a:cs typeface="Calibri" panose="020F0502020204030204" pitchFamily="34" charset="0"/>
              </a:rPr>
              <a:t>="I have {1} rupees so I can purchase {0} bags for {2:.2f} rupees."</a:t>
            </a:r>
          </a:p>
          <a:p>
            <a:pPr marL="114300" indent="0">
              <a:buNone/>
            </a:pPr>
            <a:r>
              <a:rPr lang="en-US" sz="1800" dirty="0">
                <a:latin typeface="Calibri" panose="020F0502020204030204" pitchFamily="34" charset="0"/>
                <a:cs typeface="Calibri" panose="020F0502020204030204" pitchFamily="34" charset="0"/>
              </a:rPr>
              <a:t>print(</a:t>
            </a:r>
            <a:r>
              <a:rPr lang="en-US" sz="1800" dirty="0" err="1">
                <a:latin typeface="Calibri" panose="020F0502020204030204" pitchFamily="34" charset="0"/>
                <a:cs typeface="Calibri" panose="020F0502020204030204" pitchFamily="34" charset="0"/>
              </a:rPr>
              <a:t>stmt_doc.format</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x,y,z</a:t>
            </a:r>
            <a:r>
              <a:rPr lang="en-US" sz="1800" dirty="0">
                <a:latin typeface="Calibri" panose="020F0502020204030204" pitchFamily="34" charset="0"/>
                <a:cs typeface="Calibri" panose="020F0502020204030204" pitchFamily="34" charset="0"/>
              </a:rPr>
              <a:t>))</a:t>
            </a:r>
            <a:endParaRPr lang="en-IN" dirty="0"/>
          </a:p>
        </p:txBody>
      </p:sp>
    </p:spTree>
    <p:extLst>
      <p:ext uri="{BB962C8B-B14F-4D97-AF65-F5344CB8AC3E}">
        <p14:creationId xmlns:p14="http://schemas.microsoft.com/office/powerpoint/2010/main" val="1528108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Statement-4</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p:txBody>
          <a:bodyPr/>
          <a:lstStyle/>
          <a:p>
            <a:pPr marL="114300" indent="0">
              <a:buNone/>
            </a:pPr>
            <a:r>
              <a:rPr lang="en-US" sz="1800" dirty="0">
                <a:latin typeface="Calibri" panose="020F0502020204030204" pitchFamily="34" charset="0"/>
                <a:cs typeface="Calibri" panose="020F0502020204030204" pitchFamily="34" charset="0"/>
              </a:rPr>
              <a:t>Sum the given two integers. However, if the sum is between 15 to 20 it will return 20 else return the sum calculated.</a:t>
            </a:r>
            <a:endParaRPr lang="en-IN" sz="1800" dirty="0">
              <a:latin typeface="Calibri" panose="020F0502020204030204" pitchFamily="34" charset="0"/>
              <a:cs typeface="Calibri" panose="020F0502020204030204" pitchFamily="34" charset="0"/>
            </a:endParaRPr>
          </a:p>
          <a:p>
            <a:pPr marL="114300" indent="0">
              <a:lnSpc>
                <a:spcPct val="100000"/>
              </a:lnSpc>
              <a:buNone/>
            </a:pPr>
            <a:endParaRPr lang="en-IN" sz="1800" dirty="0">
              <a:solidFill>
                <a:srgbClr val="000000"/>
              </a:solidFill>
              <a:latin typeface="Calibri" panose="020F0502020204030204" pitchFamily="34" charset="0"/>
              <a:ea typeface="DejaVu Sans"/>
              <a:cs typeface="Calibri" panose="020F0502020204030204" pitchFamily="34" charset="0"/>
            </a:endParaRPr>
          </a:p>
          <a:p>
            <a:pPr marL="114300" indent="0">
              <a:lnSpc>
                <a:spcPct val="100000"/>
              </a:lnSpc>
              <a:buNone/>
            </a:pPr>
            <a:r>
              <a:rPr lang="en-IN" sz="1800" b="1" dirty="0">
                <a:solidFill>
                  <a:srgbClr val="000000"/>
                </a:solidFill>
                <a:latin typeface="Calibri" panose="020F0502020204030204" pitchFamily="34" charset="0"/>
                <a:ea typeface="DejaVu Sans"/>
                <a:cs typeface="Calibri" panose="020F0502020204030204" pitchFamily="34" charset="0"/>
              </a:rPr>
              <a:t>Input Format :</a:t>
            </a:r>
          </a:p>
          <a:p>
            <a:pPr marL="114300" indent="0">
              <a:buNone/>
            </a:pPr>
            <a:r>
              <a:rPr lang="en-US" sz="1800" dirty="0">
                <a:latin typeface="Calibri" panose="020F0502020204030204" pitchFamily="34" charset="0"/>
                <a:cs typeface="Calibri" panose="020F0502020204030204" pitchFamily="34" charset="0"/>
              </a:rPr>
              <a:t>Read two positive integer values.</a:t>
            </a:r>
            <a:endParaRPr lang="en-IN" sz="1800" dirty="0">
              <a:latin typeface="Calibri" panose="020F0502020204030204" pitchFamily="34" charset="0"/>
              <a:cs typeface="Calibri" panose="020F0502020204030204" pitchFamily="34" charset="0"/>
            </a:endParaRPr>
          </a:p>
          <a:p>
            <a:pPr marL="114300" indent="0">
              <a:lnSpc>
                <a:spcPct val="100000"/>
              </a:lnSpc>
              <a:buNone/>
            </a:pPr>
            <a:r>
              <a:rPr lang="en-IN" sz="1800" b="1" dirty="0">
                <a:solidFill>
                  <a:srgbClr val="000000"/>
                </a:solidFill>
                <a:latin typeface="Calibri" panose="020F0502020204030204" pitchFamily="34" charset="0"/>
                <a:ea typeface="DejaVu Sans"/>
                <a:cs typeface="Calibri" panose="020F0502020204030204" pitchFamily="34" charset="0"/>
              </a:rPr>
              <a:t>Output Format: </a:t>
            </a:r>
          </a:p>
          <a:p>
            <a:pPr marL="114300" indent="0">
              <a:buNone/>
            </a:pPr>
            <a:r>
              <a:rPr lang="en-US" sz="1800" dirty="0">
                <a:latin typeface="Calibri" panose="020F0502020204030204" pitchFamily="34" charset="0"/>
                <a:cs typeface="Calibri" panose="020F0502020204030204" pitchFamily="34" charset="0"/>
              </a:rPr>
              <a:t>Print 20 if the sum is in between 15 and 20 else print the sum.</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0272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5" name="Table 4">
            <a:extLst>
              <a:ext uri="{FF2B5EF4-FFF2-40B4-BE49-F238E27FC236}">
                <a16:creationId xmlns:a16="http://schemas.microsoft.com/office/drawing/2014/main" id="{1D577198-3008-67AC-AF27-FDC3A287D2BE}"/>
              </a:ext>
            </a:extLst>
          </p:cNvPr>
          <p:cNvGraphicFramePr>
            <a:graphicFrameLocks noGrp="1"/>
          </p:cNvGraphicFramePr>
          <p:nvPr>
            <p:extLst>
              <p:ext uri="{D42A27DB-BD31-4B8C-83A1-F6EECF244321}">
                <p14:modId xmlns:p14="http://schemas.microsoft.com/office/powerpoint/2010/main" val="4121916077"/>
              </p:ext>
            </p:extLst>
          </p:nvPr>
        </p:nvGraphicFramePr>
        <p:xfrm>
          <a:off x="225084" y="1360854"/>
          <a:ext cx="8736035" cy="3181350"/>
        </p:xfrm>
        <a:graphic>
          <a:graphicData uri="http://schemas.openxmlformats.org/drawingml/2006/table">
            <a:tbl>
              <a:tblPr firstRow="1" firstCol="1" bandRow="1"/>
              <a:tblGrid>
                <a:gridCol w="2894909">
                  <a:extLst>
                    <a:ext uri="{9D8B030D-6E8A-4147-A177-3AD203B41FA5}">
                      <a16:colId xmlns:a16="http://schemas.microsoft.com/office/drawing/2014/main" val="20000"/>
                    </a:ext>
                  </a:extLst>
                </a:gridCol>
                <a:gridCol w="2920563">
                  <a:extLst>
                    <a:ext uri="{9D8B030D-6E8A-4147-A177-3AD203B41FA5}">
                      <a16:colId xmlns:a16="http://schemas.microsoft.com/office/drawing/2014/main" val="20001"/>
                    </a:ext>
                  </a:extLst>
                </a:gridCol>
                <a:gridCol w="2920563">
                  <a:extLst>
                    <a:ext uri="{9D8B030D-6E8A-4147-A177-3AD203B41FA5}">
                      <a16:colId xmlns:a16="http://schemas.microsoft.com/office/drawing/2014/main" val="20002"/>
                    </a:ext>
                  </a:extLst>
                </a:gridCol>
              </a:tblGrid>
              <a:tr h="293800">
                <a:tc>
                  <a:txBody>
                    <a:bodyPr/>
                    <a:lstStyle/>
                    <a:p>
                      <a:pPr>
                        <a:lnSpc>
                          <a:spcPct val="107000"/>
                        </a:lnSpc>
                        <a:spcAft>
                          <a:spcPts val="0"/>
                        </a:spcAft>
                      </a:pPr>
                      <a:r>
                        <a:rPr lang="en-US" sz="2200" b="1" dirty="0">
                          <a:solidFill>
                            <a:schemeClr val="bg2"/>
                          </a:solidFill>
                          <a:effectLst/>
                          <a:latin typeface="Calibri" panose="020F0502020204030204" pitchFamily="34" charset="0"/>
                          <a:ea typeface="Calibri" panose="020F0502020204030204" pitchFamily="34" charset="0"/>
                          <a:cs typeface="Arial" panose="020B0604020202020204" pitchFamily="34" charset="0"/>
                        </a:rPr>
                        <a:t>Sample Input</a:t>
                      </a:r>
                      <a:endParaRPr lang="en-IN" sz="2200" b="1"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b="1" dirty="0">
                          <a:solidFill>
                            <a:schemeClr val="bg2"/>
                          </a:solidFill>
                          <a:effectLst/>
                          <a:latin typeface="Calibri" panose="020F0502020204030204" pitchFamily="34" charset="0"/>
                          <a:ea typeface="Calibri" panose="020F0502020204030204" pitchFamily="34" charset="0"/>
                          <a:cs typeface="Arial" panose="020B0604020202020204" pitchFamily="34" charset="0"/>
                        </a:rPr>
                        <a:t>Sample Output</a:t>
                      </a:r>
                      <a:endParaRPr lang="en-IN" sz="2200" b="1"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b="1" dirty="0">
                          <a:solidFill>
                            <a:schemeClr val="bg2"/>
                          </a:solidFill>
                          <a:effectLst/>
                          <a:latin typeface="Calibri" panose="020F0502020204030204" pitchFamily="34" charset="0"/>
                          <a:ea typeface="Calibri" panose="020F0502020204030204" pitchFamily="34" charset="0"/>
                          <a:cs typeface="Arial" panose="020B0604020202020204" pitchFamily="34" charset="0"/>
                        </a:rPr>
                        <a:t>Explanation</a:t>
                      </a:r>
                      <a:endParaRPr lang="en-IN" sz="2200" b="1"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16006">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Arial" panose="020B0604020202020204" pitchFamily="34" charset="0"/>
                        </a:rPr>
                        <a:t>10</a:t>
                      </a:r>
                      <a:endParaRPr lang="en-IN" sz="22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Arial" panose="020B0604020202020204" pitchFamily="34" charset="0"/>
                        </a:rPr>
                        <a:t>6</a:t>
                      </a:r>
                      <a:endParaRPr lang="en-IN" sz="22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Arial" panose="020B0604020202020204" pitchFamily="34" charset="0"/>
                        </a:rPr>
                        <a:t>20</a:t>
                      </a:r>
                      <a:endParaRPr lang="en-IN" sz="2200">
                        <a:solidFill>
                          <a:schemeClr val="bg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Arial" panose="020B0604020202020204" pitchFamily="34" charset="0"/>
                        </a:rPr>
                        <a:t>Sum of 10 and 6 is 16, and it is in between 15 and 20, hence output is 20</a:t>
                      </a:r>
                      <a:endParaRPr lang="en-IN" sz="2200">
                        <a:solidFill>
                          <a:schemeClr val="bg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16006">
                <a:tc>
                  <a:txBody>
                    <a:bodyPr/>
                    <a:lstStyle/>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Arial" panose="020B0604020202020204" pitchFamily="34" charset="0"/>
                        </a:rPr>
                        <a:t>10</a:t>
                      </a:r>
                      <a:endParaRPr lang="en-IN" sz="2200">
                        <a:solidFill>
                          <a:schemeClr val="bg2"/>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Arial" panose="020B0604020202020204" pitchFamily="34" charset="0"/>
                        </a:rPr>
                        <a:t>2</a:t>
                      </a:r>
                      <a:endParaRPr lang="en-IN" sz="2200">
                        <a:solidFill>
                          <a:schemeClr val="bg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Arial" panose="020B0604020202020204" pitchFamily="34" charset="0"/>
                        </a:rPr>
                        <a:t>12</a:t>
                      </a:r>
                      <a:endParaRPr lang="en-IN" sz="2200">
                        <a:solidFill>
                          <a:schemeClr val="bg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Arial" panose="020B0604020202020204" pitchFamily="34" charset="0"/>
                        </a:rPr>
                        <a:t>Sum of 10 and 2 is 12, and it is not in between 15 and 20, hence output is 12</a:t>
                      </a:r>
                      <a:endParaRPr lang="en-IN" sz="22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65363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p:txBody>
          <a:bodyPr/>
          <a:lstStyle/>
          <a:p>
            <a:pPr marL="114300" indent="0">
              <a:buNone/>
            </a:pPr>
            <a:r>
              <a:rPr lang="en-US" sz="1800" dirty="0">
                <a:latin typeface="Calibri" panose="020F0502020204030204" pitchFamily="34" charset="0"/>
                <a:cs typeface="Calibri" panose="020F0502020204030204" pitchFamily="34" charset="0"/>
              </a:rPr>
              <a:t>x = int(input("quantity:"))</a:t>
            </a:r>
          </a:p>
          <a:p>
            <a:pPr marL="114300" indent="0">
              <a:buNone/>
            </a:pPr>
            <a:r>
              <a:rPr lang="en-US" sz="1800" dirty="0">
                <a:latin typeface="Calibri" panose="020F0502020204030204" pitchFamily="34" charset="0"/>
                <a:cs typeface="Calibri" panose="020F0502020204030204" pitchFamily="34" charset="0"/>
              </a:rPr>
              <a:t>y = int(input("</a:t>
            </a:r>
            <a:r>
              <a:rPr lang="en-US" sz="1800" dirty="0" err="1">
                <a:latin typeface="Calibri" panose="020F0502020204030204" pitchFamily="34" charset="0"/>
                <a:cs typeface="Calibri" panose="020F0502020204030204" pitchFamily="34" charset="0"/>
              </a:rPr>
              <a:t>totalAmount</a:t>
            </a:r>
            <a:r>
              <a:rPr lang="en-US" sz="1800" dirty="0">
                <a:latin typeface="Calibri" panose="020F0502020204030204" pitchFamily="34" charset="0"/>
                <a:cs typeface="Calibri" panose="020F0502020204030204" pitchFamily="34" charset="0"/>
              </a:rPr>
              <a:t>:"))</a:t>
            </a:r>
          </a:p>
          <a:p>
            <a:pPr marL="114300" indent="0">
              <a:buNone/>
            </a:pPr>
            <a:r>
              <a:rPr lang="en-US" sz="1800" dirty="0">
                <a:latin typeface="Calibri" panose="020F0502020204030204" pitchFamily="34" charset="0"/>
                <a:cs typeface="Calibri" panose="020F0502020204030204" pitchFamily="34" charset="0"/>
              </a:rPr>
              <a:t>sum = </a:t>
            </a:r>
            <a:r>
              <a:rPr lang="en-US" sz="1800" dirty="0" err="1">
                <a:latin typeface="Calibri" panose="020F0502020204030204" pitchFamily="34" charset="0"/>
                <a:cs typeface="Calibri" panose="020F0502020204030204" pitchFamily="34" charset="0"/>
              </a:rPr>
              <a:t>x+y</a:t>
            </a:r>
            <a:endParaRPr lang="en-US" sz="1800" dirty="0">
              <a:latin typeface="Calibri" panose="020F0502020204030204" pitchFamily="34" charset="0"/>
              <a:cs typeface="Calibri" panose="020F0502020204030204" pitchFamily="34" charset="0"/>
            </a:endParaRPr>
          </a:p>
          <a:p>
            <a:pPr marL="114300" indent="0">
              <a:buNone/>
            </a:pPr>
            <a:r>
              <a:rPr lang="en-US" sz="1800" dirty="0">
                <a:latin typeface="Calibri" panose="020F0502020204030204" pitchFamily="34" charset="0"/>
                <a:cs typeface="Calibri" panose="020F0502020204030204" pitchFamily="34" charset="0"/>
              </a:rPr>
              <a:t>if sum in range(15,20):</a:t>
            </a:r>
          </a:p>
          <a:p>
            <a:pPr marL="114300" indent="0">
              <a:buNone/>
            </a:pPr>
            <a:r>
              <a:rPr lang="en-US" sz="1800" dirty="0">
                <a:latin typeface="Calibri" panose="020F0502020204030204" pitchFamily="34" charset="0"/>
                <a:cs typeface="Calibri" panose="020F0502020204030204" pitchFamily="34" charset="0"/>
              </a:rPr>
              <a:t>    print("20")</a:t>
            </a:r>
          </a:p>
          <a:p>
            <a:pPr marL="114300" indent="0">
              <a:buNone/>
            </a:pPr>
            <a:r>
              <a:rPr lang="en-US" sz="1800" dirty="0">
                <a:latin typeface="Calibri" panose="020F0502020204030204" pitchFamily="34" charset="0"/>
                <a:cs typeface="Calibri" panose="020F0502020204030204" pitchFamily="34" charset="0"/>
              </a:rPr>
              <a:t>else:</a:t>
            </a:r>
          </a:p>
          <a:p>
            <a:pPr marL="114300" indent="0">
              <a:buNone/>
            </a:pPr>
            <a:r>
              <a:rPr lang="en-US" sz="1800" dirty="0">
                <a:latin typeface="Calibri" panose="020F0502020204030204" pitchFamily="34" charset="0"/>
                <a:cs typeface="Calibri" panose="020F0502020204030204" pitchFamily="34" charset="0"/>
              </a:rPr>
              <a:t>    print(sum)</a:t>
            </a:r>
            <a:endParaRPr lang="en-IN" dirty="0"/>
          </a:p>
        </p:txBody>
      </p:sp>
    </p:spTree>
    <p:extLst>
      <p:ext uri="{BB962C8B-B14F-4D97-AF65-F5344CB8AC3E}">
        <p14:creationId xmlns:p14="http://schemas.microsoft.com/office/powerpoint/2010/main" val="507131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jpg"/>
          <p:cNvPicPr>
            <a:picLocks noChangeAspect="1"/>
          </p:cNvPicPr>
          <p:nvPr/>
        </p:nvPicPr>
        <p:blipFill>
          <a:blip r:embed="rId2"/>
          <a:stretch>
            <a:fillRect/>
          </a:stretch>
        </p:blipFill>
        <p:spPr>
          <a:xfrm>
            <a:off x="3105150" y="1790700"/>
            <a:ext cx="2933700" cy="1562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Scripting language</a:t>
            </a:r>
          </a:p>
        </p:txBody>
      </p:sp>
      <p:sp>
        <p:nvSpPr>
          <p:cNvPr id="3" name="Line Callout 2 (Accent Bar) 2"/>
          <p:cNvSpPr/>
          <p:nvPr/>
        </p:nvSpPr>
        <p:spPr>
          <a:xfrm>
            <a:off x="605641" y="2968831"/>
            <a:ext cx="1128155" cy="950026"/>
          </a:xfrm>
          <a:prstGeom prst="accent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Easy Learning</a:t>
            </a:r>
          </a:p>
        </p:txBody>
      </p:sp>
      <p:sp>
        <p:nvSpPr>
          <p:cNvPr id="4" name="Line Callout 2 (Accent Bar) 3"/>
          <p:cNvSpPr/>
          <p:nvPr/>
        </p:nvSpPr>
        <p:spPr>
          <a:xfrm>
            <a:off x="2493817" y="2990602"/>
            <a:ext cx="1508167" cy="950026"/>
          </a:xfrm>
          <a:prstGeom prst="accent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Editing</a:t>
            </a:r>
          </a:p>
          <a:p>
            <a:pPr algn="ctr"/>
            <a:endParaRPr lang="en-US" dirty="0"/>
          </a:p>
        </p:txBody>
      </p:sp>
      <p:sp>
        <p:nvSpPr>
          <p:cNvPr id="5" name="Line Callout 2 (Accent Bar) 4"/>
          <p:cNvSpPr/>
          <p:nvPr/>
        </p:nvSpPr>
        <p:spPr>
          <a:xfrm>
            <a:off x="4948039" y="2976749"/>
            <a:ext cx="1500262" cy="950026"/>
          </a:xfrm>
          <a:prstGeom prst="accent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Interactivity</a:t>
            </a:r>
          </a:p>
          <a:p>
            <a:pPr algn="ctr"/>
            <a:endParaRPr lang="en-US" dirty="0"/>
          </a:p>
        </p:txBody>
      </p:sp>
      <p:sp>
        <p:nvSpPr>
          <p:cNvPr id="6" name="Line Callout 2 (Accent Bar) 5"/>
          <p:cNvSpPr/>
          <p:nvPr/>
        </p:nvSpPr>
        <p:spPr>
          <a:xfrm>
            <a:off x="7374565" y="2962893"/>
            <a:ext cx="1496301" cy="950026"/>
          </a:xfrm>
          <a:prstGeom prst="accent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Functionality</a:t>
            </a:r>
          </a:p>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Scripting language</a:t>
            </a:r>
          </a:p>
        </p:txBody>
      </p:sp>
      <p:sp>
        <p:nvSpPr>
          <p:cNvPr id="7" name="Snip Single Corner Rectangle 6"/>
          <p:cNvSpPr/>
          <p:nvPr/>
        </p:nvSpPr>
        <p:spPr>
          <a:xfrm>
            <a:off x="0" y="2624447"/>
            <a:ext cx="9144000" cy="2519053"/>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buFont typeface="Wingdings" pitchFamily="2" charset="2"/>
              <a:buChar char="q"/>
            </a:pPr>
            <a:r>
              <a:rPr lang="en-US" sz="2000" dirty="0">
                <a:latin typeface="Times New Roman" pitchFamily="18" charset="0"/>
                <a:cs typeface="Times New Roman" pitchFamily="18" charset="0"/>
              </a:rPr>
              <a:t> It used in web application. It is used in server side as well as  client side.</a:t>
            </a:r>
          </a:p>
          <a:p>
            <a:pPr lvl="2">
              <a:buFont typeface="Wingdings" pitchFamily="2" charset="2"/>
              <a:buChar char="q"/>
            </a:pPr>
            <a:r>
              <a:rPr lang="en-US" sz="2000" dirty="0">
                <a:latin typeface="Times New Roman" pitchFamily="18" charset="0"/>
                <a:cs typeface="Times New Roman" pitchFamily="18" charset="0"/>
              </a:rPr>
              <a:t> Server side scripting languages are JavaScript, PHP.</a:t>
            </a:r>
          </a:p>
          <a:p>
            <a:pPr lvl="2">
              <a:buFont typeface="Wingdings" pitchFamily="2" charset="2"/>
              <a:buChar char="q"/>
            </a:pPr>
            <a:r>
              <a:rPr lang="en-US" sz="2000" dirty="0">
                <a:latin typeface="Times New Roman" pitchFamily="18" charset="0"/>
                <a:cs typeface="Times New Roman" pitchFamily="18" charset="0"/>
              </a:rPr>
              <a:t> Client side scripting languages are JavaScript, AJAX, JQEURY</a:t>
            </a:r>
          </a:p>
          <a:p>
            <a:pPr lvl="2">
              <a:buFont typeface="Wingdings" pitchFamily="2" charset="2"/>
              <a:buChar char="q"/>
            </a:pPr>
            <a:r>
              <a:rPr lang="en-US" sz="2000" dirty="0">
                <a:latin typeface="Times New Roman" pitchFamily="18" charset="0"/>
                <a:cs typeface="Times New Roman" pitchFamily="18" charset="0"/>
              </a:rPr>
              <a:t> It is used in Games application.</a:t>
            </a:r>
          </a:p>
          <a:p>
            <a:pPr lvl="2"/>
            <a:endParaRPr lang="en-US" sz="2000" dirty="0">
              <a:latin typeface="Times New Roman" pitchFamily="18" charset="0"/>
              <a:cs typeface="Times New Roman" pitchFamily="18" charset="0"/>
            </a:endParaRPr>
          </a:p>
        </p:txBody>
      </p:sp>
      <p:sp>
        <p:nvSpPr>
          <p:cNvPr id="8" name="TextBox 7"/>
          <p:cNvSpPr txBox="1"/>
          <p:nvPr/>
        </p:nvSpPr>
        <p:spPr>
          <a:xfrm>
            <a:off x="2398816" y="3728852"/>
            <a:ext cx="184731" cy="307777"/>
          </a:xfrm>
          <a:prstGeom prst="rect">
            <a:avLst/>
          </a:prstGeom>
          <a:noFill/>
        </p:spPr>
        <p:txBody>
          <a:bodyPr wrap="non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l="-62000" t="-3000" r="-25000" b="10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23400" y="1751311"/>
            <a:ext cx="7665577" cy="707400"/>
          </a:xfrm>
        </p:spPr>
        <p:txBody>
          <a:bodyPr/>
          <a:lstStyle/>
          <a:p>
            <a:r>
              <a:rPr lang="en-US" dirty="0"/>
              <a:t>			  </a:t>
            </a:r>
            <a:r>
              <a:rPr lang="en-US" sz="6000" dirty="0"/>
              <a:t>Python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 to Python</a:t>
            </a:r>
          </a:p>
        </p:txBody>
      </p:sp>
      <p:sp>
        <p:nvSpPr>
          <p:cNvPr id="7" name="Text Placeholder 6"/>
          <p:cNvSpPr>
            <a:spLocks noGrp="1"/>
          </p:cNvSpPr>
          <p:nvPr>
            <p:ph type="body" idx="1"/>
          </p:nvPr>
        </p:nvSpPr>
        <p:spPr/>
        <p:txBody>
          <a:bodyPr/>
          <a:lstStyle/>
          <a:p>
            <a:r>
              <a:rPr lang="en-US" sz="2000" b="1" dirty="0">
                <a:latin typeface="Times New Roman" pitchFamily="18" charset="0"/>
                <a:cs typeface="Times New Roman" pitchFamily="18" charset="0"/>
              </a:rPr>
              <a:t>Python</a:t>
            </a:r>
            <a:r>
              <a:rPr lang="en-US" sz="2000" dirty="0">
                <a:latin typeface="Times New Roman" pitchFamily="18" charset="0"/>
                <a:cs typeface="Times New Roman" pitchFamily="18" charset="0"/>
              </a:rPr>
              <a:t> is a general purpose, dynamic, high level, and interpreted programming language. It supports Object Oriented programming approach to develop applications.</a:t>
            </a:r>
          </a:p>
          <a:p>
            <a:r>
              <a:rPr lang="en-US" sz="2000" dirty="0">
                <a:latin typeface="Times New Roman" pitchFamily="18" charset="0"/>
                <a:cs typeface="Times New Roman" pitchFamily="18" charset="0"/>
              </a:rPr>
              <a:t>Python's syntax and </a:t>
            </a:r>
            <a:r>
              <a:rPr lang="en-US" sz="2000" i="1" dirty="0">
                <a:latin typeface="Times New Roman" pitchFamily="18" charset="0"/>
                <a:cs typeface="Times New Roman" pitchFamily="18" charset="0"/>
              </a:rPr>
              <a:t>dynamic typing</a:t>
            </a:r>
            <a:r>
              <a:rPr lang="en-US" sz="2000" dirty="0">
                <a:latin typeface="Times New Roman" pitchFamily="18" charset="0"/>
                <a:cs typeface="Times New Roman" pitchFamily="18" charset="0"/>
              </a:rPr>
              <a:t> with its interpreted nature make it an ideal language for scripting and rapid application development.</a:t>
            </a:r>
          </a:p>
          <a:p>
            <a:r>
              <a:rPr lang="en-US" sz="2000" dirty="0">
                <a:latin typeface="Times New Roman" pitchFamily="18" charset="0"/>
                <a:cs typeface="Times New Roman" pitchFamily="18" charset="0"/>
              </a:rPr>
              <a:t>Python supports </a:t>
            </a:r>
            <a:r>
              <a:rPr lang="en-US" sz="2000" i="1" dirty="0">
                <a:latin typeface="Times New Roman" pitchFamily="18" charset="0"/>
                <a:cs typeface="Times New Roman" pitchFamily="18" charset="0"/>
              </a:rPr>
              <a:t>multiple programming pattern</a:t>
            </a:r>
            <a:r>
              <a:rPr lang="en-US" sz="2000" dirty="0">
                <a:latin typeface="Times New Roman" pitchFamily="18" charset="0"/>
                <a:cs typeface="Times New Roman" pitchFamily="18" charset="0"/>
              </a:rPr>
              <a:t>, including object-oriented, imperative, and functional or procedural programming styles.</a:t>
            </a:r>
          </a:p>
          <a:p>
            <a:pPr>
              <a:buNone/>
            </a:pPr>
            <a:endParaRPr lang="en-US" sz="2000" dirty="0">
              <a:latin typeface="Times New Roman" pitchFamily="18" charset="0"/>
              <a:cs typeface="Times New Roman" pitchFamily="18" charset="0"/>
            </a:endParaRPr>
          </a:p>
          <a:p>
            <a:pPr>
              <a:buNone/>
            </a:pP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10" name="Picture 9" descr="images.jpg"/>
          <p:cNvPicPr>
            <a:picLocks noChangeAspect="1"/>
          </p:cNvPicPr>
          <p:nvPr/>
        </p:nvPicPr>
        <p:blipFill>
          <a:blip r:embed="rId3"/>
          <a:stretch>
            <a:fillRect/>
          </a:stretch>
        </p:blipFill>
        <p:spPr>
          <a:xfrm>
            <a:off x="6258855" y="3776353"/>
            <a:ext cx="2849520" cy="1252444"/>
          </a:xfrm>
          <a:prstGeom prst="rect">
            <a:avLst/>
          </a:prstGeom>
        </p:spPr>
      </p:pic>
      <p:sp>
        <p:nvSpPr>
          <p:cNvPr id="12" name="Line Callout 2 (Accent Bar) 11"/>
          <p:cNvSpPr/>
          <p:nvPr/>
        </p:nvSpPr>
        <p:spPr>
          <a:xfrm>
            <a:off x="2030681" y="3918857"/>
            <a:ext cx="3811979" cy="700645"/>
          </a:xfrm>
          <a:prstGeom prst="accentCallout2">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800" dirty="0">
                <a:solidFill>
                  <a:schemeClr val="bg2"/>
                </a:solidFill>
                <a:latin typeface="Times New Roman" pitchFamily="18" charset="0"/>
                <a:cs typeface="Times New Roman" pitchFamily="18" charset="0"/>
              </a:rPr>
              <a:t>Create by Guido Van </a:t>
            </a:r>
            <a:r>
              <a:rPr lang="en-US" sz="1800" dirty="0" err="1">
                <a:solidFill>
                  <a:schemeClr val="bg2"/>
                </a:solidFill>
                <a:latin typeface="Times New Roman" pitchFamily="18" charset="0"/>
                <a:cs typeface="Times New Roman" pitchFamily="18" charset="0"/>
              </a:rPr>
              <a:t>Rossum</a:t>
            </a:r>
            <a:r>
              <a:rPr lang="en-US" sz="1800" dirty="0">
                <a:solidFill>
                  <a:schemeClr val="bg2"/>
                </a:solidFill>
                <a:latin typeface="Times New Roman" pitchFamily="18" charset="0"/>
                <a:cs typeface="Times New Roman" pitchFamily="18" charset="0"/>
              </a:rPr>
              <a:t> in 1989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Python Features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Easy</a:t>
            </a:r>
          </a:p>
        </p:txBody>
      </p:sp>
      <p:sp>
        <p:nvSpPr>
          <p:cNvPr id="3" name="TextBox 2"/>
          <p:cNvSpPr txBox="1"/>
          <p:nvPr/>
        </p:nvSpPr>
        <p:spPr>
          <a:xfrm>
            <a:off x="415636" y="2861956"/>
            <a:ext cx="7600208"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bg2"/>
                </a:solidFill>
                <a:latin typeface="Times New Roman" pitchFamily="18" charset="0"/>
                <a:cs typeface="Times New Roman" pitchFamily="18" charset="0"/>
              </a:rPr>
              <a:t>Python is easy to learn and use. It is developer-friendly and high level programming language.</a:t>
            </a:r>
          </a:p>
          <a:p>
            <a:br>
              <a:rPr lang="en-US" sz="2000" b="1" dirty="0">
                <a:solidFill>
                  <a:schemeClr val="bg2"/>
                </a:solidFill>
                <a:latin typeface="Times New Roman" pitchFamily="18" charset="0"/>
                <a:cs typeface="Times New Roman" pitchFamily="18" charset="0"/>
              </a:rPr>
            </a:br>
            <a:endParaRPr lang="en-US" sz="2000" b="1" dirty="0">
              <a:solidFill>
                <a:schemeClr val="bg2"/>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1516</Words>
  <Application>Microsoft Office PowerPoint</Application>
  <PresentationFormat>On-screen Show (16:9)</PresentationFormat>
  <Paragraphs>213</Paragraphs>
  <Slides>35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Open Sans</vt:lpstr>
      <vt:lpstr>Wingdings</vt:lpstr>
      <vt:lpstr>Arial</vt:lpstr>
      <vt:lpstr>PT Sans Narrow</vt:lpstr>
      <vt:lpstr>Calibri</vt:lpstr>
      <vt:lpstr>Times New Roman</vt:lpstr>
      <vt:lpstr>Tropic</vt:lpstr>
      <vt:lpstr>Python</vt:lpstr>
      <vt:lpstr>Agenda</vt:lpstr>
      <vt:lpstr>Introduction to Scripting language</vt:lpstr>
      <vt:lpstr>Advantage of Scripting language</vt:lpstr>
      <vt:lpstr>Application of Scripting language</vt:lpstr>
      <vt:lpstr>     Python</vt:lpstr>
      <vt:lpstr>Introduction to Python</vt:lpstr>
      <vt:lpstr>Python Features</vt:lpstr>
      <vt:lpstr>Easy</vt:lpstr>
      <vt:lpstr>Interpreted</vt:lpstr>
      <vt:lpstr>Cross-platform</vt:lpstr>
      <vt:lpstr>Free and Open Source</vt:lpstr>
      <vt:lpstr>Object-Oriented</vt:lpstr>
      <vt:lpstr>Large Standard Library</vt:lpstr>
      <vt:lpstr>Application</vt:lpstr>
      <vt:lpstr>PowerPoint Presentation</vt:lpstr>
      <vt:lpstr>Career Opportunities</vt:lpstr>
      <vt:lpstr>How Technologies are connected</vt:lpstr>
      <vt:lpstr>PowerPoint Presentation</vt:lpstr>
      <vt:lpstr>Agenda</vt:lpstr>
      <vt:lpstr>PowerPoint Presentation</vt:lpstr>
      <vt:lpstr>Input and Output</vt:lpstr>
      <vt:lpstr>Problem Statement-1</vt:lpstr>
      <vt:lpstr>Test Case</vt:lpstr>
      <vt:lpstr>Solution</vt:lpstr>
      <vt:lpstr>Problem Statement-2</vt:lpstr>
      <vt:lpstr>Test Case</vt:lpstr>
      <vt:lpstr>Solution</vt:lpstr>
      <vt:lpstr>Problem Statement-3</vt:lpstr>
      <vt:lpstr>Test Case</vt:lpstr>
      <vt:lpstr>Solution</vt:lpstr>
      <vt:lpstr>Problem Statement-4</vt:lpstr>
      <vt:lpstr>Test Case</vt:lpstr>
      <vt:lpstr>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cp:lastModifiedBy>Mohammed imtiaz</cp:lastModifiedBy>
  <cp:revision>64</cp:revision>
  <dcterms:modified xsi:type="dcterms:W3CDTF">2022-08-01T12:31:01Z</dcterms:modified>
</cp:coreProperties>
</file>