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1"/>
  </p:notesMasterIdLst>
  <p:sldIdLst>
    <p:sldId id="292" r:id="rId2"/>
    <p:sldId id="291" r:id="rId3"/>
    <p:sldId id="258" r:id="rId4"/>
    <p:sldId id="257" r:id="rId5"/>
    <p:sldId id="293" r:id="rId6"/>
    <p:sldId id="294" r:id="rId7"/>
    <p:sldId id="295" r:id="rId8"/>
    <p:sldId id="296" r:id="rId9"/>
    <p:sldId id="297" r:id="rId10"/>
    <p:sldId id="298" r:id="rId11"/>
    <p:sldId id="299" r:id="rId12"/>
    <p:sldId id="300" r:id="rId13"/>
    <p:sldId id="301" r:id="rId14"/>
    <p:sldId id="302" r:id="rId15"/>
    <p:sldId id="310" r:id="rId16"/>
    <p:sldId id="304" r:id="rId17"/>
    <p:sldId id="305" r:id="rId18"/>
    <p:sldId id="306" r:id="rId19"/>
    <p:sldId id="307" r:id="rId20"/>
    <p:sldId id="308" r:id="rId21"/>
    <p:sldId id="309" r:id="rId22"/>
    <p:sldId id="279" r:id="rId23"/>
    <p:sldId id="303" r:id="rId24"/>
    <p:sldId id="280" r:id="rId25"/>
    <p:sldId id="281" r:id="rId26"/>
    <p:sldId id="282" r:id="rId27"/>
    <p:sldId id="283" r:id="rId28"/>
    <p:sldId id="284" r:id="rId29"/>
    <p:sldId id="275" r:id="rId30"/>
  </p:sldIdLst>
  <p:sldSz cx="9144000" cy="5143500" type="screen16x9"/>
  <p:notesSz cx="6858000" cy="9144000"/>
  <p:embeddedFontLst>
    <p:embeddedFont>
      <p:font typeface="Calibri" panose="020F0502020204030204" pitchFamily="34" charset="0"/>
      <p:regular r:id="rId32"/>
      <p:bold r:id="rId33"/>
      <p:italic r:id="rId34"/>
      <p:boldItalic r:id="rId35"/>
    </p:embeddedFont>
    <p:embeddedFont>
      <p:font typeface="Open Sans" panose="020B0606030504020204" pitchFamily="34" charset="0"/>
      <p:regular r:id="rId36"/>
      <p:bold r:id="rId37"/>
      <p:italic r:id="rId38"/>
      <p:boldItalic r:id="rId39"/>
    </p:embeddedFont>
    <p:embeddedFont>
      <p:font typeface="PT Sans Narrow" panose="020B0506020203020204" pitchFamily="34" charset="0"/>
      <p:regular r:id="rId40"/>
      <p:bold r:id="rId41"/>
    </p:embeddedFont>
    <p:embeddedFont>
      <p:font typeface="Roboto" panose="02000000000000000000" pitchFamily="2" charset="0"/>
      <p:regular r:id="rId42"/>
      <p:bold r:id="rId43"/>
      <p:italic r:id="rId44"/>
      <p:boldItalic r:id="rId45"/>
    </p:embeddedFont>
    <p:embeddedFont>
      <p:font typeface="verdana" panose="020B0604030504040204" pitchFamily="34" charset="0"/>
      <p:regular r:id="rId46"/>
      <p:bold r:id="rId47"/>
      <p:italic r:id="rId48"/>
      <p:boldItalic r:id="rId49"/>
    </p:embeddedFont>
    <p:embeddedFont>
      <p:font typeface="verdana" panose="020B0604030504040204" pitchFamily="34"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791" autoAdjust="0"/>
  </p:normalViewPr>
  <p:slideViewPr>
    <p:cSldViewPr snapToGrid="0">
      <p:cViewPr varScale="1">
        <p:scale>
          <a:sx n="91" d="100"/>
          <a:sy n="91" d="100"/>
        </p:scale>
        <p:origin x="1210" y="67"/>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font" Target="fonts/font17.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641631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171629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981539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785220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i="0" dirty="0">
                <a:solidFill>
                  <a:srgbClr val="000000"/>
                </a:solidFill>
                <a:effectLst/>
                <a:latin typeface="verdana" panose="020B0604030504040204" pitchFamily="34" charset="0"/>
              </a:rPr>
              <a:t>Hint:</a:t>
            </a:r>
            <a:br>
              <a:rPr lang="en-US" dirty="0"/>
            </a:br>
            <a:r>
              <a:rPr lang="en-US" b="0" i="0" dirty="0">
                <a:solidFill>
                  <a:srgbClr val="000000"/>
                </a:solidFill>
                <a:effectLst/>
                <a:latin typeface="verdana" panose="020B0604030504040204" pitchFamily="34" charset="0"/>
              </a:rPr>
              <a:t>One solution uses the </a:t>
            </a:r>
            <a:r>
              <a:rPr lang="en-US" b="0" i="0" dirty="0" err="1">
                <a:solidFill>
                  <a:srgbClr val="000000"/>
                </a:solidFill>
                <a:effectLst/>
                <a:latin typeface="verdana" panose="020B0604030504040204" pitchFamily="34" charset="0"/>
              </a:rPr>
              <a:t>pattern</a:t>
            </a:r>
            <a:r>
              <a:rPr lang="en-US" dirty="0" err="1"/>
              <a:t>if</a:t>
            </a:r>
            <a:r>
              <a:rPr lang="en-US" dirty="0"/>
              <a:t> xxx: return 0 </a:t>
            </a:r>
            <a:r>
              <a:rPr lang="en-US" dirty="0" err="1"/>
              <a:t>elif</a:t>
            </a:r>
            <a:r>
              <a:rPr lang="en-US" dirty="0"/>
              <a:t> </a:t>
            </a:r>
            <a:r>
              <a:rPr lang="en-US" dirty="0" err="1"/>
              <a:t>yyy</a:t>
            </a:r>
            <a:r>
              <a:rPr lang="en-US" dirty="0"/>
              <a:t>: return 2 else: return 1 </a:t>
            </a:r>
            <a:r>
              <a:rPr lang="en-US" b="0" i="0" dirty="0">
                <a:solidFill>
                  <a:srgbClr val="000000"/>
                </a:solidFill>
                <a:effectLst/>
                <a:latin typeface="verdana" panose="020B0604030504040204" pitchFamily="34" charset="0"/>
              </a:rPr>
              <a:t>where xxx and </a:t>
            </a:r>
            <a:r>
              <a:rPr lang="en-US" b="0" i="0" dirty="0" err="1">
                <a:solidFill>
                  <a:srgbClr val="000000"/>
                </a:solidFill>
                <a:effectLst/>
                <a:latin typeface="verdana" panose="020B0604030504040204" pitchFamily="34" charset="0"/>
              </a:rPr>
              <a:t>yyy</a:t>
            </a:r>
            <a:r>
              <a:rPr lang="en-US" b="0" i="0" dirty="0">
                <a:solidFill>
                  <a:srgbClr val="000000"/>
                </a:solidFill>
                <a:effectLst/>
                <a:latin typeface="verdana" panose="020B0604030504040204" pitchFamily="34" charset="0"/>
              </a:rPr>
              <a:t> compute with &lt;=, &gt;= if the you/date numbers get that result. The order of the if statements is significant -- the 0 result case takes precedence over the other cases, so that if statement comes first.</a:t>
            </a:r>
            <a:endParaRPr lang="en-IN" dirty="0"/>
          </a:p>
        </p:txBody>
      </p:sp>
    </p:spTree>
    <p:extLst>
      <p:ext uri="{BB962C8B-B14F-4D97-AF65-F5344CB8AC3E}">
        <p14:creationId xmlns:p14="http://schemas.microsoft.com/office/powerpoint/2010/main" val="1481435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3398866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7677469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IN" dirty="0"/>
          </a:p>
        </p:txBody>
      </p:sp>
    </p:spTree>
    <p:extLst>
      <p:ext uri="{BB962C8B-B14F-4D97-AF65-F5344CB8AC3E}">
        <p14:creationId xmlns:p14="http://schemas.microsoft.com/office/powerpoint/2010/main" val="1781934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ython operators | Types of operators in python | aipython">
            <a:extLst>
              <a:ext uri="{FF2B5EF4-FFF2-40B4-BE49-F238E27FC236}">
                <a16:creationId xmlns:a16="http://schemas.microsoft.com/office/drawing/2014/main" id="{EEB26CE1-FF45-772C-97DB-8E07E08F16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6834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F5B3A-B01E-25B6-10D5-101C972D5850}"/>
              </a:ext>
            </a:extLst>
          </p:cNvPr>
          <p:cNvSpPr>
            <a:spLocks noGrp="1"/>
          </p:cNvSpPr>
          <p:nvPr>
            <p:ph type="title"/>
          </p:nvPr>
        </p:nvSpPr>
        <p:spPr>
          <a:xfrm>
            <a:off x="217357" y="82168"/>
            <a:ext cx="8520600" cy="707400"/>
          </a:xfrm>
          <a:pattFill prst="pct10">
            <a:fgClr>
              <a:schemeClr val="dk1"/>
            </a:fgClr>
            <a:bgClr>
              <a:schemeClr val="bg1"/>
            </a:bgClr>
          </a:pattFill>
        </p:spPr>
        <p:txBody>
          <a:bodyPr/>
          <a:lstStyle/>
          <a:p>
            <a:r>
              <a:rPr lang="en-US" dirty="0"/>
              <a:t>Membership Operator</a:t>
            </a:r>
            <a:endParaRPr lang="en-IN" dirty="0"/>
          </a:p>
        </p:txBody>
      </p:sp>
      <p:graphicFrame>
        <p:nvGraphicFramePr>
          <p:cNvPr id="4" name="Table 4">
            <a:extLst>
              <a:ext uri="{FF2B5EF4-FFF2-40B4-BE49-F238E27FC236}">
                <a16:creationId xmlns:a16="http://schemas.microsoft.com/office/drawing/2014/main" id="{9F25566F-98D1-72A5-5759-F2A0374FB61A}"/>
              </a:ext>
            </a:extLst>
          </p:cNvPr>
          <p:cNvGraphicFramePr>
            <a:graphicFrameLocks noGrp="1"/>
          </p:cNvGraphicFramePr>
          <p:nvPr>
            <p:extLst>
              <p:ext uri="{D42A27DB-BD31-4B8C-83A1-F6EECF244321}">
                <p14:modId xmlns:p14="http://schemas.microsoft.com/office/powerpoint/2010/main" val="3172428885"/>
              </p:ext>
            </p:extLst>
          </p:nvPr>
        </p:nvGraphicFramePr>
        <p:xfrm>
          <a:off x="217357" y="2267848"/>
          <a:ext cx="8598984" cy="1506438"/>
        </p:xfrm>
        <a:graphic>
          <a:graphicData uri="http://schemas.openxmlformats.org/drawingml/2006/table">
            <a:tbl>
              <a:tblPr firstRow="1" bandRow="1">
                <a:tableStyleId>{ED083AE6-46FA-4A59-8FB0-9F97EB10719F}</a:tableStyleId>
              </a:tblPr>
              <a:tblGrid>
                <a:gridCol w="1022890">
                  <a:extLst>
                    <a:ext uri="{9D8B030D-6E8A-4147-A177-3AD203B41FA5}">
                      <a16:colId xmlns:a16="http://schemas.microsoft.com/office/drawing/2014/main" val="3331008561"/>
                    </a:ext>
                  </a:extLst>
                </a:gridCol>
                <a:gridCol w="7576094">
                  <a:extLst>
                    <a:ext uri="{9D8B030D-6E8A-4147-A177-3AD203B41FA5}">
                      <a16:colId xmlns:a16="http://schemas.microsoft.com/office/drawing/2014/main" val="2644720551"/>
                    </a:ext>
                  </a:extLst>
                </a:gridCol>
              </a:tblGrid>
              <a:tr h="397011">
                <a:tc>
                  <a:txBody>
                    <a:bodyPr/>
                    <a:lstStyle/>
                    <a:p>
                      <a:pPr algn="l" fontAlgn="t"/>
                      <a:r>
                        <a:rPr lang="en-IN">
                          <a:solidFill>
                            <a:srgbClr val="000000"/>
                          </a:solidFill>
                          <a:effectLst/>
                          <a:latin typeface="times new roman" panose="02020603050405020304" pitchFamily="18" charset="0"/>
                        </a:rPr>
                        <a:t>Operator</a:t>
                      </a:r>
                    </a:p>
                  </a:txBody>
                  <a:tcPr marT="91440" marB="91440"/>
                </a:tc>
                <a:tc>
                  <a:txBody>
                    <a:bodyPr/>
                    <a:lstStyle/>
                    <a:p>
                      <a:pPr algn="l" fontAlgn="t"/>
                      <a:r>
                        <a:rPr lang="en-IN">
                          <a:solidFill>
                            <a:srgbClr val="000000"/>
                          </a:solidFill>
                          <a:effectLst/>
                          <a:latin typeface="times new roman" panose="02020603050405020304" pitchFamily="18" charset="0"/>
                        </a:rPr>
                        <a:t>Description</a:t>
                      </a:r>
                    </a:p>
                  </a:txBody>
                  <a:tcPr marT="91440" marB="91440"/>
                </a:tc>
                <a:extLst>
                  <a:ext uri="{0D108BD9-81ED-4DB2-BD59-A6C34878D82A}">
                    <a16:rowId xmlns:a16="http://schemas.microsoft.com/office/drawing/2014/main" val="3585156803"/>
                  </a:ext>
                </a:extLst>
              </a:tr>
              <a:tr h="549708">
                <a:tc>
                  <a:txBody>
                    <a:bodyPr/>
                    <a:lstStyle/>
                    <a:p>
                      <a:pPr algn="just" fontAlgn="t"/>
                      <a:r>
                        <a:rPr lang="en-IN">
                          <a:solidFill>
                            <a:srgbClr val="333333"/>
                          </a:solidFill>
                          <a:effectLst/>
                          <a:latin typeface="inter-regular"/>
                        </a:rPr>
                        <a:t>in</a:t>
                      </a:r>
                    </a:p>
                  </a:txBody>
                  <a:tcPr marL="60960" marR="60960" marT="60960" marB="60960"/>
                </a:tc>
                <a:tc>
                  <a:txBody>
                    <a:bodyPr/>
                    <a:lstStyle/>
                    <a:p>
                      <a:pPr algn="just" fontAlgn="t"/>
                      <a:r>
                        <a:rPr lang="en-US" dirty="0">
                          <a:solidFill>
                            <a:srgbClr val="333333"/>
                          </a:solidFill>
                          <a:effectLst/>
                          <a:latin typeface="inter-regular"/>
                        </a:rPr>
                        <a:t>It is evaluated to be true if the first operand is found in the second operand (list, tuple, or dictionary).</a:t>
                      </a:r>
                    </a:p>
                  </a:txBody>
                  <a:tcPr marL="60960" marR="60960" marT="60960" marB="60960"/>
                </a:tc>
                <a:extLst>
                  <a:ext uri="{0D108BD9-81ED-4DB2-BD59-A6C34878D82A}">
                    <a16:rowId xmlns:a16="http://schemas.microsoft.com/office/drawing/2014/main" val="745050969"/>
                  </a:ext>
                </a:extLst>
              </a:tr>
              <a:tr h="559719">
                <a:tc>
                  <a:txBody>
                    <a:bodyPr/>
                    <a:lstStyle/>
                    <a:p>
                      <a:pPr algn="just" fontAlgn="t"/>
                      <a:r>
                        <a:rPr lang="en-IN">
                          <a:solidFill>
                            <a:srgbClr val="333333"/>
                          </a:solidFill>
                          <a:effectLst/>
                          <a:latin typeface="inter-regular"/>
                        </a:rPr>
                        <a:t>not in</a:t>
                      </a:r>
                    </a:p>
                  </a:txBody>
                  <a:tcPr marL="60960" marR="60960" marT="60960" marB="60960"/>
                </a:tc>
                <a:tc>
                  <a:txBody>
                    <a:bodyPr/>
                    <a:lstStyle/>
                    <a:p>
                      <a:pPr algn="just" fontAlgn="t"/>
                      <a:r>
                        <a:rPr lang="en-US" dirty="0">
                          <a:solidFill>
                            <a:srgbClr val="333333"/>
                          </a:solidFill>
                          <a:effectLst/>
                          <a:latin typeface="inter-regular"/>
                        </a:rPr>
                        <a:t>It is evaluated to be true if the first operand is not found in the second operand (list, tuple, or dictionary).</a:t>
                      </a:r>
                    </a:p>
                  </a:txBody>
                  <a:tcPr marL="60960" marR="60960" marT="60960" marB="60960"/>
                </a:tc>
                <a:extLst>
                  <a:ext uri="{0D108BD9-81ED-4DB2-BD59-A6C34878D82A}">
                    <a16:rowId xmlns:a16="http://schemas.microsoft.com/office/drawing/2014/main" val="2489907357"/>
                  </a:ext>
                </a:extLst>
              </a:tr>
            </a:tbl>
          </a:graphicData>
        </a:graphic>
      </p:graphicFrame>
      <p:sp>
        <p:nvSpPr>
          <p:cNvPr id="3" name="TextBox 2">
            <a:extLst>
              <a:ext uri="{FF2B5EF4-FFF2-40B4-BE49-F238E27FC236}">
                <a16:creationId xmlns:a16="http://schemas.microsoft.com/office/drawing/2014/main" id="{5EDB2FC6-3405-FBFB-76A0-2A82A7C354FF}"/>
              </a:ext>
            </a:extLst>
          </p:cNvPr>
          <p:cNvSpPr txBox="1"/>
          <p:nvPr/>
        </p:nvSpPr>
        <p:spPr>
          <a:xfrm>
            <a:off x="99060" y="1159376"/>
            <a:ext cx="9257663" cy="738664"/>
          </a:xfrm>
          <a:prstGeom prst="rect">
            <a:avLst/>
          </a:prstGeom>
          <a:noFill/>
        </p:spPr>
        <p:txBody>
          <a:bodyPr wrap="none" rtlCol="0">
            <a:spAutoFit/>
          </a:bodyPr>
          <a:lstStyle/>
          <a:p>
            <a:r>
              <a:rPr lang="en-US" b="1" i="0" dirty="0">
                <a:solidFill>
                  <a:schemeClr val="bg2"/>
                </a:solidFill>
                <a:effectLst/>
                <a:latin typeface="Roboto" panose="02000000000000000000" pitchFamily="2" charset="0"/>
              </a:rPr>
              <a:t>Membership operators are used to determine whether  the iterator or the value given is present in the sequence. </a:t>
            </a:r>
          </a:p>
          <a:p>
            <a:r>
              <a:rPr lang="en-US" b="1" i="0" dirty="0">
                <a:solidFill>
                  <a:schemeClr val="bg2"/>
                </a:solidFill>
                <a:effectLst/>
                <a:latin typeface="Roboto" panose="02000000000000000000" pitchFamily="2" charset="0"/>
              </a:rPr>
              <a:t>Such operator types often return values in either the TRUE or FALSE format. </a:t>
            </a:r>
          </a:p>
          <a:p>
            <a:r>
              <a:rPr lang="en-US" b="1" i="0" dirty="0">
                <a:solidFill>
                  <a:schemeClr val="bg2"/>
                </a:solidFill>
                <a:effectLst/>
                <a:latin typeface="Roboto" panose="02000000000000000000" pitchFamily="2" charset="0"/>
              </a:rPr>
              <a:t>If the value is contained in a set, the operator returns TRUE, otherwise it returns FALSE.</a:t>
            </a:r>
            <a:endParaRPr lang="en-IN" dirty="0">
              <a:solidFill>
                <a:schemeClr val="bg2"/>
              </a:solidFill>
            </a:endParaRPr>
          </a:p>
        </p:txBody>
      </p:sp>
    </p:spTree>
    <p:extLst>
      <p:ext uri="{BB962C8B-B14F-4D97-AF65-F5344CB8AC3E}">
        <p14:creationId xmlns:p14="http://schemas.microsoft.com/office/powerpoint/2010/main" val="2604138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F5B3A-B01E-25B6-10D5-101C972D5850}"/>
              </a:ext>
            </a:extLst>
          </p:cNvPr>
          <p:cNvSpPr>
            <a:spLocks noGrp="1"/>
          </p:cNvSpPr>
          <p:nvPr>
            <p:ph type="title"/>
          </p:nvPr>
        </p:nvSpPr>
        <p:spPr>
          <a:xfrm>
            <a:off x="217357" y="257954"/>
            <a:ext cx="8520600" cy="707400"/>
          </a:xfrm>
          <a:pattFill prst="pct10">
            <a:fgClr>
              <a:schemeClr val="dk1"/>
            </a:fgClr>
            <a:bgClr>
              <a:schemeClr val="bg1"/>
            </a:bgClr>
          </a:pattFill>
        </p:spPr>
        <p:txBody>
          <a:bodyPr/>
          <a:lstStyle/>
          <a:p>
            <a:r>
              <a:rPr lang="en-US" dirty="0"/>
              <a:t>Identity Operator</a:t>
            </a:r>
            <a:endParaRPr lang="en-IN" dirty="0"/>
          </a:p>
        </p:txBody>
      </p:sp>
      <p:graphicFrame>
        <p:nvGraphicFramePr>
          <p:cNvPr id="4" name="Table 4">
            <a:extLst>
              <a:ext uri="{FF2B5EF4-FFF2-40B4-BE49-F238E27FC236}">
                <a16:creationId xmlns:a16="http://schemas.microsoft.com/office/drawing/2014/main" id="{9F25566F-98D1-72A5-5759-F2A0374FB61A}"/>
              </a:ext>
            </a:extLst>
          </p:cNvPr>
          <p:cNvGraphicFramePr>
            <a:graphicFrameLocks noGrp="1"/>
          </p:cNvGraphicFramePr>
          <p:nvPr>
            <p:extLst>
              <p:ext uri="{D42A27DB-BD31-4B8C-83A1-F6EECF244321}">
                <p14:modId xmlns:p14="http://schemas.microsoft.com/office/powerpoint/2010/main" val="3182024803"/>
              </p:ext>
            </p:extLst>
          </p:nvPr>
        </p:nvGraphicFramePr>
        <p:xfrm>
          <a:off x="138973" y="2671708"/>
          <a:ext cx="8598984" cy="1506438"/>
        </p:xfrm>
        <a:graphic>
          <a:graphicData uri="http://schemas.openxmlformats.org/drawingml/2006/table">
            <a:tbl>
              <a:tblPr firstRow="1" bandRow="1">
                <a:tableStyleId>{ED083AE6-46FA-4A59-8FB0-9F97EB10719F}</a:tableStyleId>
              </a:tblPr>
              <a:tblGrid>
                <a:gridCol w="1022890">
                  <a:extLst>
                    <a:ext uri="{9D8B030D-6E8A-4147-A177-3AD203B41FA5}">
                      <a16:colId xmlns:a16="http://schemas.microsoft.com/office/drawing/2014/main" val="3331008561"/>
                    </a:ext>
                  </a:extLst>
                </a:gridCol>
                <a:gridCol w="7576094">
                  <a:extLst>
                    <a:ext uri="{9D8B030D-6E8A-4147-A177-3AD203B41FA5}">
                      <a16:colId xmlns:a16="http://schemas.microsoft.com/office/drawing/2014/main" val="2644720551"/>
                    </a:ext>
                  </a:extLst>
                </a:gridCol>
              </a:tblGrid>
              <a:tr h="397011">
                <a:tc>
                  <a:txBody>
                    <a:bodyPr/>
                    <a:lstStyle/>
                    <a:p>
                      <a:pPr algn="l" fontAlgn="t"/>
                      <a:r>
                        <a:rPr lang="en-IN">
                          <a:solidFill>
                            <a:srgbClr val="000000"/>
                          </a:solidFill>
                          <a:effectLst/>
                          <a:latin typeface="times new roman" panose="02020603050405020304" pitchFamily="18" charset="0"/>
                        </a:rPr>
                        <a:t>Operator</a:t>
                      </a:r>
                    </a:p>
                  </a:txBody>
                  <a:tcPr marT="91440" marB="91440"/>
                </a:tc>
                <a:tc>
                  <a:txBody>
                    <a:bodyPr/>
                    <a:lstStyle/>
                    <a:p>
                      <a:pPr algn="l" fontAlgn="t"/>
                      <a:r>
                        <a:rPr lang="en-IN" dirty="0">
                          <a:solidFill>
                            <a:srgbClr val="000000"/>
                          </a:solidFill>
                          <a:effectLst/>
                          <a:latin typeface="times new roman" panose="02020603050405020304" pitchFamily="18" charset="0"/>
                        </a:rPr>
                        <a:t>Description</a:t>
                      </a:r>
                    </a:p>
                  </a:txBody>
                  <a:tcPr marT="91440" marB="91440"/>
                </a:tc>
                <a:extLst>
                  <a:ext uri="{0D108BD9-81ED-4DB2-BD59-A6C34878D82A}">
                    <a16:rowId xmlns:a16="http://schemas.microsoft.com/office/drawing/2014/main" val="3585156803"/>
                  </a:ext>
                </a:extLst>
              </a:tr>
              <a:tr h="549708">
                <a:tc>
                  <a:txBody>
                    <a:bodyPr/>
                    <a:lstStyle/>
                    <a:p>
                      <a:pPr algn="just" fontAlgn="t"/>
                      <a:r>
                        <a:rPr lang="en-IN">
                          <a:solidFill>
                            <a:srgbClr val="333333"/>
                          </a:solidFill>
                          <a:effectLst/>
                          <a:latin typeface="inter-regular"/>
                        </a:rPr>
                        <a:t>is</a:t>
                      </a:r>
                    </a:p>
                  </a:txBody>
                  <a:tcPr marL="60960" marR="60960" marT="60960" marB="60960"/>
                </a:tc>
                <a:tc>
                  <a:txBody>
                    <a:bodyPr/>
                    <a:lstStyle/>
                    <a:p>
                      <a:pPr algn="just" fontAlgn="t"/>
                      <a:r>
                        <a:rPr lang="en-US">
                          <a:solidFill>
                            <a:srgbClr val="333333"/>
                          </a:solidFill>
                          <a:effectLst/>
                          <a:latin typeface="inter-regular"/>
                        </a:rPr>
                        <a:t>It is evaluated to be true if the reference present at both sides point to the same object.</a:t>
                      </a:r>
                    </a:p>
                  </a:txBody>
                  <a:tcPr marL="60960" marR="60960" marT="60960" marB="60960"/>
                </a:tc>
                <a:extLst>
                  <a:ext uri="{0D108BD9-81ED-4DB2-BD59-A6C34878D82A}">
                    <a16:rowId xmlns:a16="http://schemas.microsoft.com/office/drawing/2014/main" val="745050969"/>
                  </a:ext>
                </a:extLst>
              </a:tr>
              <a:tr h="559719">
                <a:tc>
                  <a:txBody>
                    <a:bodyPr/>
                    <a:lstStyle/>
                    <a:p>
                      <a:pPr algn="just" fontAlgn="t"/>
                      <a:r>
                        <a:rPr lang="en-IN">
                          <a:solidFill>
                            <a:srgbClr val="333333"/>
                          </a:solidFill>
                          <a:effectLst/>
                          <a:latin typeface="inter-regular"/>
                        </a:rPr>
                        <a:t>is not</a:t>
                      </a:r>
                    </a:p>
                  </a:txBody>
                  <a:tcPr marL="60960" marR="60960" marT="60960" marB="60960"/>
                </a:tc>
                <a:tc>
                  <a:txBody>
                    <a:bodyPr/>
                    <a:lstStyle/>
                    <a:p>
                      <a:pPr algn="just" fontAlgn="t"/>
                      <a:r>
                        <a:rPr lang="en-US" dirty="0">
                          <a:solidFill>
                            <a:srgbClr val="333333"/>
                          </a:solidFill>
                          <a:effectLst/>
                          <a:latin typeface="inter-regular"/>
                        </a:rPr>
                        <a:t>It is evaluated to be true if the reference present at both sides do not point to the same object.</a:t>
                      </a:r>
                    </a:p>
                  </a:txBody>
                  <a:tcPr marL="60960" marR="60960" marT="60960" marB="60960"/>
                </a:tc>
                <a:extLst>
                  <a:ext uri="{0D108BD9-81ED-4DB2-BD59-A6C34878D82A}">
                    <a16:rowId xmlns:a16="http://schemas.microsoft.com/office/drawing/2014/main" val="2489907357"/>
                  </a:ext>
                </a:extLst>
              </a:tr>
            </a:tbl>
          </a:graphicData>
        </a:graphic>
      </p:graphicFrame>
      <p:sp>
        <p:nvSpPr>
          <p:cNvPr id="3" name="TextBox 2">
            <a:extLst>
              <a:ext uri="{FF2B5EF4-FFF2-40B4-BE49-F238E27FC236}">
                <a16:creationId xmlns:a16="http://schemas.microsoft.com/office/drawing/2014/main" id="{E5457E56-EB93-49FC-A9C0-1C23B300664E}"/>
              </a:ext>
            </a:extLst>
          </p:cNvPr>
          <p:cNvSpPr txBox="1"/>
          <p:nvPr/>
        </p:nvSpPr>
        <p:spPr>
          <a:xfrm>
            <a:off x="52566" y="1211580"/>
            <a:ext cx="8685391" cy="954107"/>
          </a:xfrm>
          <a:prstGeom prst="rect">
            <a:avLst/>
          </a:prstGeom>
          <a:noFill/>
        </p:spPr>
        <p:txBody>
          <a:bodyPr wrap="none" rtlCol="0">
            <a:spAutoFit/>
          </a:bodyPr>
          <a:lstStyle/>
          <a:p>
            <a:pPr algn="just"/>
            <a:r>
              <a:rPr lang="en-US" b="1" i="0" dirty="0">
                <a:solidFill>
                  <a:schemeClr val="bg2"/>
                </a:solidFill>
                <a:effectLst/>
                <a:latin typeface="Roboto" panose="02000000000000000000" pitchFamily="2" charset="0"/>
                <a:ea typeface="Roboto" panose="02000000000000000000" pitchFamily="2" charset="0"/>
                <a:cs typeface="Times New Roman" panose="02020603050405020304" pitchFamily="18" charset="0"/>
              </a:rPr>
              <a:t>In the Python programming language, identity operators are used to check if both values, variables,</a:t>
            </a:r>
          </a:p>
          <a:p>
            <a:pPr algn="just"/>
            <a:r>
              <a:rPr lang="en-US" b="1" i="0" dirty="0">
                <a:solidFill>
                  <a:schemeClr val="bg2"/>
                </a:solidFill>
                <a:effectLst/>
                <a:latin typeface="Roboto" panose="02000000000000000000" pitchFamily="2" charset="0"/>
                <a:ea typeface="Roboto" panose="02000000000000000000" pitchFamily="2" charset="0"/>
                <a:cs typeface="Times New Roman" panose="02020603050405020304" pitchFamily="18" charset="0"/>
              </a:rPr>
              <a:t> or constants are not only the same, but also have the same memory location.</a:t>
            </a:r>
            <a:endParaRPr lang="en-US" b="0" i="0" dirty="0">
              <a:solidFill>
                <a:schemeClr val="bg2"/>
              </a:solidFill>
              <a:effectLst/>
              <a:latin typeface="Roboto" panose="02000000000000000000" pitchFamily="2" charset="0"/>
              <a:ea typeface="Roboto" panose="02000000000000000000" pitchFamily="2" charset="0"/>
              <a:cs typeface="Times New Roman" panose="02020603050405020304" pitchFamily="18" charset="0"/>
            </a:endParaRPr>
          </a:p>
          <a:p>
            <a:pPr algn="just"/>
            <a:r>
              <a:rPr lang="en-US" b="1" i="0" dirty="0">
                <a:solidFill>
                  <a:schemeClr val="bg2"/>
                </a:solidFill>
                <a:effectLst/>
                <a:latin typeface="Roboto" panose="02000000000000000000" pitchFamily="2" charset="0"/>
                <a:ea typeface="Roboto" panose="02000000000000000000" pitchFamily="2" charset="0"/>
                <a:cs typeface="Times New Roman" panose="02020603050405020304" pitchFamily="18" charset="0"/>
              </a:rPr>
              <a:t>To compare and check the exact match of values between two objects, these types of operators are used.</a:t>
            </a:r>
            <a:endParaRPr lang="en-US" b="0" i="0" dirty="0">
              <a:solidFill>
                <a:schemeClr val="bg2"/>
              </a:solidFill>
              <a:effectLst/>
              <a:latin typeface="Roboto" panose="02000000000000000000" pitchFamily="2" charset="0"/>
              <a:ea typeface="Roboto" panose="02000000000000000000" pitchFamily="2" charset="0"/>
              <a:cs typeface="Times New Roman" panose="02020603050405020304" pitchFamily="18" charset="0"/>
            </a:endParaRPr>
          </a:p>
          <a:p>
            <a:pPr algn="just"/>
            <a:endParaRPr lang="en-IN" dirty="0">
              <a:solidFill>
                <a:schemeClr val="bg2"/>
              </a:solidFill>
              <a:latin typeface="Roboto" panose="02000000000000000000" pitchFamily="2" charset="0"/>
              <a:ea typeface="Roboto"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476373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F5B3A-B01E-25B6-10D5-101C972D5850}"/>
              </a:ext>
            </a:extLst>
          </p:cNvPr>
          <p:cNvSpPr>
            <a:spLocks noGrp="1"/>
          </p:cNvSpPr>
          <p:nvPr>
            <p:ph type="title"/>
          </p:nvPr>
        </p:nvSpPr>
        <p:spPr>
          <a:xfrm>
            <a:off x="217357" y="82168"/>
            <a:ext cx="8520600" cy="707400"/>
          </a:xfrm>
          <a:pattFill prst="pct10">
            <a:fgClr>
              <a:schemeClr val="dk1"/>
            </a:fgClr>
            <a:bgClr>
              <a:schemeClr val="bg1"/>
            </a:bgClr>
          </a:pattFill>
        </p:spPr>
        <p:txBody>
          <a:bodyPr/>
          <a:lstStyle/>
          <a:p>
            <a:r>
              <a:rPr lang="en-US" dirty="0"/>
              <a:t>Operator Precedence</a:t>
            </a:r>
            <a:endParaRPr lang="en-IN" dirty="0"/>
          </a:p>
        </p:txBody>
      </p:sp>
      <p:graphicFrame>
        <p:nvGraphicFramePr>
          <p:cNvPr id="4" name="Table 4">
            <a:extLst>
              <a:ext uri="{FF2B5EF4-FFF2-40B4-BE49-F238E27FC236}">
                <a16:creationId xmlns:a16="http://schemas.microsoft.com/office/drawing/2014/main" id="{9F25566F-98D1-72A5-5759-F2A0374FB61A}"/>
              </a:ext>
            </a:extLst>
          </p:cNvPr>
          <p:cNvGraphicFramePr>
            <a:graphicFrameLocks noGrp="1"/>
          </p:cNvGraphicFramePr>
          <p:nvPr>
            <p:extLst>
              <p:ext uri="{D42A27DB-BD31-4B8C-83A1-F6EECF244321}">
                <p14:modId xmlns:p14="http://schemas.microsoft.com/office/powerpoint/2010/main" val="575882576"/>
              </p:ext>
            </p:extLst>
          </p:nvPr>
        </p:nvGraphicFramePr>
        <p:xfrm>
          <a:off x="217357" y="789569"/>
          <a:ext cx="8598984" cy="4113462"/>
        </p:xfrm>
        <a:graphic>
          <a:graphicData uri="http://schemas.openxmlformats.org/drawingml/2006/table">
            <a:tbl>
              <a:tblPr firstRow="1" bandRow="1">
                <a:tableStyleId>{ED083AE6-46FA-4A59-8FB0-9F97EB10719F}</a:tableStyleId>
              </a:tblPr>
              <a:tblGrid>
                <a:gridCol w="1022890">
                  <a:extLst>
                    <a:ext uri="{9D8B030D-6E8A-4147-A177-3AD203B41FA5}">
                      <a16:colId xmlns:a16="http://schemas.microsoft.com/office/drawing/2014/main" val="3331008561"/>
                    </a:ext>
                  </a:extLst>
                </a:gridCol>
                <a:gridCol w="7576094">
                  <a:extLst>
                    <a:ext uri="{9D8B030D-6E8A-4147-A177-3AD203B41FA5}">
                      <a16:colId xmlns:a16="http://schemas.microsoft.com/office/drawing/2014/main" val="2644720551"/>
                    </a:ext>
                  </a:extLst>
                </a:gridCol>
              </a:tblGrid>
              <a:tr h="377628">
                <a:tc>
                  <a:txBody>
                    <a:bodyPr/>
                    <a:lstStyle/>
                    <a:p>
                      <a:pPr algn="l" fontAlgn="t"/>
                      <a:r>
                        <a:rPr lang="en-IN">
                          <a:solidFill>
                            <a:srgbClr val="000000"/>
                          </a:solidFill>
                          <a:effectLst/>
                          <a:latin typeface="times new roman" panose="02020603050405020304" pitchFamily="18" charset="0"/>
                        </a:rPr>
                        <a:t>Operator</a:t>
                      </a:r>
                    </a:p>
                  </a:txBody>
                  <a:tcPr marT="91440" marB="91440"/>
                </a:tc>
                <a:tc>
                  <a:txBody>
                    <a:bodyPr/>
                    <a:lstStyle/>
                    <a:p>
                      <a:pPr algn="l" fontAlgn="t"/>
                      <a:r>
                        <a:rPr lang="en-IN">
                          <a:solidFill>
                            <a:srgbClr val="000000"/>
                          </a:solidFill>
                          <a:effectLst/>
                          <a:latin typeface="times new roman" panose="02020603050405020304" pitchFamily="18" charset="0"/>
                        </a:rPr>
                        <a:t>Description</a:t>
                      </a:r>
                    </a:p>
                  </a:txBody>
                  <a:tcPr marT="91440" marB="91440"/>
                </a:tc>
                <a:extLst>
                  <a:ext uri="{0D108BD9-81ED-4DB2-BD59-A6C34878D82A}">
                    <a16:rowId xmlns:a16="http://schemas.microsoft.com/office/drawing/2014/main" val="3585156803"/>
                  </a:ext>
                </a:extLst>
              </a:tr>
              <a:tr h="522870">
                <a:tc>
                  <a:txBody>
                    <a:bodyPr/>
                    <a:lstStyle/>
                    <a:p>
                      <a:pPr algn="just" fontAlgn="t"/>
                      <a:r>
                        <a:rPr lang="en-IN">
                          <a:solidFill>
                            <a:srgbClr val="333333"/>
                          </a:solidFill>
                          <a:effectLst/>
                          <a:latin typeface="inter-regular"/>
                        </a:rPr>
                        <a:t>**</a:t>
                      </a:r>
                    </a:p>
                  </a:txBody>
                  <a:tcPr marL="60960" marR="60960" marT="60960" marB="60960"/>
                </a:tc>
                <a:tc>
                  <a:txBody>
                    <a:bodyPr/>
                    <a:lstStyle/>
                    <a:p>
                      <a:pPr algn="just" fontAlgn="t"/>
                      <a:r>
                        <a:rPr lang="en-US">
                          <a:solidFill>
                            <a:srgbClr val="333333"/>
                          </a:solidFill>
                          <a:effectLst/>
                          <a:latin typeface="inter-regular"/>
                        </a:rPr>
                        <a:t>The exponent operator is given priority over all the others used in the expression.</a:t>
                      </a:r>
                    </a:p>
                  </a:txBody>
                  <a:tcPr marL="60960" marR="60960" marT="60960" marB="60960"/>
                </a:tc>
                <a:extLst>
                  <a:ext uri="{0D108BD9-81ED-4DB2-BD59-A6C34878D82A}">
                    <a16:rowId xmlns:a16="http://schemas.microsoft.com/office/drawing/2014/main" val="745050969"/>
                  </a:ext>
                </a:extLst>
              </a:tr>
              <a:tr h="532392">
                <a:tc>
                  <a:txBody>
                    <a:bodyPr/>
                    <a:lstStyle/>
                    <a:p>
                      <a:pPr algn="just" fontAlgn="t"/>
                      <a:r>
                        <a:rPr lang="en-IN">
                          <a:solidFill>
                            <a:srgbClr val="333333"/>
                          </a:solidFill>
                          <a:effectLst/>
                          <a:latin typeface="inter-regular"/>
                        </a:rPr>
                        <a:t>~ + -</a:t>
                      </a:r>
                    </a:p>
                  </a:txBody>
                  <a:tcPr marL="60960" marR="60960" marT="60960" marB="60960"/>
                </a:tc>
                <a:tc>
                  <a:txBody>
                    <a:bodyPr/>
                    <a:lstStyle/>
                    <a:p>
                      <a:pPr algn="just" fontAlgn="t"/>
                      <a:r>
                        <a:rPr lang="en-US">
                          <a:solidFill>
                            <a:srgbClr val="333333"/>
                          </a:solidFill>
                          <a:effectLst/>
                          <a:latin typeface="inter-regular"/>
                        </a:rPr>
                        <a:t>The negation, unary plus, and minus.</a:t>
                      </a:r>
                    </a:p>
                  </a:txBody>
                  <a:tcPr marL="60960" marR="60960" marT="60960" marB="60960"/>
                </a:tc>
                <a:extLst>
                  <a:ext uri="{0D108BD9-81ED-4DB2-BD59-A6C34878D82A}">
                    <a16:rowId xmlns:a16="http://schemas.microsoft.com/office/drawing/2014/main" val="2489907357"/>
                  </a:ext>
                </a:extLst>
              </a:tr>
              <a:tr h="532392">
                <a:tc>
                  <a:txBody>
                    <a:bodyPr/>
                    <a:lstStyle/>
                    <a:p>
                      <a:pPr algn="just" fontAlgn="t"/>
                      <a:r>
                        <a:rPr lang="en-IN">
                          <a:solidFill>
                            <a:srgbClr val="333333"/>
                          </a:solidFill>
                          <a:effectLst/>
                          <a:latin typeface="inter-regular"/>
                        </a:rPr>
                        <a:t>* / % //</a:t>
                      </a:r>
                    </a:p>
                  </a:txBody>
                  <a:tcPr marL="60960" marR="60960" marT="60960" marB="60960"/>
                </a:tc>
                <a:tc>
                  <a:txBody>
                    <a:bodyPr/>
                    <a:lstStyle/>
                    <a:p>
                      <a:pPr algn="just" fontAlgn="t"/>
                      <a:r>
                        <a:rPr lang="en-US">
                          <a:solidFill>
                            <a:srgbClr val="333333"/>
                          </a:solidFill>
                          <a:effectLst/>
                          <a:latin typeface="inter-regular"/>
                        </a:rPr>
                        <a:t>The multiplication, divide, modules, reminder, and floor division.</a:t>
                      </a:r>
                    </a:p>
                  </a:txBody>
                  <a:tcPr marL="60960" marR="60960" marT="60960" marB="60960"/>
                </a:tc>
                <a:extLst>
                  <a:ext uri="{0D108BD9-81ED-4DB2-BD59-A6C34878D82A}">
                    <a16:rowId xmlns:a16="http://schemas.microsoft.com/office/drawing/2014/main" val="2003847758"/>
                  </a:ext>
                </a:extLst>
              </a:tr>
              <a:tr h="532392">
                <a:tc>
                  <a:txBody>
                    <a:bodyPr/>
                    <a:lstStyle/>
                    <a:p>
                      <a:pPr algn="just" fontAlgn="t"/>
                      <a:r>
                        <a:rPr lang="en-IN">
                          <a:solidFill>
                            <a:srgbClr val="333333"/>
                          </a:solidFill>
                          <a:effectLst/>
                          <a:latin typeface="inter-regular"/>
                        </a:rPr>
                        <a:t>+ -</a:t>
                      </a:r>
                    </a:p>
                  </a:txBody>
                  <a:tcPr marL="60960" marR="60960" marT="60960" marB="60960"/>
                </a:tc>
                <a:tc>
                  <a:txBody>
                    <a:bodyPr/>
                    <a:lstStyle/>
                    <a:p>
                      <a:pPr algn="just" fontAlgn="t"/>
                      <a:r>
                        <a:rPr lang="en-IN">
                          <a:solidFill>
                            <a:srgbClr val="333333"/>
                          </a:solidFill>
                          <a:effectLst/>
                          <a:latin typeface="inter-regular"/>
                        </a:rPr>
                        <a:t>Binary plus, and minus</a:t>
                      </a:r>
                    </a:p>
                  </a:txBody>
                  <a:tcPr marL="60960" marR="60960" marT="60960" marB="60960"/>
                </a:tc>
                <a:extLst>
                  <a:ext uri="{0D108BD9-81ED-4DB2-BD59-A6C34878D82A}">
                    <a16:rowId xmlns:a16="http://schemas.microsoft.com/office/drawing/2014/main" val="2145555990"/>
                  </a:ext>
                </a:extLst>
              </a:tr>
              <a:tr h="532392">
                <a:tc>
                  <a:txBody>
                    <a:bodyPr/>
                    <a:lstStyle/>
                    <a:p>
                      <a:pPr algn="just" fontAlgn="t"/>
                      <a:r>
                        <a:rPr lang="en-IN">
                          <a:solidFill>
                            <a:srgbClr val="333333"/>
                          </a:solidFill>
                          <a:effectLst/>
                          <a:latin typeface="inter-regular"/>
                        </a:rPr>
                        <a:t>&gt;&gt; &lt;&lt;</a:t>
                      </a:r>
                    </a:p>
                  </a:txBody>
                  <a:tcPr marL="60960" marR="60960" marT="60960" marB="60960"/>
                </a:tc>
                <a:tc>
                  <a:txBody>
                    <a:bodyPr/>
                    <a:lstStyle/>
                    <a:p>
                      <a:pPr algn="just" fontAlgn="t"/>
                      <a:r>
                        <a:rPr lang="en-US">
                          <a:solidFill>
                            <a:srgbClr val="333333"/>
                          </a:solidFill>
                          <a:effectLst/>
                          <a:latin typeface="inter-regular"/>
                        </a:rPr>
                        <a:t>Left shift. and right shift</a:t>
                      </a:r>
                    </a:p>
                  </a:txBody>
                  <a:tcPr marL="60960" marR="60960" marT="60960" marB="60960"/>
                </a:tc>
                <a:extLst>
                  <a:ext uri="{0D108BD9-81ED-4DB2-BD59-A6C34878D82A}">
                    <a16:rowId xmlns:a16="http://schemas.microsoft.com/office/drawing/2014/main" val="1222920919"/>
                  </a:ext>
                </a:extLst>
              </a:tr>
              <a:tr h="532392">
                <a:tc>
                  <a:txBody>
                    <a:bodyPr/>
                    <a:lstStyle/>
                    <a:p>
                      <a:pPr algn="just" fontAlgn="t"/>
                      <a:r>
                        <a:rPr lang="en-IN">
                          <a:solidFill>
                            <a:srgbClr val="333333"/>
                          </a:solidFill>
                          <a:effectLst/>
                          <a:latin typeface="inter-regular"/>
                        </a:rPr>
                        <a:t>&amp;</a:t>
                      </a:r>
                    </a:p>
                  </a:txBody>
                  <a:tcPr marL="60960" marR="60960" marT="60960" marB="60960"/>
                </a:tc>
                <a:tc>
                  <a:txBody>
                    <a:bodyPr/>
                    <a:lstStyle/>
                    <a:p>
                      <a:pPr algn="just" fontAlgn="t"/>
                      <a:r>
                        <a:rPr lang="en-IN">
                          <a:solidFill>
                            <a:srgbClr val="333333"/>
                          </a:solidFill>
                          <a:effectLst/>
                          <a:latin typeface="inter-regular"/>
                        </a:rPr>
                        <a:t>Binary and.</a:t>
                      </a:r>
                    </a:p>
                  </a:txBody>
                  <a:tcPr marL="60960" marR="60960" marT="60960" marB="60960"/>
                </a:tc>
                <a:extLst>
                  <a:ext uri="{0D108BD9-81ED-4DB2-BD59-A6C34878D82A}">
                    <a16:rowId xmlns:a16="http://schemas.microsoft.com/office/drawing/2014/main" val="1015079718"/>
                  </a:ext>
                </a:extLst>
              </a:tr>
              <a:tr h="532392">
                <a:tc>
                  <a:txBody>
                    <a:bodyPr/>
                    <a:lstStyle/>
                    <a:p>
                      <a:pPr algn="just" fontAlgn="t"/>
                      <a:r>
                        <a:rPr lang="en-IN">
                          <a:solidFill>
                            <a:srgbClr val="333333"/>
                          </a:solidFill>
                          <a:effectLst/>
                          <a:latin typeface="inter-regular"/>
                        </a:rPr>
                        <a:t>^ |</a:t>
                      </a:r>
                    </a:p>
                  </a:txBody>
                  <a:tcPr marL="60960" marR="60960" marT="60960" marB="60960"/>
                </a:tc>
                <a:tc>
                  <a:txBody>
                    <a:bodyPr/>
                    <a:lstStyle/>
                    <a:p>
                      <a:pPr algn="just" fontAlgn="t"/>
                      <a:r>
                        <a:rPr lang="en-IN" dirty="0">
                          <a:solidFill>
                            <a:srgbClr val="333333"/>
                          </a:solidFill>
                          <a:effectLst/>
                          <a:latin typeface="inter-regular"/>
                        </a:rPr>
                        <a:t>Binary </a:t>
                      </a:r>
                      <a:r>
                        <a:rPr lang="en-IN" dirty="0" err="1">
                          <a:solidFill>
                            <a:srgbClr val="333333"/>
                          </a:solidFill>
                          <a:effectLst/>
                          <a:latin typeface="inter-regular"/>
                        </a:rPr>
                        <a:t>xor</a:t>
                      </a:r>
                      <a:r>
                        <a:rPr lang="en-IN" dirty="0">
                          <a:solidFill>
                            <a:srgbClr val="333333"/>
                          </a:solidFill>
                          <a:effectLst/>
                          <a:latin typeface="inter-regular"/>
                        </a:rPr>
                        <a:t>, and or</a:t>
                      </a:r>
                    </a:p>
                  </a:txBody>
                  <a:tcPr marL="60960" marR="60960" marT="60960" marB="60960"/>
                </a:tc>
                <a:extLst>
                  <a:ext uri="{0D108BD9-81ED-4DB2-BD59-A6C34878D82A}">
                    <a16:rowId xmlns:a16="http://schemas.microsoft.com/office/drawing/2014/main" val="3725170087"/>
                  </a:ext>
                </a:extLst>
              </a:tr>
            </a:tbl>
          </a:graphicData>
        </a:graphic>
      </p:graphicFrame>
    </p:spTree>
    <p:extLst>
      <p:ext uri="{BB962C8B-B14F-4D97-AF65-F5344CB8AC3E}">
        <p14:creationId xmlns:p14="http://schemas.microsoft.com/office/powerpoint/2010/main" val="4190163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F5B3A-B01E-25B6-10D5-101C972D5850}"/>
              </a:ext>
            </a:extLst>
          </p:cNvPr>
          <p:cNvSpPr>
            <a:spLocks noGrp="1"/>
          </p:cNvSpPr>
          <p:nvPr>
            <p:ph type="title"/>
          </p:nvPr>
        </p:nvSpPr>
        <p:spPr>
          <a:xfrm>
            <a:off x="217357" y="82168"/>
            <a:ext cx="8520600" cy="707400"/>
          </a:xfrm>
          <a:pattFill prst="pct10">
            <a:fgClr>
              <a:schemeClr val="dk1"/>
            </a:fgClr>
            <a:bgClr>
              <a:schemeClr val="bg1"/>
            </a:bgClr>
          </a:pattFill>
        </p:spPr>
        <p:txBody>
          <a:bodyPr/>
          <a:lstStyle/>
          <a:p>
            <a:r>
              <a:rPr lang="en-US" dirty="0"/>
              <a:t>Operator Precedence</a:t>
            </a:r>
            <a:endParaRPr lang="en-IN" dirty="0"/>
          </a:p>
        </p:txBody>
      </p:sp>
      <p:graphicFrame>
        <p:nvGraphicFramePr>
          <p:cNvPr id="4" name="Table 4">
            <a:extLst>
              <a:ext uri="{FF2B5EF4-FFF2-40B4-BE49-F238E27FC236}">
                <a16:creationId xmlns:a16="http://schemas.microsoft.com/office/drawing/2014/main" id="{9F25566F-98D1-72A5-5759-F2A0374FB61A}"/>
              </a:ext>
            </a:extLst>
          </p:cNvPr>
          <p:cNvGraphicFramePr>
            <a:graphicFrameLocks noGrp="1"/>
          </p:cNvGraphicFramePr>
          <p:nvPr>
            <p:extLst>
              <p:ext uri="{D42A27DB-BD31-4B8C-83A1-F6EECF244321}">
                <p14:modId xmlns:p14="http://schemas.microsoft.com/office/powerpoint/2010/main" val="1593973260"/>
              </p:ext>
            </p:extLst>
          </p:nvPr>
        </p:nvGraphicFramePr>
        <p:xfrm>
          <a:off x="220980" y="789569"/>
          <a:ext cx="8595361" cy="3810678"/>
        </p:xfrm>
        <a:graphic>
          <a:graphicData uri="http://schemas.openxmlformats.org/drawingml/2006/table">
            <a:tbl>
              <a:tblPr firstRow="1" bandRow="1">
                <a:tableStyleId>{ED083AE6-46FA-4A59-8FB0-9F97EB10719F}</a:tableStyleId>
              </a:tblPr>
              <a:tblGrid>
                <a:gridCol w="1019267">
                  <a:extLst>
                    <a:ext uri="{9D8B030D-6E8A-4147-A177-3AD203B41FA5}">
                      <a16:colId xmlns:a16="http://schemas.microsoft.com/office/drawing/2014/main" val="3331008561"/>
                    </a:ext>
                  </a:extLst>
                </a:gridCol>
                <a:gridCol w="7576094">
                  <a:extLst>
                    <a:ext uri="{9D8B030D-6E8A-4147-A177-3AD203B41FA5}">
                      <a16:colId xmlns:a16="http://schemas.microsoft.com/office/drawing/2014/main" val="2644720551"/>
                    </a:ext>
                  </a:extLst>
                </a:gridCol>
              </a:tblGrid>
              <a:tr h="377628">
                <a:tc>
                  <a:txBody>
                    <a:bodyPr/>
                    <a:lstStyle/>
                    <a:p>
                      <a:pPr algn="l" fontAlgn="t"/>
                      <a:r>
                        <a:rPr lang="en-IN">
                          <a:solidFill>
                            <a:srgbClr val="000000"/>
                          </a:solidFill>
                          <a:effectLst/>
                          <a:latin typeface="times new roman" panose="02020603050405020304" pitchFamily="18" charset="0"/>
                        </a:rPr>
                        <a:t>Operator</a:t>
                      </a:r>
                    </a:p>
                  </a:txBody>
                  <a:tcPr marT="91440" marB="91440"/>
                </a:tc>
                <a:tc>
                  <a:txBody>
                    <a:bodyPr/>
                    <a:lstStyle/>
                    <a:p>
                      <a:pPr algn="l" fontAlgn="t"/>
                      <a:r>
                        <a:rPr lang="en-IN">
                          <a:solidFill>
                            <a:srgbClr val="000000"/>
                          </a:solidFill>
                          <a:effectLst/>
                          <a:latin typeface="times new roman" panose="02020603050405020304" pitchFamily="18" charset="0"/>
                        </a:rPr>
                        <a:t>Description</a:t>
                      </a:r>
                    </a:p>
                  </a:txBody>
                  <a:tcPr marT="91440" marB="91440"/>
                </a:tc>
                <a:extLst>
                  <a:ext uri="{0D108BD9-81ED-4DB2-BD59-A6C34878D82A}">
                    <a16:rowId xmlns:a16="http://schemas.microsoft.com/office/drawing/2014/main" val="3585156803"/>
                  </a:ext>
                </a:extLst>
              </a:tr>
              <a:tr h="522870">
                <a:tc>
                  <a:txBody>
                    <a:bodyPr/>
                    <a:lstStyle/>
                    <a:p>
                      <a:pPr algn="just" fontAlgn="t"/>
                      <a:r>
                        <a:rPr lang="en-IN">
                          <a:solidFill>
                            <a:srgbClr val="333333"/>
                          </a:solidFill>
                          <a:effectLst/>
                          <a:latin typeface="inter-regular"/>
                        </a:rPr>
                        <a:t>&lt;= &lt; &gt; &gt;=</a:t>
                      </a:r>
                    </a:p>
                  </a:txBody>
                  <a:tcPr marL="60960" marR="60960" marT="60960" marB="60960"/>
                </a:tc>
                <a:tc>
                  <a:txBody>
                    <a:bodyPr/>
                    <a:lstStyle/>
                    <a:p>
                      <a:pPr algn="just" fontAlgn="t"/>
                      <a:r>
                        <a:rPr lang="en-US">
                          <a:solidFill>
                            <a:srgbClr val="333333"/>
                          </a:solidFill>
                          <a:effectLst/>
                          <a:latin typeface="inter-regular"/>
                        </a:rPr>
                        <a:t>Comparison operators (less than, less than equal to, greater than, greater then equal to).</a:t>
                      </a:r>
                    </a:p>
                  </a:txBody>
                  <a:tcPr marL="60960" marR="60960" marT="60960" marB="60960"/>
                </a:tc>
                <a:extLst>
                  <a:ext uri="{0D108BD9-81ED-4DB2-BD59-A6C34878D82A}">
                    <a16:rowId xmlns:a16="http://schemas.microsoft.com/office/drawing/2014/main" val="745050969"/>
                  </a:ext>
                </a:extLst>
              </a:tr>
              <a:tr h="532392">
                <a:tc>
                  <a:txBody>
                    <a:bodyPr/>
                    <a:lstStyle/>
                    <a:p>
                      <a:pPr algn="just" fontAlgn="t"/>
                      <a:r>
                        <a:rPr lang="en-IN">
                          <a:solidFill>
                            <a:srgbClr val="333333"/>
                          </a:solidFill>
                          <a:effectLst/>
                          <a:latin typeface="inter-regular"/>
                        </a:rPr>
                        <a:t>&lt;&gt; == !=</a:t>
                      </a:r>
                    </a:p>
                  </a:txBody>
                  <a:tcPr marL="60960" marR="60960" marT="60960" marB="60960"/>
                </a:tc>
                <a:tc>
                  <a:txBody>
                    <a:bodyPr/>
                    <a:lstStyle/>
                    <a:p>
                      <a:pPr algn="just" fontAlgn="t"/>
                      <a:r>
                        <a:rPr lang="en-IN">
                          <a:solidFill>
                            <a:srgbClr val="333333"/>
                          </a:solidFill>
                          <a:effectLst/>
                          <a:latin typeface="inter-regular"/>
                        </a:rPr>
                        <a:t>Equality operators.</a:t>
                      </a:r>
                    </a:p>
                  </a:txBody>
                  <a:tcPr marL="60960" marR="60960" marT="60960" marB="60960"/>
                </a:tc>
                <a:extLst>
                  <a:ext uri="{0D108BD9-81ED-4DB2-BD59-A6C34878D82A}">
                    <a16:rowId xmlns:a16="http://schemas.microsoft.com/office/drawing/2014/main" val="2489907357"/>
                  </a:ext>
                </a:extLst>
              </a:tr>
              <a:tr h="532392">
                <a:tc>
                  <a:txBody>
                    <a:bodyPr/>
                    <a:lstStyle/>
                    <a:p>
                      <a:pPr algn="just" fontAlgn="t"/>
                      <a:r>
                        <a:rPr lang="en-IN">
                          <a:solidFill>
                            <a:srgbClr val="333333"/>
                          </a:solidFill>
                          <a:effectLst/>
                          <a:latin typeface="inter-regular"/>
                        </a:rPr>
                        <a:t>= %= /= //= -= +=</a:t>
                      </a:r>
                      <a:br>
                        <a:rPr lang="en-IN">
                          <a:solidFill>
                            <a:srgbClr val="333333"/>
                          </a:solidFill>
                          <a:effectLst/>
                          <a:latin typeface="inter-regular"/>
                        </a:rPr>
                      </a:br>
                      <a:r>
                        <a:rPr lang="en-IN">
                          <a:solidFill>
                            <a:srgbClr val="333333"/>
                          </a:solidFill>
                          <a:effectLst/>
                          <a:latin typeface="inter-regular"/>
                        </a:rPr>
                        <a:t>*= **=</a:t>
                      </a:r>
                    </a:p>
                  </a:txBody>
                  <a:tcPr marL="60960" marR="60960" marT="60960" marB="60960"/>
                </a:tc>
                <a:tc>
                  <a:txBody>
                    <a:bodyPr/>
                    <a:lstStyle/>
                    <a:p>
                      <a:pPr algn="just" fontAlgn="t"/>
                      <a:r>
                        <a:rPr lang="en-IN">
                          <a:solidFill>
                            <a:srgbClr val="333333"/>
                          </a:solidFill>
                          <a:effectLst/>
                          <a:latin typeface="inter-regular"/>
                        </a:rPr>
                        <a:t>Assignment operators</a:t>
                      </a:r>
                    </a:p>
                  </a:txBody>
                  <a:tcPr marL="60960" marR="60960" marT="60960" marB="60960"/>
                </a:tc>
                <a:extLst>
                  <a:ext uri="{0D108BD9-81ED-4DB2-BD59-A6C34878D82A}">
                    <a16:rowId xmlns:a16="http://schemas.microsoft.com/office/drawing/2014/main" val="2003847758"/>
                  </a:ext>
                </a:extLst>
              </a:tr>
              <a:tr h="532392">
                <a:tc>
                  <a:txBody>
                    <a:bodyPr/>
                    <a:lstStyle/>
                    <a:p>
                      <a:pPr algn="just" fontAlgn="t"/>
                      <a:r>
                        <a:rPr lang="en-IN">
                          <a:solidFill>
                            <a:srgbClr val="333333"/>
                          </a:solidFill>
                          <a:effectLst/>
                          <a:latin typeface="inter-regular"/>
                        </a:rPr>
                        <a:t>is is not</a:t>
                      </a:r>
                    </a:p>
                  </a:txBody>
                  <a:tcPr marL="60960" marR="60960" marT="60960" marB="60960"/>
                </a:tc>
                <a:tc>
                  <a:txBody>
                    <a:bodyPr/>
                    <a:lstStyle/>
                    <a:p>
                      <a:pPr algn="just" fontAlgn="t"/>
                      <a:r>
                        <a:rPr lang="en-IN">
                          <a:solidFill>
                            <a:srgbClr val="333333"/>
                          </a:solidFill>
                          <a:effectLst/>
                          <a:latin typeface="inter-regular"/>
                        </a:rPr>
                        <a:t>Identity operators</a:t>
                      </a:r>
                    </a:p>
                  </a:txBody>
                  <a:tcPr marL="60960" marR="60960" marT="60960" marB="60960"/>
                </a:tc>
                <a:extLst>
                  <a:ext uri="{0D108BD9-81ED-4DB2-BD59-A6C34878D82A}">
                    <a16:rowId xmlns:a16="http://schemas.microsoft.com/office/drawing/2014/main" val="2145555990"/>
                  </a:ext>
                </a:extLst>
              </a:tr>
              <a:tr h="532392">
                <a:tc>
                  <a:txBody>
                    <a:bodyPr/>
                    <a:lstStyle/>
                    <a:p>
                      <a:pPr algn="just" fontAlgn="t"/>
                      <a:r>
                        <a:rPr lang="en-IN">
                          <a:solidFill>
                            <a:srgbClr val="333333"/>
                          </a:solidFill>
                          <a:effectLst/>
                          <a:latin typeface="inter-regular"/>
                        </a:rPr>
                        <a:t>in not in</a:t>
                      </a:r>
                    </a:p>
                  </a:txBody>
                  <a:tcPr marL="60960" marR="60960" marT="60960" marB="60960"/>
                </a:tc>
                <a:tc>
                  <a:txBody>
                    <a:bodyPr/>
                    <a:lstStyle/>
                    <a:p>
                      <a:pPr algn="just" fontAlgn="t"/>
                      <a:r>
                        <a:rPr lang="en-IN">
                          <a:solidFill>
                            <a:srgbClr val="333333"/>
                          </a:solidFill>
                          <a:effectLst/>
                          <a:latin typeface="inter-regular"/>
                        </a:rPr>
                        <a:t>Membership operators</a:t>
                      </a:r>
                    </a:p>
                  </a:txBody>
                  <a:tcPr marL="60960" marR="60960" marT="60960" marB="60960"/>
                </a:tc>
                <a:extLst>
                  <a:ext uri="{0D108BD9-81ED-4DB2-BD59-A6C34878D82A}">
                    <a16:rowId xmlns:a16="http://schemas.microsoft.com/office/drawing/2014/main" val="1222920919"/>
                  </a:ext>
                </a:extLst>
              </a:tr>
              <a:tr h="532392">
                <a:tc>
                  <a:txBody>
                    <a:bodyPr/>
                    <a:lstStyle/>
                    <a:p>
                      <a:pPr algn="just" fontAlgn="t"/>
                      <a:r>
                        <a:rPr lang="en-IN">
                          <a:solidFill>
                            <a:srgbClr val="333333"/>
                          </a:solidFill>
                          <a:effectLst/>
                          <a:latin typeface="inter-regular"/>
                        </a:rPr>
                        <a:t>not or and</a:t>
                      </a:r>
                    </a:p>
                  </a:txBody>
                  <a:tcPr marL="60960" marR="60960" marT="60960" marB="60960"/>
                </a:tc>
                <a:tc>
                  <a:txBody>
                    <a:bodyPr/>
                    <a:lstStyle/>
                    <a:p>
                      <a:pPr algn="just" fontAlgn="t"/>
                      <a:r>
                        <a:rPr lang="en-IN" dirty="0">
                          <a:solidFill>
                            <a:srgbClr val="333333"/>
                          </a:solidFill>
                          <a:effectLst/>
                          <a:latin typeface="inter-regular"/>
                        </a:rPr>
                        <a:t>Logical operators</a:t>
                      </a:r>
                    </a:p>
                  </a:txBody>
                  <a:tcPr marL="60960" marR="60960" marT="60960" marB="60960"/>
                </a:tc>
                <a:extLst>
                  <a:ext uri="{0D108BD9-81ED-4DB2-BD59-A6C34878D82A}">
                    <a16:rowId xmlns:a16="http://schemas.microsoft.com/office/drawing/2014/main" val="1015079718"/>
                  </a:ext>
                </a:extLst>
              </a:tr>
            </a:tbl>
          </a:graphicData>
        </a:graphic>
      </p:graphicFrame>
    </p:spTree>
    <p:extLst>
      <p:ext uri="{BB962C8B-B14F-4D97-AF65-F5344CB8AC3E}">
        <p14:creationId xmlns:p14="http://schemas.microsoft.com/office/powerpoint/2010/main" val="25239893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E014A0-BB85-0ABC-36B2-1B4539365713}"/>
              </a:ext>
            </a:extLst>
          </p:cNvPr>
          <p:cNvPicPr>
            <a:picLocks noChangeAspect="1"/>
          </p:cNvPicPr>
          <p:nvPr/>
        </p:nvPicPr>
        <p:blipFill>
          <a:blip r:embed="rId2"/>
          <a:stretch>
            <a:fillRect/>
          </a:stretch>
        </p:blipFill>
        <p:spPr>
          <a:xfrm>
            <a:off x="767589" y="198120"/>
            <a:ext cx="7166862" cy="4549140"/>
          </a:xfrm>
          <a:prstGeom prst="rect">
            <a:avLst/>
          </a:prstGeom>
        </p:spPr>
      </p:pic>
      <p:pic>
        <p:nvPicPr>
          <p:cNvPr id="7" name="Picture 6">
            <a:extLst>
              <a:ext uri="{FF2B5EF4-FFF2-40B4-BE49-F238E27FC236}">
                <a16:creationId xmlns:a16="http://schemas.microsoft.com/office/drawing/2014/main" id="{FC9636A9-C323-3771-EED8-7475AB550157}"/>
              </a:ext>
            </a:extLst>
          </p:cNvPr>
          <p:cNvPicPr>
            <a:picLocks noChangeAspect="1"/>
          </p:cNvPicPr>
          <p:nvPr/>
        </p:nvPicPr>
        <p:blipFill>
          <a:blip r:embed="rId3"/>
          <a:stretch>
            <a:fillRect/>
          </a:stretch>
        </p:blipFill>
        <p:spPr>
          <a:xfrm>
            <a:off x="7906001" y="4267109"/>
            <a:ext cx="1208043" cy="762091"/>
          </a:xfrm>
          <a:prstGeom prst="rect">
            <a:avLst/>
          </a:prstGeom>
        </p:spPr>
      </p:pic>
    </p:spTree>
    <p:extLst>
      <p:ext uri="{BB962C8B-B14F-4D97-AF65-F5344CB8AC3E}">
        <p14:creationId xmlns:p14="http://schemas.microsoft.com/office/powerpoint/2010/main" val="1590360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yping Code Images – Browse 84,466 Stock Photos, Vectors, and Video | Adobe  Stock">
            <a:extLst>
              <a:ext uri="{FF2B5EF4-FFF2-40B4-BE49-F238E27FC236}">
                <a16:creationId xmlns:a16="http://schemas.microsoft.com/office/drawing/2014/main" id="{10950A00-87C9-DDBF-2E25-CE8E2F040B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54"/>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D5DAD54-3F40-BB11-693F-EDAE440BECB6}"/>
              </a:ext>
            </a:extLst>
          </p:cNvPr>
          <p:cNvSpPr txBox="1"/>
          <p:nvPr/>
        </p:nvSpPr>
        <p:spPr>
          <a:xfrm rot="234316">
            <a:off x="3021562" y="2885812"/>
            <a:ext cx="4392780" cy="523220"/>
          </a:xfrm>
          <a:prstGeom prst="rect">
            <a:avLst/>
          </a:prstGeom>
          <a:noFill/>
        </p:spPr>
        <p:txBody>
          <a:bodyPr wrap="square" rtlCol="0">
            <a:spAutoFit/>
          </a:bodyPr>
          <a:lstStyle/>
          <a:p>
            <a:r>
              <a:rPr lang="en-US" sz="2800" dirty="0">
                <a:solidFill>
                  <a:srgbClr val="FF0000"/>
                </a:solidFill>
                <a:highlight>
                  <a:srgbClr val="00FFFF"/>
                </a:highlight>
              </a:rPr>
              <a:t>Let’s Start Coding…</a:t>
            </a:r>
            <a:endParaRPr lang="en-IN" sz="2800" dirty="0">
              <a:solidFill>
                <a:srgbClr val="FF0000"/>
              </a:solidFill>
              <a:highlight>
                <a:srgbClr val="00FFFF"/>
              </a:highlight>
            </a:endParaRPr>
          </a:p>
        </p:txBody>
      </p:sp>
    </p:spTree>
    <p:extLst>
      <p:ext uri="{BB962C8B-B14F-4D97-AF65-F5344CB8AC3E}">
        <p14:creationId xmlns:p14="http://schemas.microsoft.com/office/powerpoint/2010/main" val="4192785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0ECE0-5048-B658-B87A-FD5B8F167FD2}"/>
              </a:ext>
            </a:extLst>
          </p:cNvPr>
          <p:cNvSpPr>
            <a:spLocks noGrp="1"/>
          </p:cNvSpPr>
          <p:nvPr>
            <p:ph type="title"/>
          </p:nvPr>
        </p:nvSpPr>
        <p:spPr/>
        <p:txBody>
          <a:bodyPr/>
          <a:lstStyle/>
          <a:p>
            <a:r>
              <a:rPr lang="en-IN" dirty="0"/>
              <a:t>Problem Statement-1</a:t>
            </a:r>
          </a:p>
        </p:txBody>
      </p:sp>
      <p:sp>
        <p:nvSpPr>
          <p:cNvPr id="3" name="Text Placeholder 2">
            <a:extLst>
              <a:ext uri="{FF2B5EF4-FFF2-40B4-BE49-F238E27FC236}">
                <a16:creationId xmlns:a16="http://schemas.microsoft.com/office/drawing/2014/main" id="{32C6E0D6-8185-66F6-91EC-53B8233B4FE8}"/>
              </a:ext>
            </a:extLst>
          </p:cNvPr>
          <p:cNvSpPr>
            <a:spLocks noGrp="1"/>
          </p:cNvSpPr>
          <p:nvPr>
            <p:ph type="body" idx="1"/>
          </p:nvPr>
        </p:nvSpPr>
        <p:spPr/>
        <p:txBody>
          <a:bodyPr/>
          <a:lstStyle/>
          <a:p>
            <a:pPr marL="114300" indent="0">
              <a:buNone/>
            </a:pPr>
            <a:r>
              <a:rPr lang="en-US" b="1" i="0" dirty="0">
                <a:solidFill>
                  <a:srgbClr val="000000"/>
                </a:solidFill>
                <a:effectLst/>
                <a:latin typeface="verdana" panose="020B0604030504040204" pitchFamily="34" charset="0"/>
              </a:rPr>
              <a:t>John given task to smith to write a logic by following requirement:</a:t>
            </a:r>
          </a:p>
          <a:p>
            <a:pPr>
              <a:buFont typeface="Wingdings" panose="05000000000000000000" pitchFamily="2" charset="2"/>
              <a:buChar char="v"/>
            </a:pPr>
            <a:r>
              <a:rPr lang="en-US" dirty="0">
                <a:solidFill>
                  <a:srgbClr val="000000"/>
                </a:solidFill>
                <a:latin typeface="verdana" panose="020B0604030504040204" pitchFamily="34" charset="0"/>
              </a:rPr>
              <a:t>Test f</a:t>
            </a:r>
            <a:r>
              <a:rPr lang="en-US" b="0" i="0" dirty="0">
                <a:solidFill>
                  <a:srgbClr val="000000"/>
                </a:solidFill>
                <a:effectLst/>
                <a:latin typeface="verdana" panose="020B0604030504040204" pitchFamily="34" charset="0"/>
              </a:rPr>
              <a:t>or a given number is greate</a:t>
            </a:r>
            <a:r>
              <a:rPr lang="en-US" dirty="0">
                <a:solidFill>
                  <a:srgbClr val="000000"/>
                </a:solidFill>
                <a:latin typeface="verdana" panose="020B0604030504040204" pitchFamily="34" charset="0"/>
              </a:rPr>
              <a:t>r than 4^4 and which is 4 mod 34 or not.</a:t>
            </a:r>
          </a:p>
          <a:p>
            <a:pPr marL="114300" indent="0">
              <a:buNone/>
            </a:pPr>
            <a:endParaRPr lang="en-US" sz="1800" dirty="0">
              <a:solidFill>
                <a:srgbClr val="000000"/>
              </a:solidFill>
              <a:latin typeface="verdana" panose="020B0604030504040204" pitchFamily="34" charset="0"/>
              <a:cs typeface="Calibri" panose="020F0502020204030204" pitchFamily="34" charset="0"/>
            </a:endParaRPr>
          </a:p>
          <a:p>
            <a:pPr marL="114300" indent="0">
              <a:buNone/>
            </a:pPr>
            <a:r>
              <a:rPr lang="en-US" b="1" dirty="0">
                <a:solidFill>
                  <a:srgbClr val="000000"/>
                </a:solidFill>
                <a:latin typeface="verdana" panose="020B0604030504040204" pitchFamily="34" charset="0"/>
                <a:cs typeface="Calibri" panose="020F0502020204030204" pitchFamily="34" charset="0"/>
              </a:rPr>
              <a:t>Input Format:</a:t>
            </a:r>
          </a:p>
          <a:p>
            <a:pPr marL="114300" indent="0">
              <a:buNone/>
            </a:pPr>
            <a:r>
              <a:rPr lang="en-US" sz="1800" dirty="0">
                <a:solidFill>
                  <a:srgbClr val="000000"/>
                </a:solidFill>
                <a:latin typeface="verdana" panose="020B0604030504040204" pitchFamily="34" charset="0"/>
                <a:cs typeface="Calibri" panose="020F0502020204030204" pitchFamily="34" charset="0"/>
              </a:rPr>
              <a:t>Take input as integer value.</a:t>
            </a:r>
          </a:p>
          <a:p>
            <a:pPr marL="114300" indent="0">
              <a:buNone/>
            </a:pPr>
            <a:r>
              <a:rPr lang="en-US" b="1" dirty="0">
                <a:solidFill>
                  <a:srgbClr val="000000"/>
                </a:solidFill>
                <a:latin typeface="verdana" panose="020B0604030504040204" pitchFamily="34" charset="0"/>
                <a:cs typeface="Calibri" panose="020F0502020204030204" pitchFamily="34" charset="0"/>
              </a:rPr>
              <a:t>Output Format:</a:t>
            </a:r>
          </a:p>
          <a:p>
            <a:pPr marL="114300" indent="0">
              <a:buNone/>
            </a:pPr>
            <a:r>
              <a:rPr lang="en-US" sz="1800" dirty="0">
                <a:solidFill>
                  <a:srgbClr val="000000"/>
                </a:solidFill>
                <a:latin typeface="verdana" panose="020B0604030504040204" pitchFamily="34" charset="0"/>
                <a:cs typeface="Calibri" panose="020F0502020204030204" pitchFamily="34" charset="0"/>
              </a:rPr>
              <a:t>Print True | </a:t>
            </a:r>
            <a:r>
              <a:rPr lang="en-US" dirty="0">
                <a:solidFill>
                  <a:srgbClr val="000000"/>
                </a:solidFill>
                <a:latin typeface="verdana" panose="020B0604030504040204" pitchFamily="34" charset="0"/>
                <a:cs typeface="Calibri" panose="020F0502020204030204" pitchFamily="34" charset="0"/>
              </a:rPr>
              <a:t>False dependents on problem.</a:t>
            </a:r>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30309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C88A8-54A7-1E5C-D48F-5BEC80C5F55C}"/>
              </a:ext>
            </a:extLst>
          </p:cNvPr>
          <p:cNvSpPr>
            <a:spLocks noGrp="1"/>
          </p:cNvSpPr>
          <p:nvPr>
            <p:ph type="title"/>
          </p:nvPr>
        </p:nvSpPr>
        <p:spPr/>
        <p:txBody>
          <a:bodyPr/>
          <a:lstStyle/>
          <a:p>
            <a:r>
              <a:rPr lang="en-IN" dirty="0"/>
              <a:t>Test Case</a:t>
            </a:r>
          </a:p>
        </p:txBody>
      </p:sp>
      <p:graphicFrame>
        <p:nvGraphicFramePr>
          <p:cNvPr id="4" name="Table 3">
            <a:extLst>
              <a:ext uri="{FF2B5EF4-FFF2-40B4-BE49-F238E27FC236}">
                <a16:creationId xmlns:a16="http://schemas.microsoft.com/office/drawing/2014/main" id="{2D1DAEA4-61C8-341F-27DD-5A3865525207}"/>
              </a:ext>
            </a:extLst>
          </p:cNvPr>
          <p:cNvGraphicFramePr>
            <a:graphicFrameLocks noGrp="1"/>
          </p:cNvGraphicFramePr>
          <p:nvPr>
            <p:extLst>
              <p:ext uri="{D42A27DB-BD31-4B8C-83A1-F6EECF244321}">
                <p14:modId xmlns:p14="http://schemas.microsoft.com/office/powerpoint/2010/main" val="127392940"/>
              </p:ext>
            </p:extLst>
          </p:nvPr>
        </p:nvGraphicFramePr>
        <p:xfrm>
          <a:off x="389467" y="1266825"/>
          <a:ext cx="8520600" cy="2540500"/>
        </p:xfrm>
        <a:graphic>
          <a:graphicData uri="http://schemas.openxmlformats.org/drawingml/2006/table">
            <a:tbl>
              <a:tblPr firstRow="1" firstCol="1" bandRow="1"/>
              <a:tblGrid>
                <a:gridCol w="2793946">
                  <a:extLst>
                    <a:ext uri="{9D8B030D-6E8A-4147-A177-3AD203B41FA5}">
                      <a16:colId xmlns:a16="http://schemas.microsoft.com/office/drawing/2014/main" val="4035223264"/>
                    </a:ext>
                  </a:extLst>
                </a:gridCol>
                <a:gridCol w="2863327">
                  <a:extLst>
                    <a:ext uri="{9D8B030D-6E8A-4147-A177-3AD203B41FA5}">
                      <a16:colId xmlns:a16="http://schemas.microsoft.com/office/drawing/2014/main" val="2989435228"/>
                    </a:ext>
                  </a:extLst>
                </a:gridCol>
                <a:gridCol w="2863327">
                  <a:extLst>
                    <a:ext uri="{9D8B030D-6E8A-4147-A177-3AD203B41FA5}">
                      <a16:colId xmlns:a16="http://schemas.microsoft.com/office/drawing/2014/main" val="921330536"/>
                    </a:ext>
                  </a:extLst>
                </a:gridCol>
              </a:tblGrid>
              <a:tr h="273561">
                <a:tc>
                  <a:txBody>
                    <a:bodyPr/>
                    <a:lstStyle/>
                    <a:p>
                      <a:pPr>
                        <a:lnSpc>
                          <a:spcPct val="107000"/>
                        </a:lnSpc>
                        <a:spcAft>
                          <a:spcPts val="0"/>
                        </a:spcAft>
                      </a:pPr>
                      <a:r>
                        <a:rPr lang="en-US" sz="2200" b="1" dirty="0">
                          <a:solidFill>
                            <a:schemeClr val="bg2"/>
                          </a:solidFill>
                          <a:effectLst/>
                          <a:latin typeface="Verdana" panose="020B0604030504040204" pitchFamily="34" charset="0"/>
                          <a:ea typeface="Verdana" panose="020B0604030504040204" pitchFamily="34" charset="0"/>
                          <a:cs typeface="Calibri" panose="020F0502020204030204" pitchFamily="34" charset="0"/>
                        </a:rPr>
                        <a:t>Sample</a:t>
                      </a:r>
                      <a:r>
                        <a:rPr lang="en-US" sz="2200" dirty="0">
                          <a:solidFill>
                            <a:schemeClr val="bg2"/>
                          </a:solidFill>
                          <a:effectLst/>
                          <a:latin typeface="Verdana" panose="020B0604030504040204" pitchFamily="34" charset="0"/>
                          <a:ea typeface="Verdana" panose="020B0604030504040204" pitchFamily="34" charset="0"/>
                          <a:cs typeface="Calibri" panose="020F0502020204030204" pitchFamily="34" charset="0"/>
                        </a:rPr>
                        <a:t> </a:t>
                      </a:r>
                      <a:r>
                        <a:rPr lang="en-US" sz="2200" b="1" dirty="0">
                          <a:solidFill>
                            <a:schemeClr val="bg2"/>
                          </a:solidFill>
                          <a:effectLst/>
                          <a:latin typeface="Verdana" panose="020B0604030504040204" pitchFamily="34" charset="0"/>
                          <a:ea typeface="Verdana" panose="020B0604030504040204" pitchFamily="34" charset="0"/>
                          <a:cs typeface="Calibri" panose="020F0502020204030204" pitchFamily="34" charset="0"/>
                        </a:rPr>
                        <a:t>Input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200" b="1" dirty="0">
                          <a:solidFill>
                            <a:schemeClr val="bg2"/>
                          </a:solidFill>
                          <a:effectLst/>
                          <a:latin typeface="Verdana" panose="020B0604030504040204" pitchFamily="34" charset="0"/>
                          <a:ea typeface="Verdana" panose="020B0604030504040204" pitchFamily="34" charset="0"/>
                          <a:cs typeface="Calibri" panose="020F0502020204030204" pitchFamily="34" charset="0"/>
                        </a:rPr>
                        <a:t>Sample Output</a:t>
                      </a:r>
                      <a:endParaRPr lang="en-IN" sz="2200" b="1" dirty="0">
                        <a:solidFill>
                          <a:schemeClr val="bg2"/>
                        </a:solidFill>
                        <a:effectLst/>
                        <a:latin typeface="Verdana" panose="020B0604030504040204" pitchFamily="34" charset="0"/>
                        <a:ea typeface="Verdana" panose="020B0604030504040204" pitchFamily="34" charset="0"/>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200" b="1" dirty="0">
                          <a:solidFill>
                            <a:schemeClr val="bg2"/>
                          </a:solidFill>
                          <a:effectLst/>
                          <a:latin typeface="Verdana" panose="020B0604030504040204" pitchFamily="34" charset="0"/>
                          <a:ea typeface="Verdana" panose="020B0604030504040204" pitchFamily="34" charset="0"/>
                          <a:cs typeface="Calibri" panose="020F0502020204030204" pitchFamily="34" charset="0"/>
                        </a:rPr>
                        <a:t>Explanation</a:t>
                      </a:r>
                      <a:endParaRPr lang="en-IN" sz="2200" b="1" dirty="0">
                        <a:solidFill>
                          <a:schemeClr val="bg2"/>
                        </a:solidFill>
                        <a:effectLst/>
                        <a:latin typeface="Verdana" panose="020B0604030504040204" pitchFamily="34" charset="0"/>
                        <a:ea typeface="Verdana" panose="020B0604030504040204" pitchFamily="34" charset="0"/>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4478105"/>
                  </a:ext>
                </a:extLst>
              </a:tr>
              <a:tr h="116890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dirty="0">
                          <a:solidFill>
                            <a:schemeClr val="bg2"/>
                          </a:solidFill>
                          <a:effectLst/>
                          <a:latin typeface="Verdana" panose="020B0604030504040204" pitchFamily="34" charset="0"/>
                          <a:ea typeface="Verdana" panose="020B0604030504040204" pitchFamily="34" charset="0"/>
                          <a:cs typeface="Calibri" panose="020F0502020204030204" pitchFamily="34" charset="0"/>
                        </a:rPr>
                        <a:t>X:922</a:t>
                      </a:r>
                      <a:endParaRPr lang="en-IN" sz="2200" dirty="0">
                        <a:solidFill>
                          <a:schemeClr val="bg2"/>
                        </a:solidFill>
                        <a:effectLst/>
                        <a:latin typeface="Verdana" panose="020B0604030504040204" pitchFamily="34" charset="0"/>
                        <a:ea typeface="Verdana" panose="020B0604030504040204" pitchFamily="34" charset="0"/>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2200" dirty="0">
                          <a:solidFill>
                            <a:schemeClr val="bg2"/>
                          </a:solidFill>
                          <a:effectLst/>
                          <a:latin typeface="Verdana" panose="020B0604030504040204" pitchFamily="34" charset="0"/>
                          <a:ea typeface="Verdana" panose="020B0604030504040204" pitchFamily="34" charset="0"/>
                          <a:cs typeface="Calibri" panose="020F0502020204030204" pitchFamily="34" charset="0"/>
                        </a:rPr>
                        <a:t>True</a:t>
                      </a:r>
                      <a:endParaRPr lang="en-IN" sz="2200" dirty="0">
                        <a:solidFill>
                          <a:schemeClr val="bg2"/>
                        </a:solidFill>
                        <a:effectLst/>
                        <a:latin typeface="Verdana" panose="020B0604030504040204" pitchFamily="34" charset="0"/>
                        <a:ea typeface="Verdana" panose="020B0604030504040204" pitchFamily="34" charset="0"/>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200" dirty="0">
                          <a:solidFill>
                            <a:schemeClr val="bg2"/>
                          </a:solidFill>
                          <a:effectLst/>
                          <a:latin typeface="Verdana" panose="020B0604030504040204" pitchFamily="34" charset="0"/>
                          <a:ea typeface="Verdana" panose="020B0604030504040204" pitchFamily="34" charset="0"/>
                          <a:cs typeface="Calibri" panose="020F0502020204030204" pitchFamily="34" charset="0"/>
                        </a:rPr>
                        <a:t>922&gt;256 is True and 922 module 34 is 4.</a:t>
                      </a:r>
                      <a:endParaRPr lang="en-IN" sz="2200" dirty="0">
                        <a:solidFill>
                          <a:schemeClr val="bg2"/>
                        </a:solidFill>
                        <a:effectLst/>
                        <a:latin typeface="Verdana" panose="020B0604030504040204" pitchFamily="34" charset="0"/>
                        <a:ea typeface="Verdana" panose="020B0604030504040204" pitchFamily="34" charset="0"/>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9983189"/>
                  </a:ext>
                </a:extLst>
              </a:tr>
              <a:tr h="820680">
                <a:tc>
                  <a:txBody>
                    <a:bodyPr/>
                    <a:lstStyle/>
                    <a:p>
                      <a:pPr>
                        <a:lnSpc>
                          <a:spcPct val="107000"/>
                        </a:lnSpc>
                        <a:spcAft>
                          <a:spcPts val="0"/>
                        </a:spcAft>
                      </a:pPr>
                      <a:r>
                        <a:rPr lang="en-US" sz="2200" dirty="0">
                          <a:solidFill>
                            <a:schemeClr val="bg2"/>
                          </a:solidFill>
                          <a:effectLst/>
                          <a:latin typeface="Verdana" panose="020B0604030504040204" pitchFamily="34" charset="0"/>
                          <a:ea typeface="Verdana" panose="020B0604030504040204" pitchFamily="34" charset="0"/>
                          <a:cs typeface="Calibri" panose="020F0502020204030204" pitchFamily="34" charset="0"/>
                        </a:rPr>
                        <a:t>X:914</a:t>
                      </a:r>
                      <a:endParaRPr lang="en-IN" sz="2200" dirty="0">
                        <a:solidFill>
                          <a:schemeClr val="bg2"/>
                        </a:solidFill>
                        <a:effectLst/>
                        <a:latin typeface="Verdana" panose="020B0604030504040204" pitchFamily="34" charset="0"/>
                        <a:ea typeface="Verdana" panose="020B0604030504040204" pitchFamily="34" charset="0"/>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200" dirty="0">
                          <a:solidFill>
                            <a:schemeClr val="bg2"/>
                          </a:solidFill>
                          <a:effectLst/>
                          <a:latin typeface="Verdana" panose="020B0604030504040204" pitchFamily="34" charset="0"/>
                          <a:ea typeface="Verdana" panose="020B0604030504040204" pitchFamily="34" charset="0"/>
                          <a:cs typeface="Calibri" panose="020F0502020204030204" pitchFamily="34" charset="0"/>
                        </a:rPr>
                        <a:t>False</a:t>
                      </a:r>
                      <a:endParaRPr lang="en-IN" sz="2200" dirty="0">
                        <a:solidFill>
                          <a:schemeClr val="bg2"/>
                        </a:solidFill>
                        <a:effectLst/>
                        <a:latin typeface="Verdana" panose="020B0604030504040204" pitchFamily="34" charset="0"/>
                        <a:ea typeface="Verdana" panose="020B0604030504040204" pitchFamily="34" charset="0"/>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200" dirty="0">
                          <a:solidFill>
                            <a:schemeClr val="bg2"/>
                          </a:solidFill>
                          <a:effectLst/>
                          <a:latin typeface="Verdana" panose="020B0604030504040204" pitchFamily="34" charset="0"/>
                          <a:ea typeface="Verdana" panose="020B0604030504040204" pitchFamily="34" charset="0"/>
                          <a:cs typeface="Calibri" panose="020F0502020204030204" pitchFamily="34" charset="0"/>
                        </a:rPr>
                        <a:t>914&gt;256 is True but 914 module 34 is 30.</a:t>
                      </a:r>
                      <a:endParaRPr lang="en-IN" sz="2200" dirty="0">
                        <a:solidFill>
                          <a:schemeClr val="bg2"/>
                        </a:solidFill>
                        <a:effectLst/>
                        <a:latin typeface="Verdana" panose="020B0604030504040204" pitchFamily="34" charset="0"/>
                        <a:ea typeface="Verdana" panose="020B0604030504040204" pitchFamily="34" charset="0"/>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2662175"/>
                  </a:ext>
                </a:extLst>
              </a:tr>
            </a:tbl>
          </a:graphicData>
        </a:graphic>
      </p:graphicFrame>
    </p:spTree>
    <p:extLst>
      <p:ext uri="{BB962C8B-B14F-4D97-AF65-F5344CB8AC3E}">
        <p14:creationId xmlns:p14="http://schemas.microsoft.com/office/powerpoint/2010/main" val="39667124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1F36D-4B4C-BB61-6067-2BA35EE70F60}"/>
              </a:ext>
            </a:extLst>
          </p:cNvPr>
          <p:cNvSpPr>
            <a:spLocks noGrp="1"/>
          </p:cNvSpPr>
          <p:nvPr>
            <p:ph type="title"/>
          </p:nvPr>
        </p:nvSpPr>
        <p:spPr/>
        <p:txBody>
          <a:bodyPr/>
          <a:lstStyle/>
          <a:p>
            <a:r>
              <a:rPr lang="en-IN" dirty="0"/>
              <a:t>Solution</a:t>
            </a:r>
          </a:p>
        </p:txBody>
      </p:sp>
      <p:sp>
        <p:nvSpPr>
          <p:cNvPr id="3" name="Text Placeholder 2">
            <a:extLst>
              <a:ext uri="{FF2B5EF4-FFF2-40B4-BE49-F238E27FC236}">
                <a16:creationId xmlns:a16="http://schemas.microsoft.com/office/drawing/2014/main" id="{75A9FBB5-5B28-1B14-3053-5FA607C319D6}"/>
              </a:ext>
            </a:extLst>
          </p:cNvPr>
          <p:cNvSpPr>
            <a:spLocks noGrp="1"/>
          </p:cNvSpPr>
          <p:nvPr>
            <p:ph type="body" idx="1"/>
          </p:nvPr>
        </p:nvSpPr>
        <p:spPr>
          <a:xfrm>
            <a:off x="311700" y="990600"/>
            <a:ext cx="8520600" cy="3578425"/>
          </a:xfrm>
        </p:spPr>
        <p:txBody>
          <a:bodyPr/>
          <a:lstStyle/>
          <a:p>
            <a:pPr marL="114300" indent="0">
              <a:buNone/>
            </a:pPr>
            <a:r>
              <a:rPr lang="en-US" sz="1800" dirty="0">
                <a:latin typeface="Verdana" panose="020B0604030504040204" pitchFamily="34" charset="0"/>
                <a:ea typeface="Verdana" panose="020B0604030504040204" pitchFamily="34" charset="0"/>
                <a:cs typeface="Calibri" panose="020F0502020204030204" pitchFamily="34" charset="0"/>
              </a:rPr>
              <a:t> def </a:t>
            </a:r>
            <a:r>
              <a:rPr lang="en-US" sz="1800" dirty="0" err="1">
                <a:latin typeface="Verdana" panose="020B0604030504040204" pitchFamily="34" charset="0"/>
                <a:ea typeface="Verdana" panose="020B0604030504040204" pitchFamily="34" charset="0"/>
                <a:cs typeface="Calibri" panose="020F0502020204030204" pitchFamily="34" charset="0"/>
              </a:rPr>
              <a:t>testNum</a:t>
            </a:r>
            <a:r>
              <a:rPr lang="en-US" sz="1800" dirty="0">
                <a:latin typeface="Verdana" panose="020B0604030504040204" pitchFamily="34" charset="0"/>
                <a:ea typeface="Verdana" panose="020B0604030504040204" pitchFamily="34" charset="0"/>
                <a:cs typeface="Calibri" panose="020F0502020204030204" pitchFamily="34" charset="0"/>
              </a:rPr>
              <a:t>(num):</a:t>
            </a:r>
          </a:p>
          <a:p>
            <a:pPr marL="114300" indent="0">
              <a:buNone/>
            </a:pPr>
            <a:r>
              <a:rPr lang="en-US" sz="1800" dirty="0">
                <a:latin typeface="Verdana" panose="020B0604030504040204" pitchFamily="34" charset="0"/>
                <a:ea typeface="Verdana" panose="020B0604030504040204" pitchFamily="34" charset="0"/>
                <a:cs typeface="Calibri" panose="020F0502020204030204" pitchFamily="34" charset="0"/>
              </a:rPr>
              <a:t>    return num % 34 ==4 and num&gt;4**4</a:t>
            </a:r>
          </a:p>
          <a:p>
            <a:pPr marL="114300" indent="0">
              <a:buNone/>
            </a:pPr>
            <a:endParaRPr lang="en-US" sz="1800" dirty="0">
              <a:latin typeface="Verdana" panose="020B0604030504040204" pitchFamily="34" charset="0"/>
              <a:ea typeface="Verdana" panose="020B0604030504040204" pitchFamily="34" charset="0"/>
              <a:cs typeface="Calibri" panose="020F0502020204030204" pitchFamily="34" charset="0"/>
            </a:endParaRPr>
          </a:p>
          <a:p>
            <a:pPr marL="114300" indent="0">
              <a:buNone/>
            </a:pPr>
            <a:r>
              <a:rPr lang="en-US" sz="1800" dirty="0">
                <a:latin typeface="Verdana" panose="020B0604030504040204" pitchFamily="34" charset="0"/>
                <a:ea typeface="Verdana" panose="020B0604030504040204" pitchFamily="34" charset="0"/>
                <a:cs typeface="Calibri" panose="020F0502020204030204" pitchFamily="34" charset="0"/>
              </a:rPr>
              <a:t>x=int(input('X:'))</a:t>
            </a:r>
          </a:p>
          <a:p>
            <a:pPr marL="114300" indent="0">
              <a:buNone/>
            </a:pPr>
            <a:r>
              <a:rPr lang="en-US" sz="1800" dirty="0">
                <a:latin typeface="Verdana" panose="020B0604030504040204" pitchFamily="34" charset="0"/>
                <a:ea typeface="Verdana" panose="020B0604030504040204" pitchFamily="34" charset="0"/>
                <a:cs typeface="Calibri" panose="020F0502020204030204" pitchFamily="34" charset="0"/>
              </a:rPr>
              <a:t>print(</a:t>
            </a:r>
            <a:r>
              <a:rPr lang="en-US" sz="1800" dirty="0" err="1">
                <a:latin typeface="Verdana" panose="020B0604030504040204" pitchFamily="34" charset="0"/>
                <a:ea typeface="Verdana" panose="020B0604030504040204" pitchFamily="34" charset="0"/>
                <a:cs typeface="Calibri" panose="020F0502020204030204" pitchFamily="34" charset="0"/>
              </a:rPr>
              <a:t>testNum</a:t>
            </a:r>
            <a:r>
              <a:rPr lang="en-US" sz="1800" dirty="0">
                <a:latin typeface="Verdana" panose="020B0604030504040204" pitchFamily="34" charset="0"/>
                <a:ea typeface="Verdana" panose="020B0604030504040204" pitchFamily="34" charset="0"/>
                <a:cs typeface="Calibri" panose="020F0502020204030204" pitchFamily="34" charset="0"/>
              </a:rPr>
              <a:t>(x))</a:t>
            </a:r>
          </a:p>
        </p:txBody>
      </p:sp>
    </p:spTree>
    <p:extLst>
      <p:ext uri="{BB962C8B-B14F-4D97-AF65-F5344CB8AC3E}">
        <p14:creationId xmlns:p14="http://schemas.microsoft.com/office/powerpoint/2010/main" val="3989617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0ECE0-5048-B658-B87A-FD5B8F167FD2}"/>
              </a:ext>
            </a:extLst>
          </p:cNvPr>
          <p:cNvSpPr>
            <a:spLocks noGrp="1"/>
          </p:cNvSpPr>
          <p:nvPr>
            <p:ph type="title"/>
          </p:nvPr>
        </p:nvSpPr>
        <p:spPr/>
        <p:txBody>
          <a:bodyPr/>
          <a:lstStyle/>
          <a:p>
            <a:r>
              <a:rPr lang="en-IN" dirty="0"/>
              <a:t>Problem Statement-2</a:t>
            </a:r>
          </a:p>
        </p:txBody>
      </p:sp>
      <p:sp>
        <p:nvSpPr>
          <p:cNvPr id="3" name="Text Placeholder 2">
            <a:extLst>
              <a:ext uri="{FF2B5EF4-FFF2-40B4-BE49-F238E27FC236}">
                <a16:creationId xmlns:a16="http://schemas.microsoft.com/office/drawing/2014/main" id="{32C6E0D6-8185-66F6-91EC-53B8233B4FE8}"/>
              </a:ext>
            </a:extLst>
          </p:cNvPr>
          <p:cNvSpPr>
            <a:spLocks noGrp="1"/>
          </p:cNvSpPr>
          <p:nvPr>
            <p:ph type="body" idx="1"/>
          </p:nvPr>
        </p:nvSpPr>
        <p:spPr/>
        <p:txBody>
          <a:bodyPr/>
          <a:lstStyle/>
          <a:p>
            <a:pPr marL="114300" indent="0">
              <a:buNone/>
            </a:pPr>
            <a:r>
              <a:rPr lang="en-US" b="1" dirty="0">
                <a:solidFill>
                  <a:srgbClr val="000000"/>
                </a:solidFill>
                <a:latin typeface="Verdana" panose="020B0604030504040204" pitchFamily="34" charset="0"/>
                <a:ea typeface="Verdana" panose="020B0604030504040204" pitchFamily="34" charset="0"/>
              </a:rPr>
              <a:t>John this time asked smith to write the logic by using following requirement:</a:t>
            </a:r>
          </a:p>
          <a:p>
            <a:pPr>
              <a:buFont typeface="Wingdings" panose="05000000000000000000" pitchFamily="2" charset="2"/>
              <a:buChar char="v"/>
            </a:pPr>
            <a:r>
              <a:rPr lang="en-US" dirty="0">
                <a:solidFill>
                  <a:srgbClr val="000000"/>
                </a:solidFill>
                <a:latin typeface="Verdana" panose="020B0604030504040204" pitchFamily="34" charset="0"/>
                <a:ea typeface="Verdana" panose="020B0604030504040204" pitchFamily="34" charset="0"/>
              </a:rPr>
              <a:t>Round in int value up to the next multiple of 10 if it’s rightmost digit is 5 or more i.e. is 15 round to 20.</a:t>
            </a:r>
          </a:p>
          <a:p>
            <a:pPr>
              <a:buFont typeface="Wingdings" panose="05000000000000000000" pitchFamily="2" charset="2"/>
              <a:buChar char="v"/>
            </a:pPr>
            <a:r>
              <a:rPr lang="en-US" dirty="0">
                <a:solidFill>
                  <a:srgbClr val="000000"/>
                </a:solidFill>
                <a:latin typeface="Verdana" panose="020B0604030504040204" pitchFamily="34" charset="0"/>
                <a:ea typeface="Verdana" panose="020B0604030504040204" pitchFamily="34" charset="0"/>
              </a:rPr>
              <a:t>Round down to the previous multiple of 10 if it's rightmost digit is less than 5 i.e. is 12 round to 10.</a:t>
            </a:r>
          </a:p>
          <a:p>
            <a:pPr marL="114300" indent="0">
              <a:buNone/>
            </a:pPr>
            <a:endParaRPr lang="en-US" sz="1800" dirty="0">
              <a:solidFill>
                <a:srgbClr val="000000"/>
              </a:solidFill>
              <a:latin typeface="Verdana" panose="020B0604030504040204" pitchFamily="34" charset="0"/>
              <a:ea typeface="Verdana" panose="020B0604030504040204" pitchFamily="34" charset="0"/>
              <a:cs typeface="Calibri" panose="020F0502020204030204" pitchFamily="34" charset="0"/>
            </a:endParaRPr>
          </a:p>
          <a:p>
            <a:pPr marL="114300" indent="0">
              <a:buNone/>
            </a:pPr>
            <a:r>
              <a:rPr lang="en-US" b="1" dirty="0">
                <a:solidFill>
                  <a:srgbClr val="000000"/>
                </a:solidFill>
                <a:latin typeface="Verdana" panose="020B0604030504040204" pitchFamily="34" charset="0"/>
                <a:ea typeface="Verdana" panose="020B0604030504040204" pitchFamily="34" charset="0"/>
                <a:cs typeface="Calibri" panose="020F0502020204030204" pitchFamily="34" charset="0"/>
              </a:rPr>
              <a:t>Input Format:</a:t>
            </a:r>
          </a:p>
          <a:p>
            <a:pPr marL="114300" indent="0">
              <a:buNone/>
            </a:pPr>
            <a:r>
              <a:rPr lang="en-US" sz="1800" dirty="0">
                <a:solidFill>
                  <a:srgbClr val="000000"/>
                </a:solidFill>
                <a:latin typeface="Verdana" panose="020B0604030504040204" pitchFamily="34" charset="0"/>
                <a:ea typeface="Verdana" panose="020B0604030504040204" pitchFamily="34" charset="0"/>
                <a:cs typeface="Calibri" panose="020F0502020204030204" pitchFamily="34" charset="0"/>
              </a:rPr>
              <a:t>Take 3 input as integer value.</a:t>
            </a:r>
          </a:p>
          <a:p>
            <a:pPr marL="114300" indent="0">
              <a:buNone/>
            </a:pPr>
            <a:r>
              <a:rPr lang="en-US" b="1" dirty="0">
                <a:solidFill>
                  <a:srgbClr val="000000"/>
                </a:solidFill>
                <a:latin typeface="Verdana" panose="020B0604030504040204" pitchFamily="34" charset="0"/>
                <a:ea typeface="Verdana" panose="020B0604030504040204" pitchFamily="34" charset="0"/>
                <a:cs typeface="Calibri" panose="020F0502020204030204" pitchFamily="34" charset="0"/>
              </a:rPr>
              <a:t>Output Format:</a:t>
            </a:r>
          </a:p>
          <a:p>
            <a:pPr marL="114300" indent="0">
              <a:buNone/>
            </a:pPr>
            <a:r>
              <a:rPr lang="en-US" sz="1800" dirty="0">
                <a:solidFill>
                  <a:srgbClr val="000000"/>
                </a:solidFill>
                <a:latin typeface="Verdana" panose="020B0604030504040204" pitchFamily="34" charset="0"/>
                <a:ea typeface="Verdana" panose="020B0604030504040204" pitchFamily="34" charset="0"/>
                <a:cs typeface="Calibri" panose="020F0502020204030204" pitchFamily="34" charset="0"/>
              </a:rPr>
              <a:t>Print round sum of 3 integer value.</a:t>
            </a:r>
            <a:endParaRPr lang="en-US" sz="1800" dirty="0">
              <a:latin typeface="Verdana" panose="020B060403050404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2351477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Previous</a:t>
            </a:r>
            <a:br>
              <a:rPr lang="en-US" dirty="0"/>
            </a:br>
            <a:r>
              <a:rPr lang="en-US" dirty="0"/>
              <a:t>Session</a:t>
            </a:r>
          </a:p>
        </p:txBody>
      </p:sp>
      <p:sp>
        <p:nvSpPr>
          <p:cNvPr id="7" name="Text Placeholder 6"/>
          <p:cNvSpPr>
            <a:spLocks noGrp="1"/>
          </p:cNvSpPr>
          <p:nvPr>
            <p:ph type="body" idx="2"/>
          </p:nvPr>
        </p:nvSpPr>
        <p:spPr/>
        <p:txBody>
          <a:bodyPr/>
          <a:lstStyle/>
          <a:p>
            <a:r>
              <a:rPr lang="en-US" dirty="0"/>
              <a:t>Introduction to Script</a:t>
            </a:r>
          </a:p>
          <a:p>
            <a:r>
              <a:rPr lang="en-US" dirty="0"/>
              <a:t>Introduction to Python</a:t>
            </a:r>
          </a:p>
          <a:p>
            <a:r>
              <a:rPr lang="en-US" dirty="0"/>
              <a:t>History of Python</a:t>
            </a:r>
          </a:p>
          <a:p>
            <a:r>
              <a:rPr lang="en-US" dirty="0"/>
              <a:t>Features of Python</a:t>
            </a:r>
          </a:p>
          <a:p>
            <a:r>
              <a:rPr lang="en-US" dirty="0"/>
              <a:t>Input/Output</a:t>
            </a:r>
          </a:p>
          <a:p>
            <a:r>
              <a:rPr lang="en-US" dirty="0"/>
              <a:t>Variables</a:t>
            </a:r>
          </a:p>
          <a:p>
            <a:r>
              <a:rPr lang="en-US" dirty="0" err="1"/>
              <a:t>DataType</a:t>
            </a:r>
            <a:endParaRPr lang="en-US" dirty="0"/>
          </a:p>
        </p:txBody>
      </p:sp>
    </p:spTree>
    <p:extLst>
      <p:ext uri="{BB962C8B-B14F-4D97-AF65-F5344CB8AC3E}">
        <p14:creationId xmlns:p14="http://schemas.microsoft.com/office/powerpoint/2010/main" val="21450536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C88A8-54A7-1E5C-D48F-5BEC80C5F55C}"/>
              </a:ext>
            </a:extLst>
          </p:cNvPr>
          <p:cNvSpPr>
            <a:spLocks noGrp="1"/>
          </p:cNvSpPr>
          <p:nvPr>
            <p:ph type="title"/>
          </p:nvPr>
        </p:nvSpPr>
        <p:spPr/>
        <p:txBody>
          <a:bodyPr/>
          <a:lstStyle/>
          <a:p>
            <a:r>
              <a:rPr lang="en-IN" dirty="0"/>
              <a:t>Test Case</a:t>
            </a:r>
          </a:p>
        </p:txBody>
      </p:sp>
      <p:graphicFrame>
        <p:nvGraphicFramePr>
          <p:cNvPr id="4" name="Table 3">
            <a:extLst>
              <a:ext uri="{FF2B5EF4-FFF2-40B4-BE49-F238E27FC236}">
                <a16:creationId xmlns:a16="http://schemas.microsoft.com/office/drawing/2014/main" id="{2D1DAEA4-61C8-341F-27DD-5A3865525207}"/>
              </a:ext>
            </a:extLst>
          </p:cNvPr>
          <p:cNvGraphicFramePr>
            <a:graphicFrameLocks noGrp="1"/>
          </p:cNvGraphicFramePr>
          <p:nvPr>
            <p:extLst>
              <p:ext uri="{D42A27DB-BD31-4B8C-83A1-F6EECF244321}">
                <p14:modId xmlns:p14="http://schemas.microsoft.com/office/powerpoint/2010/main" val="3531410540"/>
              </p:ext>
            </p:extLst>
          </p:nvPr>
        </p:nvGraphicFramePr>
        <p:xfrm>
          <a:off x="389467" y="1266825"/>
          <a:ext cx="8520600" cy="2540500"/>
        </p:xfrm>
        <a:graphic>
          <a:graphicData uri="http://schemas.openxmlformats.org/drawingml/2006/table">
            <a:tbl>
              <a:tblPr firstRow="1" firstCol="1" bandRow="1"/>
              <a:tblGrid>
                <a:gridCol w="2793946">
                  <a:extLst>
                    <a:ext uri="{9D8B030D-6E8A-4147-A177-3AD203B41FA5}">
                      <a16:colId xmlns:a16="http://schemas.microsoft.com/office/drawing/2014/main" val="4035223264"/>
                    </a:ext>
                  </a:extLst>
                </a:gridCol>
                <a:gridCol w="2863327">
                  <a:extLst>
                    <a:ext uri="{9D8B030D-6E8A-4147-A177-3AD203B41FA5}">
                      <a16:colId xmlns:a16="http://schemas.microsoft.com/office/drawing/2014/main" val="2989435228"/>
                    </a:ext>
                  </a:extLst>
                </a:gridCol>
                <a:gridCol w="2863327">
                  <a:extLst>
                    <a:ext uri="{9D8B030D-6E8A-4147-A177-3AD203B41FA5}">
                      <a16:colId xmlns:a16="http://schemas.microsoft.com/office/drawing/2014/main" val="921330536"/>
                    </a:ext>
                  </a:extLst>
                </a:gridCol>
              </a:tblGrid>
              <a:tr h="273561">
                <a:tc>
                  <a:txBody>
                    <a:bodyPr/>
                    <a:lstStyle/>
                    <a:p>
                      <a:pPr>
                        <a:lnSpc>
                          <a:spcPct val="107000"/>
                        </a:lnSpc>
                        <a:spcAft>
                          <a:spcPts val="0"/>
                        </a:spcAft>
                      </a:pPr>
                      <a:r>
                        <a:rPr lang="en-US" sz="2200" b="1" dirty="0">
                          <a:solidFill>
                            <a:schemeClr val="bg2"/>
                          </a:solidFill>
                          <a:effectLst/>
                          <a:latin typeface="Verdana" panose="020B0604030504040204" pitchFamily="34" charset="0"/>
                          <a:ea typeface="Verdana" panose="020B0604030504040204" pitchFamily="34" charset="0"/>
                          <a:cs typeface="Calibri" panose="020F0502020204030204" pitchFamily="34" charset="0"/>
                        </a:rPr>
                        <a:t>Sample Input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200" b="1" dirty="0">
                          <a:solidFill>
                            <a:schemeClr val="bg2"/>
                          </a:solidFill>
                          <a:effectLst/>
                          <a:latin typeface="Verdana" panose="020B0604030504040204" pitchFamily="34" charset="0"/>
                          <a:ea typeface="Verdana" panose="020B0604030504040204" pitchFamily="34" charset="0"/>
                          <a:cs typeface="Calibri" panose="020F0502020204030204" pitchFamily="34" charset="0"/>
                        </a:rPr>
                        <a:t>Sample Output</a:t>
                      </a:r>
                      <a:endParaRPr lang="en-IN" sz="2200" b="1" dirty="0">
                        <a:solidFill>
                          <a:schemeClr val="bg2"/>
                        </a:solidFill>
                        <a:effectLst/>
                        <a:latin typeface="Verdana" panose="020B0604030504040204" pitchFamily="34" charset="0"/>
                        <a:ea typeface="Verdana" panose="020B0604030504040204" pitchFamily="34" charset="0"/>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200" b="1" dirty="0">
                          <a:solidFill>
                            <a:schemeClr val="bg2"/>
                          </a:solidFill>
                          <a:effectLst/>
                          <a:latin typeface="Verdana" panose="020B0604030504040204" pitchFamily="34" charset="0"/>
                          <a:ea typeface="Verdana" panose="020B0604030504040204" pitchFamily="34" charset="0"/>
                          <a:cs typeface="Calibri" panose="020F0502020204030204" pitchFamily="34" charset="0"/>
                        </a:rPr>
                        <a:t>Explanation</a:t>
                      </a:r>
                      <a:endParaRPr lang="en-IN" sz="2200" b="1" dirty="0">
                        <a:solidFill>
                          <a:schemeClr val="bg2"/>
                        </a:solidFill>
                        <a:effectLst/>
                        <a:latin typeface="Verdana" panose="020B0604030504040204" pitchFamily="34" charset="0"/>
                        <a:ea typeface="Verdana" panose="020B0604030504040204" pitchFamily="34" charset="0"/>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4478105"/>
                  </a:ext>
                </a:extLst>
              </a:tr>
              <a:tr h="116890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dirty="0">
                          <a:solidFill>
                            <a:schemeClr val="bg2"/>
                          </a:solidFill>
                          <a:effectLst/>
                          <a:latin typeface="Verdana" panose="020B0604030504040204" pitchFamily="34" charset="0"/>
                          <a:ea typeface="Verdana" panose="020B0604030504040204" pitchFamily="34" charset="0"/>
                          <a:cs typeface="Calibri" panose="020F0502020204030204" pitchFamily="34" charset="0"/>
                        </a:rPr>
                        <a:t>X:16</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dirty="0">
                          <a:solidFill>
                            <a:schemeClr val="bg2"/>
                          </a:solidFill>
                          <a:effectLst/>
                          <a:latin typeface="Verdana" panose="020B0604030504040204" pitchFamily="34" charset="0"/>
                          <a:ea typeface="Verdana" panose="020B0604030504040204" pitchFamily="34" charset="0"/>
                          <a:cs typeface="Calibri" panose="020F0502020204030204" pitchFamily="34" charset="0"/>
                        </a:rPr>
                        <a:t>Y:17</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dirty="0">
                          <a:solidFill>
                            <a:schemeClr val="bg2"/>
                          </a:solidFill>
                          <a:effectLst/>
                          <a:latin typeface="Verdana" panose="020B0604030504040204" pitchFamily="34" charset="0"/>
                          <a:ea typeface="Verdana" panose="020B0604030504040204" pitchFamily="34" charset="0"/>
                          <a:cs typeface="Calibri" panose="020F0502020204030204" pitchFamily="34" charset="0"/>
                        </a:rPr>
                        <a:t>Z:18</a:t>
                      </a:r>
                      <a:endParaRPr lang="en-IN" sz="2200" dirty="0">
                        <a:solidFill>
                          <a:schemeClr val="bg2"/>
                        </a:solidFill>
                        <a:effectLst/>
                        <a:latin typeface="Verdana" panose="020B0604030504040204" pitchFamily="34" charset="0"/>
                        <a:ea typeface="Verdana" panose="020B0604030504040204" pitchFamily="34" charset="0"/>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2200" dirty="0">
                          <a:solidFill>
                            <a:schemeClr val="bg2"/>
                          </a:solidFill>
                          <a:effectLst/>
                          <a:latin typeface="Verdana" panose="020B0604030504040204" pitchFamily="34" charset="0"/>
                          <a:ea typeface="Verdana" panose="020B0604030504040204" pitchFamily="34" charset="0"/>
                          <a:cs typeface="Calibri" panose="020F0502020204030204" pitchFamily="34" charset="0"/>
                        </a:rPr>
                        <a:t>60</a:t>
                      </a:r>
                      <a:endParaRPr lang="en-IN" sz="2200" dirty="0">
                        <a:solidFill>
                          <a:schemeClr val="bg2"/>
                        </a:solidFill>
                        <a:effectLst/>
                        <a:latin typeface="Verdana" panose="020B0604030504040204" pitchFamily="34" charset="0"/>
                        <a:ea typeface="Verdana" panose="020B0604030504040204" pitchFamily="34" charset="0"/>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200" dirty="0">
                          <a:solidFill>
                            <a:schemeClr val="bg2"/>
                          </a:solidFill>
                          <a:effectLst/>
                          <a:latin typeface="Verdana" panose="020B0604030504040204" pitchFamily="34" charset="0"/>
                          <a:ea typeface="Verdana" panose="020B0604030504040204" pitchFamily="34" charset="0"/>
                          <a:cs typeface="Calibri" panose="020F0502020204030204" pitchFamily="34" charset="0"/>
                        </a:rPr>
                        <a:t>Round(16)+Round(17)+Round(18)</a:t>
                      </a:r>
                      <a:endParaRPr lang="en-IN" sz="2200" dirty="0">
                        <a:solidFill>
                          <a:schemeClr val="bg2"/>
                        </a:solidFill>
                        <a:effectLst/>
                        <a:latin typeface="Verdana" panose="020B0604030504040204" pitchFamily="34" charset="0"/>
                        <a:ea typeface="Verdana" panose="020B0604030504040204" pitchFamily="34" charset="0"/>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9983189"/>
                  </a:ext>
                </a:extLst>
              </a:tr>
              <a:tr h="820680">
                <a:tc>
                  <a:txBody>
                    <a:bodyPr/>
                    <a:lstStyle/>
                    <a:p>
                      <a:pPr>
                        <a:lnSpc>
                          <a:spcPct val="107000"/>
                        </a:lnSpc>
                        <a:spcAft>
                          <a:spcPts val="0"/>
                        </a:spcAft>
                      </a:pPr>
                      <a:r>
                        <a:rPr lang="en-US" sz="2200" dirty="0">
                          <a:solidFill>
                            <a:schemeClr val="bg2"/>
                          </a:solidFill>
                          <a:effectLst/>
                          <a:latin typeface="Verdana" panose="020B0604030504040204" pitchFamily="34" charset="0"/>
                          <a:ea typeface="Verdana" panose="020B0604030504040204" pitchFamily="34" charset="0"/>
                          <a:cs typeface="Calibri" panose="020F0502020204030204" pitchFamily="34" charset="0"/>
                        </a:rPr>
                        <a:t>X:12</a:t>
                      </a:r>
                    </a:p>
                    <a:p>
                      <a:pPr>
                        <a:lnSpc>
                          <a:spcPct val="107000"/>
                        </a:lnSpc>
                        <a:spcAft>
                          <a:spcPts val="0"/>
                        </a:spcAft>
                      </a:pPr>
                      <a:r>
                        <a:rPr lang="en-US" sz="2200" dirty="0">
                          <a:solidFill>
                            <a:schemeClr val="bg2"/>
                          </a:solidFill>
                          <a:effectLst/>
                          <a:latin typeface="Verdana" panose="020B0604030504040204" pitchFamily="34" charset="0"/>
                          <a:ea typeface="Verdana" panose="020B0604030504040204" pitchFamily="34" charset="0"/>
                          <a:cs typeface="Calibri" panose="020F0502020204030204" pitchFamily="34" charset="0"/>
                        </a:rPr>
                        <a:t>Y:13</a:t>
                      </a:r>
                    </a:p>
                    <a:p>
                      <a:pPr>
                        <a:lnSpc>
                          <a:spcPct val="107000"/>
                        </a:lnSpc>
                        <a:spcAft>
                          <a:spcPts val="0"/>
                        </a:spcAft>
                      </a:pPr>
                      <a:r>
                        <a:rPr lang="en-US" sz="2200" dirty="0">
                          <a:solidFill>
                            <a:schemeClr val="bg2"/>
                          </a:solidFill>
                          <a:effectLst/>
                          <a:latin typeface="Verdana" panose="020B0604030504040204" pitchFamily="34" charset="0"/>
                          <a:ea typeface="Verdana" panose="020B0604030504040204" pitchFamily="34" charset="0"/>
                          <a:cs typeface="Calibri" panose="020F0502020204030204" pitchFamily="34" charset="0"/>
                        </a:rPr>
                        <a:t>Z:11</a:t>
                      </a:r>
                      <a:endParaRPr lang="en-IN" sz="2200" dirty="0">
                        <a:solidFill>
                          <a:schemeClr val="bg2"/>
                        </a:solidFill>
                        <a:effectLst/>
                        <a:latin typeface="Verdana" panose="020B0604030504040204" pitchFamily="34" charset="0"/>
                        <a:ea typeface="Verdana" panose="020B0604030504040204" pitchFamily="34" charset="0"/>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200" dirty="0">
                          <a:solidFill>
                            <a:schemeClr val="bg2"/>
                          </a:solidFill>
                          <a:effectLst/>
                          <a:latin typeface="Verdana" panose="020B0604030504040204" pitchFamily="34" charset="0"/>
                          <a:ea typeface="Verdana" panose="020B0604030504040204" pitchFamily="34" charset="0"/>
                          <a:cs typeface="Calibri" panose="020F0502020204030204" pitchFamily="34" charset="0"/>
                        </a:rPr>
                        <a:t>30</a:t>
                      </a:r>
                      <a:endParaRPr lang="en-IN" sz="2200" dirty="0">
                        <a:solidFill>
                          <a:schemeClr val="bg2"/>
                        </a:solidFill>
                        <a:effectLst/>
                        <a:latin typeface="Verdana" panose="020B0604030504040204" pitchFamily="34" charset="0"/>
                        <a:ea typeface="Verdana" panose="020B0604030504040204" pitchFamily="34" charset="0"/>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200" dirty="0">
                          <a:solidFill>
                            <a:schemeClr val="bg2"/>
                          </a:solidFill>
                          <a:effectLst/>
                          <a:latin typeface="Verdana" panose="020B0604030504040204" pitchFamily="34" charset="0"/>
                          <a:ea typeface="Verdana" panose="020B0604030504040204" pitchFamily="34" charset="0"/>
                          <a:cs typeface="Calibri" panose="020F0502020204030204" pitchFamily="34" charset="0"/>
                        </a:rPr>
                        <a:t>Round(12)+Round(13)+Round(11)</a:t>
                      </a:r>
                      <a:endParaRPr lang="en-IN" sz="2200" dirty="0">
                        <a:solidFill>
                          <a:schemeClr val="bg2"/>
                        </a:solidFill>
                        <a:effectLst/>
                        <a:latin typeface="Verdana" panose="020B0604030504040204" pitchFamily="34" charset="0"/>
                        <a:ea typeface="Verdana" panose="020B0604030504040204" pitchFamily="34" charset="0"/>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2662175"/>
                  </a:ext>
                </a:extLst>
              </a:tr>
            </a:tbl>
          </a:graphicData>
        </a:graphic>
      </p:graphicFrame>
    </p:spTree>
    <p:extLst>
      <p:ext uri="{BB962C8B-B14F-4D97-AF65-F5344CB8AC3E}">
        <p14:creationId xmlns:p14="http://schemas.microsoft.com/office/powerpoint/2010/main" val="870196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1F36D-4B4C-BB61-6067-2BA35EE70F60}"/>
              </a:ext>
            </a:extLst>
          </p:cNvPr>
          <p:cNvSpPr>
            <a:spLocks noGrp="1"/>
          </p:cNvSpPr>
          <p:nvPr>
            <p:ph type="title"/>
          </p:nvPr>
        </p:nvSpPr>
        <p:spPr/>
        <p:txBody>
          <a:bodyPr/>
          <a:lstStyle/>
          <a:p>
            <a:r>
              <a:rPr lang="en-IN" dirty="0"/>
              <a:t>Solution</a:t>
            </a:r>
          </a:p>
        </p:txBody>
      </p:sp>
      <p:sp>
        <p:nvSpPr>
          <p:cNvPr id="3" name="Text Placeholder 2">
            <a:extLst>
              <a:ext uri="{FF2B5EF4-FFF2-40B4-BE49-F238E27FC236}">
                <a16:creationId xmlns:a16="http://schemas.microsoft.com/office/drawing/2014/main" id="{75A9FBB5-5B28-1B14-3053-5FA607C319D6}"/>
              </a:ext>
            </a:extLst>
          </p:cNvPr>
          <p:cNvSpPr>
            <a:spLocks noGrp="1"/>
          </p:cNvSpPr>
          <p:nvPr>
            <p:ph type="body" idx="1"/>
          </p:nvPr>
        </p:nvSpPr>
        <p:spPr>
          <a:xfrm>
            <a:off x="311700" y="990600"/>
            <a:ext cx="8520600" cy="3578425"/>
          </a:xfrm>
        </p:spPr>
        <p:txBody>
          <a:bodyPr/>
          <a:lstStyle/>
          <a:p>
            <a:pPr marL="114300" indent="0">
              <a:buNone/>
            </a:pPr>
            <a:r>
              <a:rPr lang="en-US" sz="1800" dirty="0">
                <a:latin typeface="Verdana" panose="020B0604030504040204" pitchFamily="34" charset="0"/>
                <a:ea typeface="Verdana" panose="020B0604030504040204" pitchFamily="34" charset="0"/>
                <a:cs typeface="Calibri" panose="020F0502020204030204" pitchFamily="34" charset="0"/>
              </a:rPr>
              <a:t> def test1(</a:t>
            </a:r>
            <a:r>
              <a:rPr lang="en-US" sz="1800" dirty="0" err="1">
                <a:latin typeface="Verdana" panose="020B0604030504040204" pitchFamily="34" charset="0"/>
                <a:ea typeface="Verdana" panose="020B0604030504040204" pitchFamily="34" charset="0"/>
                <a:cs typeface="Calibri" panose="020F0502020204030204" pitchFamily="34" charset="0"/>
              </a:rPr>
              <a:t>x,y,z</a:t>
            </a:r>
            <a:r>
              <a:rPr lang="en-US" sz="1800" dirty="0">
                <a:latin typeface="Verdana" panose="020B0604030504040204" pitchFamily="34" charset="0"/>
                <a:ea typeface="Verdana" panose="020B0604030504040204" pitchFamily="34" charset="0"/>
                <a:cs typeface="Calibri" panose="020F0502020204030204" pitchFamily="34" charset="0"/>
              </a:rPr>
              <a:t>):</a:t>
            </a:r>
          </a:p>
          <a:p>
            <a:pPr marL="114300" indent="0">
              <a:buNone/>
            </a:pPr>
            <a:r>
              <a:rPr lang="en-US" sz="1800" dirty="0">
                <a:latin typeface="Verdana" panose="020B0604030504040204" pitchFamily="34" charset="0"/>
                <a:ea typeface="Verdana" panose="020B0604030504040204" pitchFamily="34" charset="0"/>
                <a:cs typeface="Calibri" panose="020F0502020204030204" pitchFamily="34" charset="0"/>
              </a:rPr>
              <a:t>    return round10(x)+round10(y)+round10(z)</a:t>
            </a:r>
          </a:p>
          <a:p>
            <a:pPr marL="114300" indent="0">
              <a:buNone/>
            </a:pPr>
            <a:endParaRPr lang="en-US" sz="1800" dirty="0">
              <a:latin typeface="Verdana" panose="020B0604030504040204" pitchFamily="34" charset="0"/>
              <a:ea typeface="Verdana" panose="020B0604030504040204" pitchFamily="34" charset="0"/>
              <a:cs typeface="Calibri" panose="020F0502020204030204" pitchFamily="34" charset="0"/>
            </a:endParaRPr>
          </a:p>
          <a:p>
            <a:pPr marL="114300" indent="0">
              <a:buNone/>
            </a:pPr>
            <a:r>
              <a:rPr lang="en-US" sz="1800" dirty="0">
                <a:latin typeface="Verdana" panose="020B0604030504040204" pitchFamily="34" charset="0"/>
                <a:ea typeface="Verdana" panose="020B0604030504040204" pitchFamily="34" charset="0"/>
                <a:cs typeface="Calibri" panose="020F0502020204030204" pitchFamily="34" charset="0"/>
              </a:rPr>
              <a:t>def round10(num):</a:t>
            </a:r>
          </a:p>
          <a:p>
            <a:pPr marL="114300" indent="0">
              <a:buNone/>
            </a:pPr>
            <a:r>
              <a:rPr lang="en-US" sz="1800" dirty="0">
                <a:latin typeface="Verdana" panose="020B0604030504040204" pitchFamily="34" charset="0"/>
                <a:ea typeface="Verdana" panose="020B0604030504040204" pitchFamily="34" charset="0"/>
                <a:cs typeface="Calibri" panose="020F0502020204030204" pitchFamily="34" charset="0"/>
              </a:rPr>
              <a:t>    if num%10&gt;=5:</a:t>
            </a:r>
          </a:p>
          <a:p>
            <a:pPr marL="114300" indent="0">
              <a:buNone/>
            </a:pPr>
            <a:r>
              <a:rPr lang="en-US" sz="1800" dirty="0">
                <a:latin typeface="Verdana" panose="020B0604030504040204" pitchFamily="34" charset="0"/>
                <a:ea typeface="Verdana" panose="020B0604030504040204" pitchFamily="34" charset="0"/>
                <a:cs typeface="Calibri" panose="020F0502020204030204" pitchFamily="34" charset="0"/>
              </a:rPr>
              <a:t>        return num + (10 - num%10)</a:t>
            </a:r>
          </a:p>
          <a:p>
            <a:pPr marL="114300" indent="0">
              <a:buNone/>
            </a:pPr>
            <a:r>
              <a:rPr lang="en-US" sz="1800" dirty="0">
                <a:latin typeface="Verdana" panose="020B0604030504040204" pitchFamily="34" charset="0"/>
                <a:ea typeface="Verdana" panose="020B0604030504040204" pitchFamily="34" charset="0"/>
                <a:cs typeface="Calibri" panose="020F0502020204030204" pitchFamily="34" charset="0"/>
              </a:rPr>
              <a:t>    return num - (num%10)</a:t>
            </a:r>
          </a:p>
          <a:p>
            <a:pPr marL="114300" indent="0">
              <a:buNone/>
            </a:pPr>
            <a:endParaRPr lang="en-US" sz="1800" dirty="0">
              <a:latin typeface="Verdana" panose="020B0604030504040204" pitchFamily="34" charset="0"/>
              <a:ea typeface="Verdana" panose="020B0604030504040204" pitchFamily="34" charset="0"/>
              <a:cs typeface="Calibri" panose="020F0502020204030204" pitchFamily="34" charset="0"/>
            </a:endParaRPr>
          </a:p>
          <a:p>
            <a:pPr marL="114300" indent="0">
              <a:buNone/>
            </a:pPr>
            <a:r>
              <a:rPr lang="en-US" sz="1800" dirty="0">
                <a:latin typeface="Verdana" panose="020B0604030504040204" pitchFamily="34" charset="0"/>
                <a:ea typeface="Verdana" panose="020B0604030504040204" pitchFamily="34" charset="0"/>
                <a:cs typeface="Calibri" panose="020F0502020204030204" pitchFamily="34" charset="0"/>
              </a:rPr>
              <a:t>x=int(input("X:"))</a:t>
            </a:r>
          </a:p>
          <a:p>
            <a:pPr marL="114300" indent="0">
              <a:buNone/>
            </a:pPr>
            <a:r>
              <a:rPr lang="en-US" sz="1800" dirty="0">
                <a:latin typeface="Verdana" panose="020B0604030504040204" pitchFamily="34" charset="0"/>
                <a:ea typeface="Verdana" panose="020B0604030504040204" pitchFamily="34" charset="0"/>
                <a:cs typeface="Calibri" panose="020F0502020204030204" pitchFamily="34" charset="0"/>
              </a:rPr>
              <a:t>y=int(input("Y:"))</a:t>
            </a:r>
          </a:p>
          <a:p>
            <a:pPr marL="114300" indent="0">
              <a:buNone/>
            </a:pPr>
            <a:r>
              <a:rPr lang="en-US" sz="1800" dirty="0">
                <a:latin typeface="Verdana" panose="020B0604030504040204" pitchFamily="34" charset="0"/>
                <a:ea typeface="Verdana" panose="020B0604030504040204" pitchFamily="34" charset="0"/>
                <a:cs typeface="Calibri" panose="020F0502020204030204" pitchFamily="34" charset="0"/>
              </a:rPr>
              <a:t>z=int(input("Z:"))</a:t>
            </a:r>
          </a:p>
          <a:p>
            <a:pPr marL="114300" indent="0">
              <a:buNone/>
            </a:pPr>
            <a:r>
              <a:rPr lang="en-US" sz="1800" dirty="0">
                <a:latin typeface="Verdana" panose="020B0604030504040204" pitchFamily="34" charset="0"/>
                <a:ea typeface="Verdana" panose="020B0604030504040204" pitchFamily="34" charset="0"/>
                <a:cs typeface="Calibri" panose="020F0502020204030204" pitchFamily="34" charset="0"/>
              </a:rPr>
              <a:t>print(test1(</a:t>
            </a:r>
            <a:r>
              <a:rPr lang="en-US" sz="1800" dirty="0" err="1">
                <a:latin typeface="Verdana" panose="020B0604030504040204" pitchFamily="34" charset="0"/>
                <a:ea typeface="Verdana" panose="020B0604030504040204" pitchFamily="34" charset="0"/>
                <a:cs typeface="Calibri" panose="020F0502020204030204" pitchFamily="34" charset="0"/>
              </a:rPr>
              <a:t>x,y,z</a:t>
            </a:r>
            <a:r>
              <a:rPr lang="en-US" sz="1800" dirty="0">
                <a:latin typeface="Verdana" panose="020B0604030504040204" pitchFamily="34" charset="0"/>
                <a:ea typeface="Verdana" panose="020B0604030504040204" pitchFamily="34" charset="0"/>
                <a:cs typeface="Calibri" panose="020F0502020204030204" pitchFamily="34" charset="0"/>
              </a:rPr>
              <a:t>))</a:t>
            </a:r>
          </a:p>
        </p:txBody>
      </p:sp>
    </p:spTree>
    <p:extLst>
      <p:ext uri="{BB962C8B-B14F-4D97-AF65-F5344CB8AC3E}">
        <p14:creationId xmlns:p14="http://schemas.microsoft.com/office/powerpoint/2010/main" val="26642647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0ECE0-5048-B658-B87A-FD5B8F167FD2}"/>
              </a:ext>
            </a:extLst>
          </p:cNvPr>
          <p:cNvSpPr>
            <a:spLocks noGrp="1"/>
          </p:cNvSpPr>
          <p:nvPr>
            <p:ph type="title"/>
          </p:nvPr>
        </p:nvSpPr>
        <p:spPr/>
        <p:txBody>
          <a:bodyPr/>
          <a:lstStyle/>
          <a:p>
            <a:r>
              <a:rPr lang="en-IN" dirty="0"/>
              <a:t>Problem Statement-3</a:t>
            </a:r>
          </a:p>
        </p:txBody>
      </p:sp>
      <p:sp>
        <p:nvSpPr>
          <p:cNvPr id="3" name="Text Placeholder 2">
            <a:extLst>
              <a:ext uri="{FF2B5EF4-FFF2-40B4-BE49-F238E27FC236}">
                <a16:creationId xmlns:a16="http://schemas.microsoft.com/office/drawing/2014/main" id="{32C6E0D6-8185-66F6-91EC-53B8233B4FE8}"/>
              </a:ext>
            </a:extLst>
          </p:cNvPr>
          <p:cNvSpPr>
            <a:spLocks noGrp="1"/>
          </p:cNvSpPr>
          <p:nvPr>
            <p:ph type="body" idx="1"/>
          </p:nvPr>
        </p:nvSpPr>
        <p:spPr/>
        <p:txBody>
          <a:bodyPr/>
          <a:lstStyle/>
          <a:p>
            <a:pPr marL="114300" indent="0">
              <a:buNone/>
            </a:pPr>
            <a:r>
              <a:rPr lang="en-US" b="1" i="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  Smith given task to John to solve the below problem:</a:t>
            </a:r>
          </a:p>
          <a:p>
            <a:pPr>
              <a:buFont typeface="Wingdings" panose="05000000000000000000" pitchFamily="2" charset="2"/>
              <a:buChar char="q"/>
            </a:pPr>
            <a:r>
              <a:rPr lang="en-US" b="0" i="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You and your date are trying to get a table at a restaurant. The parameter "you" is the stylishness of your clothes, in the range 0..10, and "date" is the stylishness of your date's clothes. The result getting the table is encoded as an int value with 0=no, 1=maybe, 2=yes. If either of you is very stylish, 8 or more, then the result is 2 (yes). With the exception that if either of you has style of 2 or less, then the result is 0 (no). Otherwise the result is 1 (maybe).</a:t>
            </a:r>
          </a:p>
          <a:p>
            <a:pPr marL="114300" indent="0">
              <a:buNone/>
            </a:pPr>
            <a:endParaRPr lang="en-US" dirty="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marL="114300" indent="0">
              <a:buNone/>
            </a:pPr>
            <a:br>
              <a:rPr lang="en-US" dirty="0">
                <a:latin typeface="Verdana" panose="020B0604030504040204" pitchFamily="34" charset="0"/>
                <a:ea typeface="Verdana" panose="020B0604030504040204" pitchFamily="34" charset="0"/>
                <a:cs typeface="Times New Roman" panose="02020603050405020304" pitchFamily="18" charset="0"/>
              </a:rPr>
            </a:br>
            <a:endParaRPr lang="en-US" sz="1800" dirty="0">
              <a:latin typeface="Verdana" panose="020B0604030504040204" pitchFamily="34"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0510438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0ECE0-5048-B658-B87A-FD5B8F167FD2}"/>
              </a:ext>
            </a:extLst>
          </p:cNvPr>
          <p:cNvSpPr>
            <a:spLocks noGrp="1"/>
          </p:cNvSpPr>
          <p:nvPr>
            <p:ph type="title"/>
          </p:nvPr>
        </p:nvSpPr>
        <p:spPr/>
        <p:txBody>
          <a:bodyPr/>
          <a:lstStyle/>
          <a:p>
            <a:r>
              <a:rPr lang="en-IN" dirty="0"/>
              <a:t>Problem Statement-3</a:t>
            </a:r>
          </a:p>
        </p:txBody>
      </p:sp>
      <p:sp>
        <p:nvSpPr>
          <p:cNvPr id="3" name="Text Placeholder 2">
            <a:extLst>
              <a:ext uri="{FF2B5EF4-FFF2-40B4-BE49-F238E27FC236}">
                <a16:creationId xmlns:a16="http://schemas.microsoft.com/office/drawing/2014/main" id="{32C6E0D6-8185-66F6-91EC-53B8233B4FE8}"/>
              </a:ext>
            </a:extLst>
          </p:cNvPr>
          <p:cNvSpPr>
            <a:spLocks noGrp="1"/>
          </p:cNvSpPr>
          <p:nvPr>
            <p:ph type="body" idx="1"/>
          </p:nvPr>
        </p:nvSpPr>
        <p:spPr/>
        <p:txBody>
          <a:bodyPr/>
          <a:lstStyle/>
          <a:p>
            <a:pPr marL="114300" indent="0" algn="l">
              <a:buNone/>
            </a:pPr>
            <a:r>
              <a:rPr lang="en-US" b="1" dirty="0">
                <a:solidFill>
                  <a:srgbClr val="000000"/>
                </a:solidFill>
                <a:latin typeface="Calibri" panose="020F0502020204030204" pitchFamily="34" charset="0"/>
                <a:ea typeface="DejaVu Sans"/>
                <a:cs typeface="Calibri" panose="020F0502020204030204" pitchFamily="34" charset="0"/>
              </a:rPr>
              <a:t>Input Format:</a:t>
            </a:r>
          </a:p>
          <a:p>
            <a:pPr marL="114300" indent="0" algn="l">
              <a:buNone/>
            </a:pPr>
            <a:r>
              <a:rPr lang="en-US" sz="1800" dirty="0">
                <a:solidFill>
                  <a:srgbClr val="000000"/>
                </a:solidFill>
                <a:latin typeface="Calibri" panose="020F0502020204030204" pitchFamily="34" charset="0"/>
                <a:ea typeface="DejaVu Sans"/>
                <a:cs typeface="Calibri" panose="020F0502020204030204" pitchFamily="34" charset="0"/>
              </a:rPr>
              <a:t>Read 2 values</a:t>
            </a:r>
            <a:endParaRPr lang="en-US" dirty="0">
              <a:solidFill>
                <a:srgbClr val="000000"/>
              </a:solidFill>
              <a:latin typeface="Calibri" panose="020F0502020204030204" pitchFamily="34" charset="0"/>
              <a:ea typeface="DejaVu Sans"/>
              <a:cs typeface="Calibri" panose="020F0502020204030204" pitchFamily="34" charset="0"/>
            </a:endParaRPr>
          </a:p>
          <a:p>
            <a:pPr marL="114300" indent="0" algn="l">
              <a:buNone/>
            </a:pPr>
            <a:r>
              <a:rPr lang="en-US" sz="1800" b="1" dirty="0">
                <a:solidFill>
                  <a:srgbClr val="000000"/>
                </a:solidFill>
                <a:latin typeface="Calibri" panose="020F0502020204030204" pitchFamily="34" charset="0"/>
                <a:ea typeface="DejaVu Sans"/>
                <a:cs typeface="Calibri" panose="020F0502020204030204" pitchFamily="34" charset="0"/>
              </a:rPr>
              <a:t>Output Format:</a:t>
            </a:r>
          </a:p>
          <a:p>
            <a:pPr marL="114300" indent="0" algn="l">
              <a:buNone/>
            </a:pPr>
            <a:r>
              <a:rPr lang="en-US" dirty="0">
                <a:solidFill>
                  <a:srgbClr val="000000"/>
                </a:solidFill>
                <a:latin typeface="Calibri" panose="020F0502020204030204" pitchFamily="34" charset="0"/>
                <a:ea typeface="DejaVu Sans"/>
                <a:cs typeface="Calibri" panose="020F0502020204030204" pitchFamily="34" charset="0"/>
              </a:rPr>
              <a:t>Print the integer</a:t>
            </a:r>
          </a:p>
          <a:p>
            <a:pPr marL="114300" indent="0" algn="l">
              <a:buNone/>
            </a:pPr>
            <a:endParaRPr lang="en-US" sz="1800" dirty="0">
              <a:solidFill>
                <a:srgbClr val="000000"/>
              </a:solidFill>
              <a:latin typeface="Calibri" panose="020F0502020204030204" pitchFamily="34" charset="0"/>
              <a:ea typeface="DejaVu Sans"/>
              <a:cs typeface="Calibri" panose="020F0502020204030204" pitchFamily="34" charset="0"/>
            </a:endParaRPr>
          </a:p>
        </p:txBody>
      </p:sp>
    </p:spTree>
    <p:extLst>
      <p:ext uri="{BB962C8B-B14F-4D97-AF65-F5344CB8AC3E}">
        <p14:creationId xmlns:p14="http://schemas.microsoft.com/office/powerpoint/2010/main" val="24871714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C88A8-54A7-1E5C-D48F-5BEC80C5F55C}"/>
              </a:ext>
            </a:extLst>
          </p:cNvPr>
          <p:cNvSpPr>
            <a:spLocks noGrp="1"/>
          </p:cNvSpPr>
          <p:nvPr>
            <p:ph type="title"/>
          </p:nvPr>
        </p:nvSpPr>
        <p:spPr/>
        <p:txBody>
          <a:bodyPr/>
          <a:lstStyle/>
          <a:p>
            <a:r>
              <a:rPr lang="en-IN" dirty="0"/>
              <a:t>Test Case</a:t>
            </a:r>
          </a:p>
        </p:txBody>
      </p:sp>
      <p:graphicFrame>
        <p:nvGraphicFramePr>
          <p:cNvPr id="4" name="Table 3">
            <a:extLst>
              <a:ext uri="{FF2B5EF4-FFF2-40B4-BE49-F238E27FC236}">
                <a16:creationId xmlns:a16="http://schemas.microsoft.com/office/drawing/2014/main" id="{2D1DAEA4-61C8-341F-27DD-5A3865525207}"/>
              </a:ext>
            </a:extLst>
          </p:cNvPr>
          <p:cNvGraphicFramePr>
            <a:graphicFrameLocks noGrp="1"/>
          </p:cNvGraphicFramePr>
          <p:nvPr>
            <p:extLst>
              <p:ext uri="{D42A27DB-BD31-4B8C-83A1-F6EECF244321}">
                <p14:modId xmlns:p14="http://schemas.microsoft.com/office/powerpoint/2010/main" val="4276092102"/>
              </p:ext>
            </p:extLst>
          </p:nvPr>
        </p:nvGraphicFramePr>
        <p:xfrm>
          <a:off x="389467" y="1266825"/>
          <a:ext cx="8520600" cy="2332480"/>
        </p:xfrm>
        <a:graphic>
          <a:graphicData uri="http://schemas.openxmlformats.org/drawingml/2006/table">
            <a:tbl>
              <a:tblPr firstRow="1" firstCol="1" bandRow="1"/>
              <a:tblGrid>
                <a:gridCol w="2793946">
                  <a:extLst>
                    <a:ext uri="{9D8B030D-6E8A-4147-A177-3AD203B41FA5}">
                      <a16:colId xmlns:a16="http://schemas.microsoft.com/office/drawing/2014/main" val="4035223264"/>
                    </a:ext>
                  </a:extLst>
                </a:gridCol>
                <a:gridCol w="2863327">
                  <a:extLst>
                    <a:ext uri="{9D8B030D-6E8A-4147-A177-3AD203B41FA5}">
                      <a16:colId xmlns:a16="http://schemas.microsoft.com/office/drawing/2014/main" val="2989435228"/>
                    </a:ext>
                  </a:extLst>
                </a:gridCol>
                <a:gridCol w="2863327">
                  <a:extLst>
                    <a:ext uri="{9D8B030D-6E8A-4147-A177-3AD203B41FA5}">
                      <a16:colId xmlns:a16="http://schemas.microsoft.com/office/drawing/2014/main" val="921330536"/>
                    </a:ext>
                  </a:extLst>
                </a:gridCol>
              </a:tblGrid>
              <a:tr h="273561">
                <a:tc>
                  <a:txBody>
                    <a:bodyPr/>
                    <a:lstStyle/>
                    <a:p>
                      <a:pPr>
                        <a:lnSpc>
                          <a:spcPct val="107000"/>
                        </a:lnSpc>
                        <a:spcAft>
                          <a:spcPts val="0"/>
                        </a:spcAft>
                      </a:pPr>
                      <a:r>
                        <a:rPr lang="en-US" sz="22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Sample Input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200">
                          <a:solidFill>
                            <a:schemeClr val="bg2"/>
                          </a:solidFill>
                          <a:effectLst/>
                          <a:latin typeface="Calibri" panose="020F0502020204030204" pitchFamily="34" charset="0"/>
                          <a:ea typeface="Calibri" panose="020F0502020204030204" pitchFamily="34" charset="0"/>
                          <a:cs typeface="Calibri" panose="020F0502020204030204" pitchFamily="34" charset="0"/>
                        </a:rPr>
                        <a:t>Sample Output</a:t>
                      </a:r>
                      <a:endParaRPr lang="en-IN" sz="2200">
                        <a:solidFill>
                          <a:schemeClr val="bg2"/>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200">
                          <a:solidFill>
                            <a:schemeClr val="bg2"/>
                          </a:solidFill>
                          <a:effectLst/>
                          <a:latin typeface="Calibri" panose="020F0502020204030204" pitchFamily="34" charset="0"/>
                          <a:ea typeface="Calibri" panose="020F0502020204030204" pitchFamily="34" charset="0"/>
                          <a:cs typeface="Calibri" panose="020F0502020204030204" pitchFamily="34" charset="0"/>
                        </a:rPr>
                        <a:t>Explanation</a:t>
                      </a:r>
                      <a:endParaRPr lang="en-IN" sz="2200">
                        <a:solidFill>
                          <a:schemeClr val="bg2"/>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4478105"/>
                  </a:ext>
                </a:extLst>
              </a:tr>
              <a:tr h="116890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dirty="0">
                          <a:solidFill>
                            <a:schemeClr val="bg2"/>
                          </a:solidFill>
                          <a:effectLst/>
                          <a:latin typeface="Calibri" panose="020F0502020204030204" pitchFamily="34" charset="0"/>
                          <a:ea typeface="Times New Roman" panose="02020603050405020304" pitchFamily="18" charset="0"/>
                          <a:cs typeface="Calibri" panose="020F0502020204030204" pitchFamily="34" charset="0"/>
                        </a:rPr>
                        <a:t>you: 5                                                                                                          </a:t>
                      </a:r>
                      <a:endParaRPr lang="en-IN" sz="2200" dirty="0">
                        <a:solidFill>
                          <a:schemeClr val="bg2"/>
                        </a:solidFill>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dirty="0">
                          <a:solidFill>
                            <a:schemeClr val="bg2"/>
                          </a:solidFill>
                          <a:effectLst/>
                          <a:latin typeface="Calibri" panose="020F0502020204030204" pitchFamily="34" charset="0"/>
                          <a:ea typeface="Times New Roman" panose="02020603050405020304" pitchFamily="18" charset="0"/>
                          <a:cs typeface="Calibri" panose="020F0502020204030204" pitchFamily="34" charset="0"/>
                        </a:rPr>
                        <a:t>date:10                                                                                                         </a:t>
                      </a:r>
                      <a:r>
                        <a:rPr lang="en-US" sz="22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endParaRPr lang="en-IN" sz="2200" dirty="0">
                        <a:solidFill>
                          <a:schemeClr val="bg2"/>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2200" dirty="0">
                          <a:solidFill>
                            <a:schemeClr val="bg2"/>
                          </a:solidFill>
                          <a:effectLst/>
                          <a:latin typeface="Calibri" panose="020F0502020204030204" pitchFamily="34" charset="0"/>
                          <a:cs typeface="Calibri" panose="020F0502020204030204" pitchFamily="34" charset="0"/>
                        </a:rPr>
                        <a:t>2</a:t>
                      </a:r>
                      <a:endParaRPr lang="en-IN" sz="2200" dirty="0">
                        <a:solidFill>
                          <a:schemeClr val="bg2"/>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2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You is less then 8 or date is greater then 8.</a:t>
                      </a:r>
                      <a:endParaRPr lang="en-IN" sz="2200" dirty="0">
                        <a:solidFill>
                          <a:schemeClr val="bg2"/>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9983189"/>
                  </a:ext>
                </a:extLst>
              </a:tr>
              <a:tr h="820680">
                <a:tc>
                  <a:txBody>
                    <a:bodyPr/>
                    <a:lstStyle/>
                    <a:p>
                      <a:pPr>
                        <a:lnSpc>
                          <a:spcPct val="107000"/>
                        </a:lnSpc>
                        <a:spcAft>
                          <a:spcPts val="0"/>
                        </a:spcAft>
                      </a:pPr>
                      <a:r>
                        <a:rPr lang="en-US" sz="22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you: 5</a:t>
                      </a:r>
                      <a:endParaRPr lang="en-IN" sz="2200" dirty="0">
                        <a:solidFill>
                          <a:schemeClr val="bg2"/>
                        </a:solidFill>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0"/>
                        </a:spcAft>
                      </a:pPr>
                      <a:r>
                        <a:rPr lang="en-US" sz="22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date: 2</a:t>
                      </a:r>
                      <a:endParaRPr lang="en-IN" sz="2200" dirty="0">
                        <a:solidFill>
                          <a:schemeClr val="bg2"/>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2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0</a:t>
                      </a:r>
                      <a:endParaRPr lang="en-IN" sz="2200" dirty="0">
                        <a:solidFill>
                          <a:schemeClr val="bg2"/>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2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You is greater then 2 or date is less then 2.</a:t>
                      </a:r>
                      <a:endParaRPr lang="en-IN" sz="2200" dirty="0">
                        <a:solidFill>
                          <a:schemeClr val="bg2"/>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2662175"/>
                  </a:ext>
                </a:extLst>
              </a:tr>
            </a:tbl>
          </a:graphicData>
        </a:graphic>
      </p:graphicFrame>
    </p:spTree>
    <p:extLst>
      <p:ext uri="{BB962C8B-B14F-4D97-AF65-F5344CB8AC3E}">
        <p14:creationId xmlns:p14="http://schemas.microsoft.com/office/powerpoint/2010/main" val="19766841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1F36D-4B4C-BB61-6067-2BA35EE70F60}"/>
              </a:ext>
            </a:extLst>
          </p:cNvPr>
          <p:cNvSpPr>
            <a:spLocks noGrp="1"/>
          </p:cNvSpPr>
          <p:nvPr>
            <p:ph type="title"/>
          </p:nvPr>
        </p:nvSpPr>
        <p:spPr/>
        <p:txBody>
          <a:bodyPr/>
          <a:lstStyle/>
          <a:p>
            <a:r>
              <a:rPr lang="en-IN" dirty="0"/>
              <a:t>Solution</a:t>
            </a:r>
          </a:p>
        </p:txBody>
      </p:sp>
      <p:sp>
        <p:nvSpPr>
          <p:cNvPr id="3" name="Text Placeholder 2">
            <a:extLst>
              <a:ext uri="{FF2B5EF4-FFF2-40B4-BE49-F238E27FC236}">
                <a16:creationId xmlns:a16="http://schemas.microsoft.com/office/drawing/2014/main" id="{75A9FBB5-5B28-1B14-3053-5FA607C319D6}"/>
              </a:ext>
            </a:extLst>
          </p:cNvPr>
          <p:cNvSpPr>
            <a:spLocks noGrp="1"/>
          </p:cNvSpPr>
          <p:nvPr>
            <p:ph type="body" idx="1"/>
          </p:nvPr>
        </p:nvSpPr>
        <p:spPr>
          <a:xfrm>
            <a:off x="311700" y="990600"/>
            <a:ext cx="8520600" cy="3578425"/>
          </a:xfrm>
        </p:spPr>
        <p:txBody>
          <a:bodyPr/>
          <a:lstStyle/>
          <a:p>
            <a:pPr marL="114300" indent="0">
              <a:buNone/>
            </a:pPr>
            <a:r>
              <a:rPr lang="en-US" sz="1800" dirty="0">
                <a:latin typeface="Verdana" panose="020B0604030504040204" pitchFamily="34" charset="0"/>
                <a:ea typeface="Verdana" panose="020B0604030504040204" pitchFamily="34" charset="0"/>
                <a:cs typeface="Calibri" panose="020F0502020204030204" pitchFamily="34" charset="0"/>
              </a:rPr>
              <a:t># </a:t>
            </a:r>
            <a:r>
              <a:rPr lang="en-US" sz="1800" dirty="0" err="1">
                <a:latin typeface="Verdana" panose="020B0604030504040204" pitchFamily="34" charset="0"/>
                <a:ea typeface="Verdana" panose="020B0604030504040204" pitchFamily="34" charset="0"/>
                <a:cs typeface="Calibri" panose="020F0502020204030204" pitchFamily="34" charset="0"/>
              </a:rPr>
              <a:t>date_fashion</a:t>
            </a:r>
            <a:r>
              <a:rPr lang="en-US" sz="1800" dirty="0">
                <a:latin typeface="Verdana" panose="020B0604030504040204" pitchFamily="34" charset="0"/>
                <a:ea typeface="Verdana" panose="020B0604030504040204" pitchFamily="34" charset="0"/>
                <a:cs typeface="Calibri" panose="020F0502020204030204" pitchFamily="34" charset="0"/>
              </a:rPr>
              <a:t>(5, 10) → 2</a:t>
            </a:r>
          </a:p>
          <a:p>
            <a:pPr marL="114300" indent="0">
              <a:buNone/>
            </a:pPr>
            <a:r>
              <a:rPr lang="en-US" sz="1800" dirty="0">
                <a:latin typeface="Verdana" panose="020B0604030504040204" pitchFamily="34" charset="0"/>
                <a:ea typeface="Verdana" panose="020B0604030504040204" pitchFamily="34" charset="0"/>
                <a:cs typeface="Calibri" panose="020F0502020204030204" pitchFamily="34" charset="0"/>
              </a:rPr>
              <a:t># </a:t>
            </a:r>
            <a:r>
              <a:rPr lang="en-US" sz="1800" dirty="0" err="1">
                <a:latin typeface="Verdana" panose="020B0604030504040204" pitchFamily="34" charset="0"/>
                <a:ea typeface="Verdana" panose="020B0604030504040204" pitchFamily="34" charset="0"/>
                <a:cs typeface="Calibri" panose="020F0502020204030204" pitchFamily="34" charset="0"/>
              </a:rPr>
              <a:t>date_fashion</a:t>
            </a:r>
            <a:r>
              <a:rPr lang="en-US" sz="1800" dirty="0">
                <a:latin typeface="Verdana" panose="020B0604030504040204" pitchFamily="34" charset="0"/>
                <a:ea typeface="Verdana" panose="020B0604030504040204" pitchFamily="34" charset="0"/>
                <a:cs typeface="Calibri" panose="020F0502020204030204" pitchFamily="34" charset="0"/>
              </a:rPr>
              <a:t>(5, 2) → 0</a:t>
            </a:r>
          </a:p>
          <a:p>
            <a:pPr marL="114300" indent="0">
              <a:buNone/>
            </a:pPr>
            <a:r>
              <a:rPr lang="en-US" sz="1800" dirty="0">
                <a:latin typeface="Verdana" panose="020B0604030504040204" pitchFamily="34" charset="0"/>
                <a:ea typeface="Verdana" panose="020B0604030504040204" pitchFamily="34" charset="0"/>
                <a:cs typeface="Calibri" panose="020F0502020204030204" pitchFamily="34" charset="0"/>
              </a:rPr>
              <a:t># </a:t>
            </a:r>
            <a:r>
              <a:rPr lang="en-US" sz="1800" dirty="0" err="1">
                <a:latin typeface="Verdana" panose="020B0604030504040204" pitchFamily="34" charset="0"/>
                <a:ea typeface="Verdana" panose="020B0604030504040204" pitchFamily="34" charset="0"/>
                <a:cs typeface="Calibri" panose="020F0502020204030204" pitchFamily="34" charset="0"/>
              </a:rPr>
              <a:t>date_fashion</a:t>
            </a:r>
            <a:r>
              <a:rPr lang="en-US" sz="1800" dirty="0">
                <a:latin typeface="Verdana" panose="020B0604030504040204" pitchFamily="34" charset="0"/>
                <a:ea typeface="Verdana" panose="020B0604030504040204" pitchFamily="34" charset="0"/>
                <a:cs typeface="Calibri" panose="020F0502020204030204" pitchFamily="34" charset="0"/>
              </a:rPr>
              <a:t>(5, 5) → 1</a:t>
            </a:r>
          </a:p>
          <a:p>
            <a:pPr marL="114300" indent="0">
              <a:buNone/>
            </a:pPr>
            <a:r>
              <a:rPr lang="en-US" sz="1800" dirty="0">
                <a:latin typeface="Verdana" panose="020B0604030504040204" pitchFamily="34" charset="0"/>
                <a:ea typeface="Verdana" panose="020B0604030504040204" pitchFamily="34" charset="0"/>
                <a:cs typeface="Calibri" panose="020F0502020204030204" pitchFamily="34" charset="0"/>
              </a:rPr>
              <a:t>def </a:t>
            </a:r>
            <a:r>
              <a:rPr lang="en-US" sz="1800" dirty="0" err="1">
                <a:latin typeface="Verdana" panose="020B0604030504040204" pitchFamily="34" charset="0"/>
                <a:ea typeface="Verdana" panose="020B0604030504040204" pitchFamily="34" charset="0"/>
                <a:cs typeface="Calibri" panose="020F0502020204030204" pitchFamily="34" charset="0"/>
              </a:rPr>
              <a:t>date_fashion</a:t>
            </a:r>
            <a:r>
              <a:rPr lang="en-US" sz="1800" dirty="0">
                <a:latin typeface="Verdana" panose="020B0604030504040204" pitchFamily="34" charset="0"/>
                <a:ea typeface="Verdana" panose="020B0604030504040204" pitchFamily="34" charset="0"/>
                <a:cs typeface="Calibri" panose="020F0502020204030204" pitchFamily="34" charset="0"/>
              </a:rPr>
              <a:t>(you, date):</a:t>
            </a:r>
          </a:p>
          <a:p>
            <a:pPr marL="114300" indent="0">
              <a:buNone/>
            </a:pPr>
            <a:r>
              <a:rPr lang="en-US" sz="1800" dirty="0">
                <a:latin typeface="Verdana" panose="020B0604030504040204" pitchFamily="34" charset="0"/>
                <a:ea typeface="Verdana" panose="020B0604030504040204" pitchFamily="34" charset="0"/>
                <a:cs typeface="Calibri" panose="020F0502020204030204" pitchFamily="34" charset="0"/>
              </a:rPr>
              <a:t>    if you &lt;= 2 or date &lt;= 2:</a:t>
            </a:r>
          </a:p>
          <a:p>
            <a:pPr marL="114300" indent="0">
              <a:buNone/>
            </a:pPr>
            <a:r>
              <a:rPr lang="en-US" sz="1800" dirty="0">
                <a:latin typeface="Verdana" panose="020B0604030504040204" pitchFamily="34" charset="0"/>
                <a:ea typeface="Verdana" panose="020B0604030504040204" pitchFamily="34" charset="0"/>
                <a:cs typeface="Calibri" panose="020F0502020204030204" pitchFamily="34" charset="0"/>
              </a:rPr>
              <a:t>        return 0</a:t>
            </a:r>
          </a:p>
          <a:p>
            <a:pPr marL="114300" indent="0">
              <a:buNone/>
            </a:pPr>
            <a:r>
              <a:rPr lang="en-US" sz="1800" dirty="0">
                <a:latin typeface="Verdana" panose="020B0604030504040204" pitchFamily="34" charset="0"/>
                <a:ea typeface="Verdana" panose="020B0604030504040204" pitchFamily="34" charset="0"/>
                <a:cs typeface="Calibri" panose="020F0502020204030204" pitchFamily="34" charset="0"/>
              </a:rPr>
              <a:t>    </a:t>
            </a:r>
            <a:r>
              <a:rPr lang="en-US" sz="1800" dirty="0" err="1">
                <a:latin typeface="Verdana" panose="020B0604030504040204" pitchFamily="34" charset="0"/>
                <a:ea typeface="Verdana" panose="020B0604030504040204" pitchFamily="34" charset="0"/>
                <a:cs typeface="Calibri" panose="020F0502020204030204" pitchFamily="34" charset="0"/>
              </a:rPr>
              <a:t>elif</a:t>
            </a:r>
            <a:r>
              <a:rPr lang="en-US" sz="1800" dirty="0">
                <a:latin typeface="Verdana" panose="020B0604030504040204" pitchFamily="34" charset="0"/>
                <a:ea typeface="Verdana" panose="020B0604030504040204" pitchFamily="34" charset="0"/>
                <a:cs typeface="Calibri" panose="020F0502020204030204" pitchFamily="34" charset="0"/>
              </a:rPr>
              <a:t> you &gt;= 8 or date &gt;= 8:</a:t>
            </a:r>
          </a:p>
          <a:p>
            <a:pPr marL="114300" indent="0">
              <a:buNone/>
            </a:pPr>
            <a:r>
              <a:rPr lang="en-US" sz="1800" dirty="0">
                <a:latin typeface="Verdana" panose="020B0604030504040204" pitchFamily="34" charset="0"/>
                <a:ea typeface="Verdana" panose="020B0604030504040204" pitchFamily="34" charset="0"/>
                <a:cs typeface="Calibri" panose="020F0502020204030204" pitchFamily="34" charset="0"/>
              </a:rPr>
              <a:t>        return 2</a:t>
            </a:r>
          </a:p>
          <a:p>
            <a:pPr marL="114300" indent="0">
              <a:buNone/>
            </a:pPr>
            <a:r>
              <a:rPr lang="en-US" sz="1800" dirty="0">
                <a:latin typeface="Verdana" panose="020B0604030504040204" pitchFamily="34" charset="0"/>
                <a:ea typeface="Verdana" panose="020B0604030504040204" pitchFamily="34" charset="0"/>
                <a:cs typeface="Calibri" panose="020F0502020204030204" pitchFamily="34" charset="0"/>
              </a:rPr>
              <a:t>    return 1</a:t>
            </a:r>
          </a:p>
          <a:p>
            <a:pPr marL="114300" indent="0">
              <a:buNone/>
            </a:pPr>
            <a:r>
              <a:rPr lang="en-US" sz="1800" dirty="0">
                <a:latin typeface="Verdana" panose="020B0604030504040204" pitchFamily="34" charset="0"/>
                <a:ea typeface="Verdana" panose="020B0604030504040204" pitchFamily="34" charset="0"/>
                <a:cs typeface="Calibri" panose="020F0502020204030204" pitchFamily="34" charset="0"/>
              </a:rPr>
              <a:t>you = int(input('you:'))</a:t>
            </a:r>
          </a:p>
          <a:p>
            <a:pPr marL="114300" indent="0">
              <a:buNone/>
            </a:pPr>
            <a:r>
              <a:rPr lang="en-US" sz="1800" dirty="0" err="1">
                <a:latin typeface="Verdana" panose="020B0604030504040204" pitchFamily="34" charset="0"/>
                <a:ea typeface="Verdana" panose="020B0604030504040204" pitchFamily="34" charset="0"/>
                <a:cs typeface="Calibri" panose="020F0502020204030204" pitchFamily="34" charset="0"/>
              </a:rPr>
              <a:t>dat</a:t>
            </a:r>
            <a:r>
              <a:rPr lang="en-US" sz="1800" dirty="0">
                <a:latin typeface="Verdana" panose="020B0604030504040204" pitchFamily="34" charset="0"/>
                <a:ea typeface="Verdana" panose="020B0604030504040204" pitchFamily="34" charset="0"/>
                <a:cs typeface="Calibri" panose="020F0502020204030204" pitchFamily="34" charset="0"/>
              </a:rPr>
              <a:t> = int(input('date:'))</a:t>
            </a:r>
          </a:p>
          <a:p>
            <a:pPr marL="114300" indent="0">
              <a:buNone/>
            </a:pPr>
            <a:r>
              <a:rPr lang="en-US" sz="1800" dirty="0">
                <a:latin typeface="Verdana" panose="020B0604030504040204" pitchFamily="34" charset="0"/>
                <a:ea typeface="Verdana" panose="020B0604030504040204" pitchFamily="34" charset="0"/>
                <a:cs typeface="Calibri" panose="020F0502020204030204" pitchFamily="34" charset="0"/>
              </a:rPr>
              <a:t>print(</a:t>
            </a:r>
            <a:r>
              <a:rPr lang="en-US" sz="1800" dirty="0" err="1">
                <a:latin typeface="Verdana" panose="020B0604030504040204" pitchFamily="34" charset="0"/>
                <a:ea typeface="Verdana" panose="020B0604030504040204" pitchFamily="34" charset="0"/>
                <a:cs typeface="Calibri" panose="020F0502020204030204" pitchFamily="34" charset="0"/>
              </a:rPr>
              <a:t>date_fashion</a:t>
            </a:r>
            <a:r>
              <a:rPr lang="en-US" sz="1800" dirty="0">
                <a:latin typeface="Verdana" panose="020B0604030504040204" pitchFamily="34" charset="0"/>
                <a:ea typeface="Verdana" panose="020B0604030504040204" pitchFamily="34" charset="0"/>
                <a:cs typeface="Calibri" panose="020F0502020204030204" pitchFamily="34" charset="0"/>
              </a:rPr>
              <a:t>(</a:t>
            </a:r>
            <a:r>
              <a:rPr lang="en-US" sz="1800" dirty="0" err="1">
                <a:latin typeface="Verdana" panose="020B0604030504040204" pitchFamily="34" charset="0"/>
                <a:ea typeface="Verdana" panose="020B0604030504040204" pitchFamily="34" charset="0"/>
                <a:cs typeface="Calibri" panose="020F0502020204030204" pitchFamily="34" charset="0"/>
              </a:rPr>
              <a:t>you,dat</a:t>
            </a:r>
            <a:r>
              <a:rPr lang="en-US" sz="1800" dirty="0">
                <a:latin typeface="Verdana" panose="020B0604030504040204" pitchFamily="34" charset="0"/>
                <a:ea typeface="Verdana" panose="020B0604030504040204" pitchFamily="34" charset="0"/>
                <a:cs typeface="Calibri" panose="020F0502020204030204" pitchFamily="34" charset="0"/>
              </a:rPr>
              <a:t>))</a:t>
            </a:r>
          </a:p>
        </p:txBody>
      </p:sp>
    </p:spTree>
    <p:extLst>
      <p:ext uri="{BB962C8B-B14F-4D97-AF65-F5344CB8AC3E}">
        <p14:creationId xmlns:p14="http://schemas.microsoft.com/office/powerpoint/2010/main" val="15229937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0ECE0-5048-B658-B87A-FD5B8F167FD2}"/>
              </a:ext>
            </a:extLst>
          </p:cNvPr>
          <p:cNvSpPr>
            <a:spLocks noGrp="1"/>
          </p:cNvSpPr>
          <p:nvPr>
            <p:ph type="title"/>
          </p:nvPr>
        </p:nvSpPr>
        <p:spPr/>
        <p:txBody>
          <a:bodyPr/>
          <a:lstStyle/>
          <a:p>
            <a:r>
              <a:rPr lang="en-IN" dirty="0"/>
              <a:t>Problem Statement-4</a:t>
            </a:r>
          </a:p>
        </p:txBody>
      </p:sp>
      <p:sp>
        <p:nvSpPr>
          <p:cNvPr id="3" name="Text Placeholder 2">
            <a:extLst>
              <a:ext uri="{FF2B5EF4-FFF2-40B4-BE49-F238E27FC236}">
                <a16:creationId xmlns:a16="http://schemas.microsoft.com/office/drawing/2014/main" id="{32C6E0D6-8185-66F6-91EC-53B8233B4FE8}"/>
              </a:ext>
            </a:extLst>
          </p:cNvPr>
          <p:cNvSpPr>
            <a:spLocks noGrp="1"/>
          </p:cNvSpPr>
          <p:nvPr>
            <p:ph type="body" idx="1"/>
          </p:nvPr>
        </p:nvSpPr>
        <p:spPr/>
        <p:txBody>
          <a:bodyPr/>
          <a:lstStyle/>
          <a:p>
            <a:pPr marL="114300" indent="0" algn="l">
              <a:buNone/>
            </a:pPr>
            <a:r>
              <a:rPr lang="en-US" b="0" i="0" dirty="0">
                <a:solidFill>
                  <a:srgbClr val="000000"/>
                </a:solidFill>
                <a:effectLst/>
                <a:latin typeface="Verdana" panose="020B0604030504040204" pitchFamily="34" charset="0"/>
                <a:ea typeface="Verdana" panose="020B0604030504040204" pitchFamily="34" charset="0"/>
              </a:rPr>
              <a:t>Given 2 </a:t>
            </a:r>
            <a:r>
              <a:rPr lang="en-US" b="0" i="0" dirty="0" err="1">
                <a:solidFill>
                  <a:srgbClr val="000000"/>
                </a:solidFill>
                <a:effectLst/>
                <a:latin typeface="Verdana" panose="020B0604030504040204" pitchFamily="34" charset="0"/>
                <a:ea typeface="Verdana" panose="020B0604030504040204" pitchFamily="34" charset="0"/>
              </a:rPr>
              <a:t>ints</a:t>
            </a:r>
            <a:r>
              <a:rPr lang="en-US" b="0" i="0" dirty="0">
                <a:solidFill>
                  <a:srgbClr val="000000"/>
                </a:solidFill>
                <a:effectLst/>
                <a:latin typeface="Verdana" panose="020B0604030504040204" pitchFamily="34" charset="0"/>
                <a:ea typeface="Verdana" panose="020B0604030504040204" pitchFamily="34" charset="0"/>
              </a:rPr>
              <a:t>, a and b, return their sum. However, sums in the range 10..19 inclusive, are forbidden, so in that case just return 20.</a:t>
            </a:r>
          </a:p>
          <a:p>
            <a:pPr marL="114300" indent="0" algn="l">
              <a:buNone/>
            </a:pPr>
            <a:endParaRPr lang="en-US" sz="1800" dirty="0">
              <a:solidFill>
                <a:srgbClr val="000000"/>
              </a:solidFill>
              <a:latin typeface="Verdana" panose="020B0604030504040204" pitchFamily="34" charset="0"/>
              <a:ea typeface="Verdana" panose="020B0604030504040204" pitchFamily="34" charset="0"/>
              <a:cs typeface="Calibri" panose="020F0502020204030204" pitchFamily="34" charset="0"/>
            </a:endParaRPr>
          </a:p>
          <a:p>
            <a:pPr marL="114300" indent="0" algn="l">
              <a:buNone/>
            </a:pPr>
            <a:r>
              <a:rPr lang="en-US" b="1" dirty="0">
                <a:solidFill>
                  <a:srgbClr val="000000"/>
                </a:solidFill>
                <a:latin typeface="Verdana" panose="020B0604030504040204" pitchFamily="34" charset="0"/>
                <a:ea typeface="Verdana" panose="020B0604030504040204" pitchFamily="34" charset="0"/>
                <a:cs typeface="Calibri" panose="020F0502020204030204" pitchFamily="34" charset="0"/>
              </a:rPr>
              <a:t>Input Format:</a:t>
            </a:r>
          </a:p>
          <a:p>
            <a:pPr marL="114300" indent="0" algn="l">
              <a:buNone/>
            </a:pPr>
            <a:r>
              <a:rPr lang="en-US" sz="1800" dirty="0">
                <a:solidFill>
                  <a:srgbClr val="000000"/>
                </a:solidFill>
                <a:latin typeface="Verdana" panose="020B0604030504040204" pitchFamily="34" charset="0"/>
                <a:ea typeface="Verdana" panose="020B0604030504040204" pitchFamily="34" charset="0"/>
                <a:cs typeface="Calibri" panose="020F0502020204030204" pitchFamily="34" charset="0"/>
              </a:rPr>
              <a:t>Read 2 values</a:t>
            </a:r>
            <a:endParaRPr lang="en-US" dirty="0">
              <a:solidFill>
                <a:srgbClr val="000000"/>
              </a:solidFill>
              <a:latin typeface="Verdana" panose="020B0604030504040204" pitchFamily="34" charset="0"/>
              <a:ea typeface="Verdana" panose="020B0604030504040204" pitchFamily="34" charset="0"/>
              <a:cs typeface="Calibri" panose="020F0502020204030204" pitchFamily="34" charset="0"/>
            </a:endParaRPr>
          </a:p>
          <a:p>
            <a:pPr marL="114300" indent="0" algn="l">
              <a:buNone/>
            </a:pPr>
            <a:r>
              <a:rPr lang="en-US" sz="1800" b="1" dirty="0">
                <a:solidFill>
                  <a:srgbClr val="000000"/>
                </a:solidFill>
                <a:latin typeface="Verdana" panose="020B0604030504040204" pitchFamily="34" charset="0"/>
                <a:ea typeface="Verdana" panose="020B0604030504040204" pitchFamily="34" charset="0"/>
                <a:cs typeface="Calibri" panose="020F0502020204030204" pitchFamily="34" charset="0"/>
              </a:rPr>
              <a:t>Output Format:</a:t>
            </a:r>
          </a:p>
          <a:p>
            <a:pPr marL="114300" indent="0" algn="l">
              <a:buNone/>
            </a:pPr>
            <a:r>
              <a:rPr lang="en-US" dirty="0">
                <a:solidFill>
                  <a:srgbClr val="000000"/>
                </a:solidFill>
                <a:latin typeface="Verdana" panose="020B0604030504040204" pitchFamily="34" charset="0"/>
                <a:ea typeface="Verdana" panose="020B0604030504040204" pitchFamily="34" charset="0"/>
                <a:cs typeface="Calibri" panose="020F0502020204030204" pitchFamily="34" charset="0"/>
              </a:rPr>
              <a:t>Print the value.</a:t>
            </a:r>
            <a:endParaRPr lang="en-US" sz="1800" dirty="0">
              <a:solidFill>
                <a:srgbClr val="000000"/>
              </a:solidFill>
              <a:latin typeface="Verdana" panose="020B060403050404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33617027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C88A8-54A7-1E5C-D48F-5BEC80C5F55C}"/>
              </a:ext>
            </a:extLst>
          </p:cNvPr>
          <p:cNvSpPr>
            <a:spLocks noGrp="1"/>
          </p:cNvSpPr>
          <p:nvPr>
            <p:ph type="title"/>
          </p:nvPr>
        </p:nvSpPr>
        <p:spPr/>
        <p:txBody>
          <a:bodyPr/>
          <a:lstStyle/>
          <a:p>
            <a:r>
              <a:rPr lang="en-IN" dirty="0"/>
              <a:t>Test Case</a:t>
            </a:r>
          </a:p>
        </p:txBody>
      </p:sp>
      <p:graphicFrame>
        <p:nvGraphicFramePr>
          <p:cNvPr id="4" name="Table 3">
            <a:extLst>
              <a:ext uri="{FF2B5EF4-FFF2-40B4-BE49-F238E27FC236}">
                <a16:creationId xmlns:a16="http://schemas.microsoft.com/office/drawing/2014/main" id="{2D1DAEA4-61C8-341F-27DD-5A3865525207}"/>
              </a:ext>
            </a:extLst>
          </p:cNvPr>
          <p:cNvGraphicFramePr>
            <a:graphicFrameLocks noGrp="1"/>
          </p:cNvGraphicFramePr>
          <p:nvPr>
            <p:extLst>
              <p:ext uri="{D42A27DB-BD31-4B8C-83A1-F6EECF244321}">
                <p14:modId xmlns:p14="http://schemas.microsoft.com/office/powerpoint/2010/main" val="3176741703"/>
              </p:ext>
            </p:extLst>
          </p:nvPr>
        </p:nvGraphicFramePr>
        <p:xfrm>
          <a:off x="422031" y="1266825"/>
          <a:ext cx="8488036" cy="2680700"/>
        </p:xfrm>
        <a:graphic>
          <a:graphicData uri="http://schemas.openxmlformats.org/drawingml/2006/table">
            <a:tbl>
              <a:tblPr firstRow="1" firstCol="1" bandRow="1"/>
              <a:tblGrid>
                <a:gridCol w="2761382">
                  <a:extLst>
                    <a:ext uri="{9D8B030D-6E8A-4147-A177-3AD203B41FA5}">
                      <a16:colId xmlns:a16="http://schemas.microsoft.com/office/drawing/2014/main" val="4035223264"/>
                    </a:ext>
                  </a:extLst>
                </a:gridCol>
                <a:gridCol w="2863327">
                  <a:extLst>
                    <a:ext uri="{9D8B030D-6E8A-4147-A177-3AD203B41FA5}">
                      <a16:colId xmlns:a16="http://schemas.microsoft.com/office/drawing/2014/main" val="2989435228"/>
                    </a:ext>
                  </a:extLst>
                </a:gridCol>
                <a:gridCol w="2863327">
                  <a:extLst>
                    <a:ext uri="{9D8B030D-6E8A-4147-A177-3AD203B41FA5}">
                      <a16:colId xmlns:a16="http://schemas.microsoft.com/office/drawing/2014/main" val="921330536"/>
                    </a:ext>
                  </a:extLst>
                </a:gridCol>
              </a:tblGrid>
              <a:tr h="273561">
                <a:tc>
                  <a:txBody>
                    <a:bodyPr/>
                    <a:lstStyle/>
                    <a:p>
                      <a:pPr>
                        <a:lnSpc>
                          <a:spcPct val="107000"/>
                        </a:lnSpc>
                        <a:spcAft>
                          <a:spcPts val="0"/>
                        </a:spcAft>
                      </a:pPr>
                      <a:r>
                        <a:rPr lang="en-US" sz="22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Sample Input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2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Sample Output</a:t>
                      </a:r>
                      <a:endParaRPr lang="en-IN" sz="2200" dirty="0">
                        <a:solidFill>
                          <a:schemeClr val="bg2"/>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200">
                          <a:solidFill>
                            <a:schemeClr val="bg2"/>
                          </a:solidFill>
                          <a:effectLst/>
                          <a:latin typeface="Calibri" panose="020F0502020204030204" pitchFamily="34" charset="0"/>
                          <a:ea typeface="Calibri" panose="020F0502020204030204" pitchFamily="34" charset="0"/>
                          <a:cs typeface="Calibri" panose="020F0502020204030204" pitchFamily="34" charset="0"/>
                        </a:rPr>
                        <a:t>Explanation</a:t>
                      </a:r>
                      <a:endParaRPr lang="en-IN" sz="2200">
                        <a:solidFill>
                          <a:schemeClr val="bg2"/>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4478105"/>
                  </a:ext>
                </a:extLst>
              </a:tr>
              <a:tr h="116890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X : 3</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Y :4</a:t>
                      </a:r>
                      <a:endParaRPr lang="en-IN" sz="2200" dirty="0">
                        <a:solidFill>
                          <a:schemeClr val="bg2"/>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2200" dirty="0">
                          <a:solidFill>
                            <a:schemeClr val="bg2"/>
                          </a:solidFill>
                          <a:effectLst/>
                          <a:latin typeface="Calibri" panose="020F0502020204030204" pitchFamily="34" charset="0"/>
                          <a:cs typeface="Calibri" panose="020F0502020204030204" pitchFamily="34" charset="0"/>
                        </a:rPr>
                        <a:t>7</a:t>
                      </a:r>
                      <a:endParaRPr lang="en-IN" sz="2200" dirty="0">
                        <a:solidFill>
                          <a:schemeClr val="bg2"/>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2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3+4=7 and </a:t>
                      </a:r>
                      <a:r>
                        <a:rPr lang="en-US" sz="2200"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totalsum</a:t>
                      </a:r>
                      <a:r>
                        <a:rPr lang="en-US" sz="22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is not</a:t>
                      </a:r>
                    </a:p>
                    <a:p>
                      <a:pPr>
                        <a:lnSpc>
                          <a:spcPct val="107000"/>
                        </a:lnSpc>
                        <a:spcAft>
                          <a:spcPts val="0"/>
                        </a:spcAft>
                      </a:pPr>
                      <a:r>
                        <a:rPr lang="en-US" sz="22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between 10 and 19.</a:t>
                      </a:r>
                      <a:endParaRPr lang="en-IN" sz="2200" dirty="0">
                        <a:solidFill>
                          <a:schemeClr val="bg2"/>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9983189"/>
                  </a:ext>
                </a:extLst>
              </a:tr>
              <a:tr h="116890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X:9</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Y:4</a:t>
                      </a:r>
                      <a:endParaRPr lang="en-IN" sz="2200" dirty="0">
                        <a:solidFill>
                          <a:schemeClr val="bg2"/>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22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20</a:t>
                      </a:r>
                      <a:endParaRPr lang="en-IN" sz="2200" dirty="0">
                        <a:solidFill>
                          <a:schemeClr val="bg2"/>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2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9+4=13 and </a:t>
                      </a:r>
                      <a:r>
                        <a:rPr lang="en-US" sz="2200"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totalSum</a:t>
                      </a:r>
                      <a:r>
                        <a:rPr lang="en-US" sz="22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is</a:t>
                      </a:r>
                    </a:p>
                    <a:p>
                      <a:pPr>
                        <a:lnSpc>
                          <a:spcPct val="107000"/>
                        </a:lnSpc>
                        <a:spcAft>
                          <a:spcPts val="0"/>
                        </a:spcAft>
                      </a:pPr>
                      <a:r>
                        <a:rPr lang="en-US" sz="22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Between 10 and 19. </a:t>
                      </a:r>
                      <a:endParaRPr lang="en-IN" sz="2200" dirty="0">
                        <a:solidFill>
                          <a:schemeClr val="bg2"/>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7927297"/>
                  </a:ext>
                </a:extLst>
              </a:tr>
            </a:tbl>
          </a:graphicData>
        </a:graphic>
      </p:graphicFrame>
    </p:spTree>
    <p:extLst>
      <p:ext uri="{BB962C8B-B14F-4D97-AF65-F5344CB8AC3E}">
        <p14:creationId xmlns:p14="http://schemas.microsoft.com/office/powerpoint/2010/main" val="951834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1F36D-4B4C-BB61-6067-2BA35EE70F60}"/>
              </a:ext>
            </a:extLst>
          </p:cNvPr>
          <p:cNvSpPr>
            <a:spLocks noGrp="1"/>
          </p:cNvSpPr>
          <p:nvPr>
            <p:ph type="title"/>
          </p:nvPr>
        </p:nvSpPr>
        <p:spPr/>
        <p:txBody>
          <a:bodyPr/>
          <a:lstStyle/>
          <a:p>
            <a:r>
              <a:rPr lang="en-IN" dirty="0"/>
              <a:t>Solution</a:t>
            </a:r>
          </a:p>
        </p:txBody>
      </p:sp>
      <p:sp>
        <p:nvSpPr>
          <p:cNvPr id="3" name="Text Placeholder 2">
            <a:extLst>
              <a:ext uri="{FF2B5EF4-FFF2-40B4-BE49-F238E27FC236}">
                <a16:creationId xmlns:a16="http://schemas.microsoft.com/office/drawing/2014/main" id="{75A9FBB5-5B28-1B14-3053-5FA607C319D6}"/>
              </a:ext>
            </a:extLst>
          </p:cNvPr>
          <p:cNvSpPr>
            <a:spLocks noGrp="1"/>
          </p:cNvSpPr>
          <p:nvPr>
            <p:ph type="body" idx="1"/>
          </p:nvPr>
        </p:nvSpPr>
        <p:spPr>
          <a:xfrm>
            <a:off x="311700" y="967741"/>
            <a:ext cx="8520600" cy="3535680"/>
          </a:xfrm>
        </p:spPr>
        <p:txBody>
          <a:bodyPr/>
          <a:lstStyle/>
          <a:p>
            <a:pPr marL="114300" indent="0">
              <a:buNone/>
            </a:pPr>
            <a:r>
              <a:rPr lang="en-US" sz="1800" dirty="0">
                <a:latin typeface="Verdana" panose="020B0604030504040204" pitchFamily="34" charset="0"/>
                <a:ea typeface="Verdana" panose="020B0604030504040204" pitchFamily="34" charset="0"/>
                <a:cs typeface="Calibri" panose="020F0502020204030204" pitchFamily="34" charset="0"/>
              </a:rPr>
              <a:t> </a:t>
            </a:r>
          </a:p>
          <a:p>
            <a:pPr marL="114300" indent="0">
              <a:buNone/>
            </a:pPr>
            <a:endParaRPr lang="en-US" sz="1800" dirty="0">
              <a:latin typeface="Verdana" panose="020B0604030504040204" pitchFamily="34" charset="0"/>
              <a:ea typeface="Verdana" panose="020B0604030504040204" pitchFamily="34" charset="0"/>
              <a:cs typeface="Calibri" panose="020F0502020204030204" pitchFamily="34" charset="0"/>
            </a:endParaRPr>
          </a:p>
          <a:p>
            <a:pPr marL="114300" indent="0">
              <a:buNone/>
            </a:pPr>
            <a:r>
              <a:rPr lang="en-US" sz="1800" dirty="0">
                <a:latin typeface="Verdana" panose="020B0604030504040204" pitchFamily="34" charset="0"/>
                <a:ea typeface="Verdana" panose="020B0604030504040204" pitchFamily="34" charset="0"/>
                <a:cs typeface="Calibri" panose="020F0502020204030204" pitchFamily="34" charset="0"/>
              </a:rPr>
              <a:t>def </a:t>
            </a:r>
            <a:r>
              <a:rPr lang="en-US" sz="1800" dirty="0" err="1">
                <a:latin typeface="Verdana" panose="020B0604030504040204" pitchFamily="34" charset="0"/>
                <a:ea typeface="Verdana" panose="020B0604030504040204" pitchFamily="34" charset="0"/>
                <a:cs typeface="Calibri" panose="020F0502020204030204" pitchFamily="34" charset="0"/>
              </a:rPr>
              <a:t>sorta_sum</a:t>
            </a:r>
            <a:r>
              <a:rPr lang="en-US" sz="1800" dirty="0">
                <a:latin typeface="Verdana" panose="020B0604030504040204" pitchFamily="34" charset="0"/>
                <a:ea typeface="Verdana" panose="020B0604030504040204" pitchFamily="34" charset="0"/>
                <a:cs typeface="Calibri" panose="020F0502020204030204" pitchFamily="34" charset="0"/>
              </a:rPr>
              <a:t>(you, date):</a:t>
            </a:r>
          </a:p>
          <a:p>
            <a:pPr marL="114300" indent="0">
              <a:buNone/>
            </a:pPr>
            <a:r>
              <a:rPr lang="en-US" sz="1800" dirty="0">
                <a:latin typeface="Verdana" panose="020B0604030504040204" pitchFamily="34" charset="0"/>
                <a:ea typeface="Verdana" panose="020B0604030504040204" pitchFamily="34" charset="0"/>
                <a:cs typeface="Calibri" panose="020F0502020204030204" pitchFamily="34" charset="0"/>
              </a:rPr>
              <a:t>    </a:t>
            </a:r>
            <a:r>
              <a:rPr lang="en-US" sz="1800" dirty="0" err="1">
                <a:latin typeface="Verdana" panose="020B0604030504040204" pitchFamily="34" charset="0"/>
                <a:ea typeface="Verdana" panose="020B0604030504040204" pitchFamily="34" charset="0"/>
                <a:cs typeface="Calibri" panose="020F0502020204030204" pitchFamily="34" charset="0"/>
              </a:rPr>
              <a:t>totalSum</a:t>
            </a:r>
            <a:r>
              <a:rPr lang="en-US" sz="1800" dirty="0">
                <a:latin typeface="Verdana" panose="020B0604030504040204" pitchFamily="34" charset="0"/>
                <a:ea typeface="Verdana" panose="020B0604030504040204" pitchFamily="34" charset="0"/>
                <a:cs typeface="Calibri" panose="020F0502020204030204" pitchFamily="34" charset="0"/>
              </a:rPr>
              <a:t> = </a:t>
            </a:r>
            <a:r>
              <a:rPr lang="en-US" sz="1800" dirty="0" err="1">
                <a:latin typeface="Verdana" panose="020B0604030504040204" pitchFamily="34" charset="0"/>
                <a:ea typeface="Verdana" panose="020B0604030504040204" pitchFamily="34" charset="0"/>
                <a:cs typeface="Calibri" panose="020F0502020204030204" pitchFamily="34" charset="0"/>
              </a:rPr>
              <a:t>you+date</a:t>
            </a:r>
            <a:endParaRPr lang="en-US" sz="1800" dirty="0">
              <a:latin typeface="Verdana" panose="020B0604030504040204" pitchFamily="34" charset="0"/>
              <a:ea typeface="Verdana" panose="020B0604030504040204" pitchFamily="34" charset="0"/>
              <a:cs typeface="Calibri" panose="020F0502020204030204" pitchFamily="34" charset="0"/>
            </a:endParaRPr>
          </a:p>
          <a:p>
            <a:pPr marL="114300" indent="0">
              <a:buNone/>
            </a:pPr>
            <a:r>
              <a:rPr lang="en-US" sz="1800" dirty="0">
                <a:latin typeface="Verdana" panose="020B0604030504040204" pitchFamily="34" charset="0"/>
                <a:ea typeface="Verdana" panose="020B0604030504040204" pitchFamily="34" charset="0"/>
                <a:cs typeface="Calibri" panose="020F0502020204030204" pitchFamily="34" charset="0"/>
              </a:rPr>
              <a:t>    if 10&lt;=</a:t>
            </a:r>
            <a:r>
              <a:rPr lang="en-US" sz="1800" dirty="0" err="1">
                <a:latin typeface="Verdana" panose="020B0604030504040204" pitchFamily="34" charset="0"/>
                <a:ea typeface="Verdana" panose="020B0604030504040204" pitchFamily="34" charset="0"/>
                <a:cs typeface="Calibri" panose="020F0502020204030204" pitchFamily="34" charset="0"/>
              </a:rPr>
              <a:t>totalSum</a:t>
            </a:r>
            <a:r>
              <a:rPr lang="en-US" sz="1800" dirty="0">
                <a:latin typeface="Verdana" panose="020B0604030504040204" pitchFamily="34" charset="0"/>
                <a:ea typeface="Verdana" panose="020B0604030504040204" pitchFamily="34" charset="0"/>
                <a:cs typeface="Calibri" panose="020F0502020204030204" pitchFamily="34" charset="0"/>
              </a:rPr>
              <a:t>&lt;=19:</a:t>
            </a:r>
          </a:p>
          <a:p>
            <a:pPr marL="114300" indent="0">
              <a:buNone/>
            </a:pPr>
            <a:r>
              <a:rPr lang="en-US" sz="1800" dirty="0">
                <a:latin typeface="Verdana" panose="020B0604030504040204" pitchFamily="34" charset="0"/>
                <a:ea typeface="Verdana" panose="020B0604030504040204" pitchFamily="34" charset="0"/>
                <a:cs typeface="Calibri" panose="020F0502020204030204" pitchFamily="34" charset="0"/>
              </a:rPr>
              <a:t>        return 20</a:t>
            </a:r>
          </a:p>
          <a:p>
            <a:pPr marL="114300" indent="0">
              <a:buNone/>
            </a:pPr>
            <a:r>
              <a:rPr lang="en-US" sz="1800" dirty="0">
                <a:latin typeface="Verdana" panose="020B0604030504040204" pitchFamily="34" charset="0"/>
                <a:ea typeface="Verdana" panose="020B0604030504040204" pitchFamily="34" charset="0"/>
                <a:cs typeface="Calibri" panose="020F0502020204030204" pitchFamily="34" charset="0"/>
              </a:rPr>
              <a:t>    return </a:t>
            </a:r>
            <a:r>
              <a:rPr lang="en-US" sz="1800" dirty="0" err="1">
                <a:latin typeface="Verdana" panose="020B0604030504040204" pitchFamily="34" charset="0"/>
                <a:ea typeface="Verdana" panose="020B0604030504040204" pitchFamily="34" charset="0"/>
                <a:cs typeface="Calibri" panose="020F0502020204030204" pitchFamily="34" charset="0"/>
              </a:rPr>
              <a:t>totalSum</a:t>
            </a:r>
            <a:endParaRPr lang="en-US" sz="1800" dirty="0">
              <a:latin typeface="Verdana" panose="020B0604030504040204" pitchFamily="34" charset="0"/>
              <a:ea typeface="Verdana" panose="020B0604030504040204" pitchFamily="34" charset="0"/>
              <a:cs typeface="Calibri" panose="020F0502020204030204" pitchFamily="34" charset="0"/>
            </a:endParaRPr>
          </a:p>
          <a:p>
            <a:pPr marL="114300" indent="0">
              <a:buNone/>
            </a:pPr>
            <a:r>
              <a:rPr lang="en-US" sz="1800" dirty="0">
                <a:latin typeface="Verdana" panose="020B0604030504040204" pitchFamily="34" charset="0"/>
                <a:ea typeface="Verdana" panose="020B0604030504040204" pitchFamily="34" charset="0"/>
                <a:cs typeface="Calibri" panose="020F0502020204030204" pitchFamily="34" charset="0"/>
              </a:rPr>
              <a:t>you = int(input('you:'))</a:t>
            </a:r>
          </a:p>
          <a:p>
            <a:pPr marL="114300" indent="0">
              <a:buNone/>
            </a:pPr>
            <a:r>
              <a:rPr lang="en-US" sz="1800" dirty="0" err="1">
                <a:latin typeface="Verdana" panose="020B0604030504040204" pitchFamily="34" charset="0"/>
                <a:ea typeface="Verdana" panose="020B0604030504040204" pitchFamily="34" charset="0"/>
                <a:cs typeface="Calibri" panose="020F0502020204030204" pitchFamily="34" charset="0"/>
              </a:rPr>
              <a:t>dat</a:t>
            </a:r>
            <a:r>
              <a:rPr lang="en-US" sz="1800" dirty="0">
                <a:latin typeface="Verdana" panose="020B0604030504040204" pitchFamily="34" charset="0"/>
                <a:ea typeface="Verdana" panose="020B0604030504040204" pitchFamily="34" charset="0"/>
                <a:cs typeface="Calibri" panose="020F0502020204030204" pitchFamily="34" charset="0"/>
              </a:rPr>
              <a:t> = int(input('date:'))</a:t>
            </a:r>
          </a:p>
          <a:p>
            <a:pPr marL="114300" indent="0">
              <a:buNone/>
            </a:pPr>
            <a:r>
              <a:rPr lang="en-US" sz="1800" dirty="0">
                <a:latin typeface="Verdana" panose="020B0604030504040204" pitchFamily="34" charset="0"/>
                <a:ea typeface="Verdana" panose="020B0604030504040204" pitchFamily="34" charset="0"/>
                <a:cs typeface="Calibri" panose="020F0502020204030204" pitchFamily="34" charset="0"/>
              </a:rPr>
              <a:t>print(</a:t>
            </a:r>
            <a:r>
              <a:rPr lang="en-US" sz="1800" dirty="0" err="1">
                <a:latin typeface="Verdana" panose="020B0604030504040204" pitchFamily="34" charset="0"/>
                <a:ea typeface="Verdana" panose="020B0604030504040204" pitchFamily="34" charset="0"/>
                <a:cs typeface="Calibri" panose="020F0502020204030204" pitchFamily="34" charset="0"/>
              </a:rPr>
              <a:t>sorta_sum</a:t>
            </a:r>
            <a:r>
              <a:rPr lang="en-US" sz="1800" dirty="0">
                <a:latin typeface="Verdana" panose="020B0604030504040204" pitchFamily="34" charset="0"/>
                <a:ea typeface="Verdana" panose="020B0604030504040204" pitchFamily="34" charset="0"/>
                <a:cs typeface="Calibri" panose="020F0502020204030204" pitchFamily="34" charset="0"/>
              </a:rPr>
              <a:t>(</a:t>
            </a:r>
            <a:r>
              <a:rPr lang="en-US" sz="1800" dirty="0" err="1">
                <a:latin typeface="Verdana" panose="020B0604030504040204" pitchFamily="34" charset="0"/>
                <a:ea typeface="Verdana" panose="020B0604030504040204" pitchFamily="34" charset="0"/>
                <a:cs typeface="Calibri" panose="020F0502020204030204" pitchFamily="34" charset="0"/>
              </a:rPr>
              <a:t>you,dat</a:t>
            </a:r>
            <a:r>
              <a:rPr lang="en-US" sz="1800" dirty="0">
                <a:latin typeface="Verdana" panose="020B0604030504040204" pitchFamily="34" charset="0"/>
                <a:ea typeface="Verdana" panose="020B0604030504040204" pitchFamily="34" charset="0"/>
                <a:cs typeface="Calibri" panose="020F0502020204030204" pitchFamily="34" charset="0"/>
              </a:rPr>
              <a:t>))</a:t>
            </a:r>
          </a:p>
        </p:txBody>
      </p:sp>
    </p:spTree>
    <p:extLst>
      <p:ext uri="{BB962C8B-B14F-4D97-AF65-F5344CB8AC3E}">
        <p14:creationId xmlns:p14="http://schemas.microsoft.com/office/powerpoint/2010/main" val="17990647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ownload.jpg"/>
          <p:cNvPicPr>
            <a:picLocks noChangeAspect="1"/>
          </p:cNvPicPr>
          <p:nvPr/>
        </p:nvPicPr>
        <p:blipFill>
          <a:blip r:embed="rId2"/>
          <a:stretch>
            <a:fillRect/>
          </a:stretch>
        </p:blipFill>
        <p:spPr>
          <a:xfrm>
            <a:off x="3105150" y="1790700"/>
            <a:ext cx="2933700" cy="15621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Agenda</a:t>
            </a:r>
          </a:p>
        </p:txBody>
      </p:sp>
      <p:sp>
        <p:nvSpPr>
          <p:cNvPr id="6" name="Subtitle 5"/>
          <p:cNvSpPr>
            <a:spLocks noGrp="1"/>
          </p:cNvSpPr>
          <p:nvPr>
            <p:ph type="subTitle" idx="1"/>
          </p:nvPr>
        </p:nvSpPr>
        <p:spPr/>
        <p:txBody>
          <a:bodyPr/>
          <a:lstStyle/>
          <a:p>
            <a:r>
              <a:rPr lang="en-US" dirty="0"/>
              <a:t>Python</a:t>
            </a:r>
          </a:p>
        </p:txBody>
      </p:sp>
      <p:sp>
        <p:nvSpPr>
          <p:cNvPr id="7" name="Text Placeholder 6"/>
          <p:cNvSpPr>
            <a:spLocks noGrp="1"/>
          </p:cNvSpPr>
          <p:nvPr>
            <p:ph type="body" idx="2"/>
          </p:nvPr>
        </p:nvSpPr>
        <p:spPr/>
        <p:txBody>
          <a:bodyPr/>
          <a:lstStyle/>
          <a:p>
            <a:r>
              <a:rPr lang="en-US" dirty="0"/>
              <a:t>Operators</a:t>
            </a:r>
          </a:p>
          <a:p>
            <a:r>
              <a:rPr lang="en-US" dirty="0"/>
              <a:t>Problem Solving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6350" y="876300"/>
            <a:ext cx="8571300" cy="942000"/>
          </a:xfrm>
          <a:pattFill prst="pct5">
            <a:fgClr>
              <a:schemeClr val="accent1"/>
            </a:fgClr>
            <a:bgClr>
              <a:schemeClr val="bg1"/>
            </a:bgClr>
          </a:pattFill>
        </p:spPr>
        <p:txBody>
          <a:bodyPr/>
          <a:lstStyle/>
          <a:p>
            <a:r>
              <a:rPr lang="en-US" dirty="0">
                <a:solidFill>
                  <a:schemeClr val="tx1">
                    <a:lumMod val="50000"/>
                  </a:schemeClr>
                </a:solidFill>
              </a:rPr>
              <a:t>Operators in python</a:t>
            </a:r>
          </a:p>
        </p:txBody>
      </p:sp>
      <p:sp>
        <p:nvSpPr>
          <p:cNvPr id="3" name="Line Callout 2 (Accent Bar) 2"/>
          <p:cNvSpPr/>
          <p:nvPr/>
        </p:nvSpPr>
        <p:spPr>
          <a:xfrm>
            <a:off x="858858" y="2814967"/>
            <a:ext cx="1335702" cy="950026"/>
          </a:xfrm>
          <a:prstGeom prst="accentCallout2">
            <a:avLst/>
          </a:prstGeom>
          <a:solidFill>
            <a:schemeClr val="accent2">
              <a:lumMod val="75000"/>
            </a:schemeClr>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Arithmetic</a:t>
            </a:r>
          </a:p>
          <a:p>
            <a:pPr algn="ctr"/>
            <a:r>
              <a:rPr lang="en-US" dirty="0"/>
              <a:t>Operators</a:t>
            </a:r>
          </a:p>
        </p:txBody>
      </p:sp>
      <p:sp>
        <p:nvSpPr>
          <p:cNvPr id="4" name="Line Callout 2 (Accent Bar) 3"/>
          <p:cNvSpPr/>
          <p:nvPr/>
        </p:nvSpPr>
        <p:spPr>
          <a:xfrm>
            <a:off x="3422283" y="2828820"/>
            <a:ext cx="1508167" cy="950026"/>
          </a:xfrm>
          <a:prstGeom prst="accentCallout2">
            <a:avLst/>
          </a:prstGeom>
          <a:solidFill>
            <a:schemeClr val="accent2">
              <a:lumMod val="75000"/>
            </a:schemeClr>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Comparison Operators</a:t>
            </a:r>
          </a:p>
        </p:txBody>
      </p:sp>
      <p:sp>
        <p:nvSpPr>
          <p:cNvPr id="5" name="Line Callout 2 (Accent Bar) 4"/>
          <p:cNvSpPr/>
          <p:nvPr/>
        </p:nvSpPr>
        <p:spPr>
          <a:xfrm>
            <a:off x="5876505" y="2814967"/>
            <a:ext cx="1500262" cy="950026"/>
          </a:xfrm>
          <a:prstGeom prst="accentCallout2">
            <a:avLst/>
          </a:prstGeom>
          <a:solidFill>
            <a:schemeClr val="accent2">
              <a:lumMod val="75000"/>
            </a:schemeClr>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Assignment Operator</a:t>
            </a:r>
          </a:p>
          <a:p>
            <a:pPr algn="ctr"/>
            <a:endParaRPr lang="en-US" dirty="0"/>
          </a:p>
        </p:txBody>
      </p:sp>
      <p:sp>
        <p:nvSpPr>
          <p:cNvPr id="6" name="Line Callout 2 (Accent Bar) 5"/>
          <p:cNvSpPr/>
          <p:nvPr/>
        </p:nvSpPr>
        <p:spPr>
          <a:xfrm>
            <a:off x="858859" y="4058523"/>
            <a:ext cx="1335702" cy="950026"/>
          </a:xfrm>
          <a:prstGeom prst="accentCallout2">
            <a:avLst/>
          </a:prstGeom>
          <a:solidFill>
            <a:schemeClr val="accent2">
              <a:lumMod val="75000"/>
            </a:schemeClr>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Logical Operators</a:t>
            </a:r>
          </a:p>
        </p:txBody>
      </p:sp>
      <p:sp>
        <p:nvSpPr>
          <p:cNvPr id="8" name="Line Callout 2 (Accent Bar) 2">
            <a:extLst>
              <a:ext uri="{FF2B5EF4-FFF2-40B4-BE49-F238E27FC236}">
                <a16:creationId xmlns:a16="http://schemas.microsoft.com/office/drawing/2014/main" id="{A044E024-61FB-0A3D-5076-F892A81E1A70}"/>
              </a:ext>
            </a:extLst>
          </p:cNvPr>
          <p:cNvSpPr/>
          <p:nvPr/>
        </p:nvSpPr>
        <p:spPr>
          <a:xfrm>
            <a:off x="3422283" y="4086659"/>
            <a:ext cx="1397527" cy="849756"/>
          </a:xfrm>
          <a:prstGeom prst="accentCallout2">
            <a:avLst/>
          </a:prstGeom>
          <a:solidFill>
            <a:schemeClr val="accent2">
              <a:lumMod val="75000"/>
            </a:schemeClr>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Membership Operators</a:t>
            </a:r>
          </a:p>
        </p:txBody>
      </p:sp>
      <p:sp>
        <p:nvSpPr>
          <p:cNvPr id="9" name="Line Callout 2 (Accent Bar) 3">
            <a:extLst>
              <a:ext uri="{FF2B5EF4-FFF2-40B4-BE49-F238E27FC236}">
                <a16:creationId xmlns:a16="http://schemas.microsoft.com/office/drawing/2014/main" id="{C0419D6F-856D-0725-A295-E2BA9E3EE843}"/>
              </a:ext>
            </a:extLst>
          </p:cNvPr>
          <p:cNvSpPr/>
          <p:nvPr/>
        </p:nvSpPr>
        <p:spPr>
          <a:xfrm>
            <a:off x="5876505" y="4093694"/>
            <a:ext cx="1447070" cy="849755"/>
          </a:xfrm>
          <a:prstGeom prst="accentCallout2">
            <a:avLst/>
          </a:prstGeom>
          <a:solidFill>
            <a:schemeClr val="accent2">
              <a:lumMod val="75000"/>
            </a:schemeClr>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Identity Operators</a:t>
            </a:r>
          </a:p>
        </p:txBody>
      </p:sp>
      <p:pic>
        <p:nvPicPr>
          <p:cNvPr id="10" name="Picture 9">
            <a:extLst>
              <a:ext uri="{FF2B5EF4-FFF2-40B4-BE49-F238E27FC236}">
                <a16:creationId xmlns:a16="http://schemas.microsoft.com/office/drawing/2014/main" id="{43F28150-6A35-8A66-CEB0-83B37AE33B3E}"/>
              </a:ext>
            </a:extLst>
          </p:cNvPr>
          <p:cNvPicPr>
            <a:picLocks noChangeAspect="1"/>
          </p:cNvPicPr>
          <p:nvPr/>
        </p:nvPicPr>
        <p:blipFill>
          <a:blip r:embed="rId2"/>
          <a:stretch>
            <a:fillRect/>
          </a:stretch>
        </p:blipFill>
        <p:spPr>
          <a:xfrm>
            <a:off x="7845041" y="114209"/>
            <a:ext cx="1208043" cy="76209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F5B3A-B01E-25B6-10D5-101C972D5850}"/>
              </a:ext>
            </a:extLst>
          </p:cNvPr>
          <p:cNvSpPr>
            <a:spLocks noGrp="1"/>
          </p:cNvSpPr>
          <p:nvPr>
            <p:ph type="title"/>
          </p:nvPr>
        </p:nvSpPr>
        <p:spPr>
          <a:xfrm>
            <a:off x="217357" y="82168"/>
            <a:ext cx="8520600" cy="707400"/>
          </a:xfrm>
          <a:pattFill prst="pct10">
            <a:fgClr>
              <a:schemeClr val="dk1"/>
            </a:fgClr>
            <a:bgClr>
              <a:schemeClr val="bg1"/>
            </a:bgClr>
          </a:pattFill>
        </p:spPr>
        <p:txBody>
          <a:bodyPr/>
          <a:lstStyle/>
          <a:p>
            <a:r>
              <a:rPr lang="en-US" dirty="0"/>
              <a:t>Arithmetic Operator</a:t>
            </a:r>
            <a:endParaRPr lang="en-IN" dirty="0"/>
          </a:p>
        </p:txBody>
      </p:sp>
      <p:graphicFrame>
        <p:nvGraphicFramePr>
          <p:cNvPr id="4" name="Table 4">
            <a:extLst>
              <a:ext uri="{FF2B5EF4-FFF2-40B4-BE49-F238E27FC236}">
                <a16:creationId xmlns:a16="http://schemas.microsoft.com/office/drawing/2014/main" id="{9F25566F-98D1-72A5-5759-F2A0374FB61A}"/>
              </a:ext>
            </a:extLst>
          </p:cNvPr>
          <p:cNvGraphicFramePr>
            <a:graphicFrameLocks noGrp="1"/>
          </p:cNvGraphicFramePr>
          <p:nvPr>
            <p:extLst>
              <p:ext uri="{D42A27DB-BD31-4B8C-83A1-F6EECF244321}">
                <p14:modId xmlns:p14="http://schemas.microsoft.com/office/powerpoint/2010/main" val="1392612561"/>
              </p:ext>
            </p:extLst>
          </p:nvPr>
        </p:nvGraphicFramePr>
        <p:xfrm>
          <a:off x="94343" y="796825"/>
          <a:ext cx="8643614" cy="3874491"/>
        </p:xfrm>
        <a:graphic>
          <a:graphicData uri="http://schemas.openxmlformats.org/drawingml/2006/table">
            <a:tbl>
              <a:tblPr firstRow="1" bandRow="1">
                <a:tableStyleId>{ED083AE6-46FA-4A59-8FB0-9F97EB10719F}</a:tableStyleId>
              </a:tblPr>
              <a:tblGrid>
                <a:gridCol w="2198914">
                  <a:extLst>
                    <a:ext uri="{9D8B030D-6E8A-4147-A177-3AD203B41FA5}">
                      <a16:colId xmlns:a16="http://schemas.microsoft.com/office/drawing/2014/main" val="3331008561"/>
                    </a:ext>
                  </a:extLst>
                </a:gridCol>
                <a:gridCol w="6444700">
                  <a:extLst>
                    <a:ext uri="{9D8B030D-6E8A-4147-A177-3AD203B41FA5}">
                      <a16:colId xmlns:a16="http://schemas.microsoft.com/office/drawing/2014/main" val="2644720551"/>
                    </a:ext>
                  </a:extLst>
                </a:gridCol>
              </a:tblGrid>
              <a:tr h="226619">
                <a:tc>
                  <a:txBody>
                    <a:bodyPr/>
                    <a:lstStyle/>
                    <a:p>
                      <a:r>
                        <a:rPr lang="en-US" dirty="0">
                          <a:solidFill>
                            <a:srgbClr val="002060"/>
                          </a:solidFill>
                        </a:rPr>
                        <a:t>Operator</a:t>
                      </a:r>
                      <a:endParaRPr lang="en-IN" dirty="0">
                        <a:solidFill>
                          <a:srgbClr val="002060"/>
                        </a:solidFill>
                      </a:endParaRPr>
                    </a:p>
                  </a:txBody>
                  <a:tcPr/>
                </a:tc>
                <a:tc>
                  <a:txBody>
                    <a:bodyPr/>
                    <a:lstStyle/>
                    <a:p>
                      <a:r>
                        <a:rPr lang="en-US" dirty="0">
                          <a:solidFill>
                            <a:srgbClr val="002060"/>
                          </a:solidFill>
                        </a:rPr>
                        <a:t>Description</a:t>
                      </a:r>
                      <a:endParaRPr lang="en-IN" dirty="0">
                        <a:solidFill>
                          <a:srgbClr val="002060"/>
                        </a:solidFill>
                      </a:endParaRPr>
                    </a:p>
                  </a:txBody>
                  <a:tcPr/>
                </a:tc>
                <a:extLst>
                  <a:ext uri="{0D108BD9-81ED-4DB2-BD59-A6C34878D82A}">
                    <a16:rowId xmlns:a16="http://schemas.microsoft.com/office/drawing/2014/main" val="3585156803"/>
                  </a:ext>
                </a:extLst>
              </a:tr>
              <a:tr h="407913">
                <a:tc>
                  <a:txBody>
                    <a:bodyPr/>
                    <a:lstStyle/>
                    <a:p>
                      <a:pPr algn="just" fontAlgn="t"/>
                      <a:r>
                        <a:rPr lang="en-IN" sz="1200" b="1" dirty="0">
                          <a:solidFill>
                            <a:srgbClr val="002060"/>
                          </a:solidFill>
                          <a:effectLst/>
                        </a:rPr>
                        <a:t>+ (Addition)</a:t>
                      </a:r>
                      <a:endParaRPr lang="en-IN" sz="1200" dirty="0">
                        <a:solidFill>
                          <a:srgbClr val="002060"/>
                        </a:solidFill>
                        <a:effectLst/>
                        <a:latin typeface="inter-regular"/>
                      </a:endParaRPr>
                    </a:p>
                  </a:txBody>
                  <a:tcPr marL="60960" marR="60960" marT="60960" marB="60960"/>
                </a:tc>
                <a:tc>
                  <a:txBody>
                    <a:bodyPr/>
                    <a:lstStyle/>
                    <a:p>
                      <a:pPr algn="just" fontAlgn="t"/>
                      <a:r>
                        <a:rPr lang="en-US" sz="1200">
                          <a:solidFill>
                            <a:srgbClr val="002060"/>
                          </a:solidFill>
                          <a:effectLst/>
                        </a:rPr>
                        <a:t>It is used to add two operands. For example, if a = 20, b = 10 =&gt; a+b = 30</a:t>
                      </a:r>
                      <a:endParaRPr lang="en-US" sz="1200">
                        <a:solidFill>
                          <a:srgbClr val="002060"/>
                        </a:solidFill>
                        <a:effectLst/>
                        <a:latin typeface="inter-regular"/>
                      </a:endParaRPr>
                    </a:p>
                  </a:txBody>
                  <a:tcPr marL="60960" marR="60960" marT="60960" marB="60960"/>
                </a:tc>
                <a:extLst>
                  <a:ext uri="{0D108BD9-81ED-4DB2-BD59-A6C34878D82A}">
                    <a16:rowId xmlns:a16="http://schemas.microsoft.com/office/drawing/2014/main" val="745050969"/>
                  </a:ext>
                </a:extLst>
              </a:tr>
              <a:tr h="725180">
                <a:tc>
                  <a:txBody>
                    <a:bodyPr/>
                    <a:lstStyle/>
                    <a:p>
                      <a:pPr algn="just" fontAlgn="t"/>
                      <a:r>
                        <a:rPr lang="en-IN" sz="1200" b="1" dirty="0">
                          <a:solidFill>
                            <a:srgbClr val="002060"/>
                          </a:solidFill>
                          <a:effectLst/>
                        </a:rPr>
                        <a:t>- (Subtraction)</a:t>
                      </a:r>
                      <a:endParaRPr lang="en-IN" sz="1200" dirty="0">
                        <a:solidFill>
                          <a:srgbClr val="002060"/>
                        </a:solidFill>
                        <a:effectLst/>
                        <a:latin typeface="inter-regular"/>
                      </a:endParaRPr>
                    </a:p>
                  </a:txBody>
                  <a:tcPr marL="60960" marR="60960" marT="60960" marB="60960"/>
                </a:tc>
                <a:tc>
                  <a:txBody>
                    <a:bodyPr/>
                    <a:lstStyle/>
                    <a:p>
                      <a:pPr algn="just" fontAlgn="t"/>
                      <a:r>
                        <a:rPr lang="en-US" sz="1200" dirty="0">
                          <a:solidFill>
                            <a:srgbClr val="002060"/>
                          </a:solidFill>
                          <a:effectLst/>
                        </a:rPr>
                        <a:t>It is used to subtract the second operand from the first operand. If the first operand is less than the second operand, the value results negative. For example, if a = 20, b = 10 =&gt; a - b = 10</a:t>
                      </a:r>
                      <a:endParaRPr lang="en-US" sz="1200" dirty="0">
                        <a:solidFill>
                          <a:srgbClr val="002060"/>
                        </a:solidFill>
                        <a:effectLst/>
                        <a:latin typeface="inter-regular"/>
                      </a:endParaRPr>
                    </a:p>
                  </a:txBody>
                  <a:tcPr marL="60960" marR="60960" marT="60960" marB="60960"/>
                </a:tc>
                <a:extLst>
                  <a:ext uri="{0D108BD9-81ED-4DB2-BD59-A6C34878D82A}">
                    <a16:rowId xmlns:a16="http://schemas.microsoft.com/office/drawing/2014/main" val="2489907357"/>
                  </a:ext>
                </a:extLst>
              </a:tr>
              <a:tr h="566546">
                <a:tc>
                  <a:txBody>
                    <a:bodyPr/>
                    <a:lstStyle/>
                    <a:p>
                      <a:pPr algn="just" fontAlgn="t"/>
                      <a:r>
                        <a:rPr lang="en-IN" sz="1200" b="1" dirty="0">
                          <a:solidFill>
                            <a:srgbClr val="002060"/>
                          </a:solidFill>
                          <a:effectLst/>
                        </a:rPr>
                        <a:t>/ (divide)</a:t>
                      </a:r>
                      <a:endParaRPr lang="en-IN" sz="1200" dirty="0">
                        <a:solidFill>
                          <a:srgbClr val="002060"/>
                        </a:solidFill>
                        <a:effectLst/>
                        <a:latin typeface="inter-regular"/>
                      </a:endParaRPr>
                    </a:p>
                  </a:txBody>
                  <a:tcPr marL="60960" marR="60960" marT="60960" marB="60960"/>
                </a:tc>
                <a:tc>
                  <a:txBody>
                    <a:bodyPr/>
                    <a:lstStyle/>
                    <a:p>
                      <a:pPr algn="just" fontAlgn="t"/>
                      <a:r>
                        <a:rPr lang="en-US" sz="1200" dirty="0">
                          <a:solidFill>
                            <a:srgbClr val="002060"/>
                          </a:solidFill>
                          <a:effectLst/>
                        </a:rPr>
                        <a:t>It returns the quotient after dividing the first operand by the second operand. For example, if a = 20, b = 10 =&gt; a/b = 2.0</a:t>
                      </a:r>
                      <a:endParaRPr lang="en-US" sz="1200" dirty="0">
                        <a:solidFill>
                          <a:srgbClr val="002060"/>
                        </a:solidFill>
                        <a:effectLst/>
                        <a:latin typeface="inter-regular"/>
                      </a:endParaRPr>
                    </a:p>
                  </a:txBody>
                  <a:tcPr marL="60960" marR="60960" marT="60960" marB="60960"/>
                </a:tc>
                <a:extLst>
                  <a:ext uri="{0D108BD9-81ED-4DB2-BD59-A6C34878D82A}">
                    <a16:rowId xmlns:a16="http://schemas.microsoft.com/office/drawing/2014/main" val="360259953"/>
                  </a:ext>
                </a:extLst>
              </a:tr>
              <a:tr h="407913">
                <a:tc>
                  <a:txBody>
                    <a:bodyPr/>
                    <a:lstStyle/>
                    <a:p>
                      <a:pPr algn="just" fontAlgn="t"/>
                      <a:r>
                        <a:rPr lang="en-IN" sz="1200" b="1" dirty="0">
                          <a:solidFill>
                            <a:srgbClr val="002060"/>
                          </a:solidFill>
                          <a:effectLst/>
                        </a:rPr>
                        <a:t>* (Multiplication)</a:t>
                      </a:r>
                      <a:endParaRPr lang="en-IN" sz="1200" dirty="0">
                        <a:solidFill>
                          <a:srgbClr val="002060"/>
                        </a:solidFill>
                        <a:effectLst/>
                        <a:latin typeface="inter-regular"/>
                      </a:endParaRPr>
                    </a:p>
                  </a:txBody>
                  <a:tcPr marL="60960" marR="60960" marT="60960" marB="60960"/>
                </a:tc>
                <a:tc>
                  <a:txBody>
                    <a:bodyPr/>
                    <a:lstStyle/>
                    <a:p>
                      <a:pPr algn="just" fontAlgn="t"/>
                      <a:r>
                        <a:rPr lang="en-US" sz="1200" dirty="0">
                          <a:solidFill>
                            <a:srgbClr val="002060"/>
                          </a:solidFill>
                          <a:effectLst/>
                        </a:rPr>
                        <a:t>It is used to multiply one operand with the other. For example, if a = 20, b = 10 =&gt; a * b = 200</a:t>
                      </a:r>
                      <a:endParaRPr lang="en-US" sz="1200" dirty="0">
                        <a:solidFill>
                          <a:srgbClr val="002060"/>
                        </a:solidFill>
                        <a:effectLst/>
                        <a:latin typeface="inter-regular"/>
                      </a:endParaRPr>
                    </a:p>
                  </a:txBody>
                  <a:tcPr marL="60960" marR="60960" marT="60960" marB="60960"/>
                </a:tc>
                <a:extLst>
                  <a:ext uri="{0D108BD9-81ED-4DB2-BD59-A6C34878D82A}">
                    <a16:rowId xmlns:a16="http://schemas.microsoft.com/office/drawing/2014/main" val="2673219729"/>
                  </a:ext>
                </a:extLst>
              </a:tr>
              <a:tr h="566546">
                <a:tc>
                  <a:txBody>
                    <a:bodyPr/>
                    <a:lstStyle/>
                    <a:p>
                      <a:pPr algn="just" fontAlgn="t"/>
                      <a:r>
                        <a:rPr lang="en-IN" sz="1200" b="1">
                          <a:solidFill>
                            <a:srgbClr val="002060"/>
                          </a:solidFill>
                          <a:effectLst/>
                        </a:rPr>
                        <a:t>% (reminder)</a:t>
                      </a:r>
                      <a:endParaRPr lang="en-IN" sz="1200">
                        <a:solidFill>
                          <a:srgbClr val="002060"/>
                        </a:solidFill>
                        <a:effectLst/>
                        <a:latin typeface="inter-regular"/>
                      </a:endParaRPr>
                    </a:p>
                  </a:txBody>
                  <a:tcPr marL="60960" marR="60960" marT="60960" marB="60960"/>
                </a:tc>
                <a:tc>
                  <a:txBody>
                    <a:bodyPr/>
                    <a:lstStyle/>
                    <a:p>
                      <a:pPr algn="just" fontAlgn="t"/>
                      <a:r>
                        <a:rPr lang="en-US" sz="1200" dirty="0">
                          <a:solidFill>
                            <a:srgbClr val="002060"/>
                          </a:solidFill>
                          <a:effectLst/>
                        </a:rPr>
                        <a:t>It returns the reminder after dividing the first operand by the second operand. For example, if a = 20, b = 10 =&gt; </a:t>
                      </a:r>
                      <a:r>
                        <a:rPr lang="en-US" sz="1200" dirty="0" err="1">
                          <a:solidFill>
                            <a:srgbClr val="002060"/>
                          </a:solidFill>
                          <a:effectLst/>
                        </a:rPr>
                        <a:t>a%b</a:t>
                      </a:r>
                      <a:r>
                        <a:rPr lang="en-US" sz="1200" dirty="0">
                          <a:solidFill>
                            <a:srgbClr val="002060"/>
                          </a:solidFill>
                          <a:effectLst/>
                        </a:rPr>
                        <a:t> = 0</a:t>
                      </a:r>
                      <a:endParaRPr lang="en-US" sz="1200" dirty="0">
                        <a:solidFill>
                          <a:srgbClr val="002060"/>
                        </a:solidFill>
                        <a:effectLst/>
                        <a:latin typeface="inter-regular"/>
                      </a:endParaRPr>
                    </a:p>
                  </a:txBody>
                  <a:tcPr marL="60960" marR="60960" marT="60960" marB="60960"/>
                </a:tc>
                <a:extLst>
                  <a:ext uri="{0D108BD9-81ED-4DB2-BD59-A6C34878D82A}">
                    <a16:rowId xmlns:a16="http://schemas.microsoft.com/office/drawing/2014/main" val="3940520940"/>
                  </a:ext>
                </a:extLst>
              </a:tr>
              <a:tr h="407913">
                <a:tc>
                  <a:txBody>
                    <a:bodyPr/>
                    <a:lstStyle/>
                    <a:p>
                      <a:pPr algn="just" fontAlgn="t"/>
                      <a:r>
                        <a:rPr lang="en-IN" sz="1200" b="1">
                          <a:solidFill>
                            <a:srgbClr val="002060"/>
                          </a:solidFill>
                          <a:effectLst/>
                        </a:rPr>
                        <a:t>** (Exponent)</a:t>
                      </a:r>
                      <a:endParaRPr lang="en-IN" sz="1200">
                        <a:solidFill>
                          <a:srgbClr val="002060"/>
                        </a:solidFill>
                        <a:effectLst/>
                        <a:latin typeface="inter-regular"/>
                      </a:endParaRPr>
                    </a:p>
                  </a:txBody>
                  <a:tcPr marL="60960" marR="60960" marT="60960" marB="60960"/>
                </a:tc>
                <a:tc>
                  <a:txBody>
                    <a:bodyPr/>
                    <a:lstStyle/>
                    <a:p>
                      <a:pPr algn="just" fontAlgn="t"/>
                      <a:r>
                        <a:rPr lang="en-US" sz="1200" dirty="0">
                          <a:solidFill>
                            <a:srgbClr val="002060"/>
                          </a:solidFill>
                          <a:effectLst/>
                        </a:rPr>
                        <a:t>It is an exponent operator represented as it calculates the first operand power to the second operand.</a:t>
                      </a:r>
                      <a:endParaRPr lang="en-US" sz="1200" dirty="0">
                        <a:solidFill>
                          <a:srgbClr val="002060"/>
                        </a:solidFill>
                        <a:effectLst/>
                        <a:latin typeface="inter-regular"/>
                      </a:endParaRPr>
                    </a:p>
                  </a:txBody>
                  <a:tcPr marL="60960" marR="60960" marT="60960" marB="60960"/>
                </a:tc>
                <a:extLst>
                  <a:ext uri="{0D108BD9-81ED-4DB2-BD59-A6C34878D82A}">
                    <a16:rowId xmlns:a16="http://schemas.microsoft.com/office/drawing/2014/main" val="2100414030"/>
                  </a:ext>
                </a:extLst>
              </a:tr>
              <a:tr h="407913">
                <a:tc>
                  <a:txBody>
                    <a:bodyPr/>
                    <a:lstStyle/>
                    <a:p>
                      <a:pPr algn="just" fontAlgn="t"/>
                      <a:r>
                        <a:rPr lang="en-IN" sz="1200" b="1">
                          <a:solidFill>
                            <a:srgbClr val="002060"/>
                          </a:solidFill>
                          <a:effectLst/>
                        </a:rPr>
                        <a:t>// (Floor division)</a:t>
                      </a:r>
                      <a:endParaRPr lang="en-IN" sz="1200">
                        <a:solidFill>
                          <a:srgbClr val="002060"/>
                        </a:solidFill>
                        <a:effectLst/>
                        <a:latin typeface="inter-regular"/>
                      </a:endParaRPr>
                    </a:p>
                  </a:txBody>
                  <a:tcPr marL="60960" marR="60960" marT="60960" marB="60960"/>
                </a:tc>
                <a:tc>
                  <a:txBody>
                    <a:bodyPr/>
                    <a:lstStyle/>
                    <a:p>
                      <a:pPr algn="just" fontAlgn="t"/>
                      <a:r>
                        <a:rPr lang="en-US" sz="1200" dirty="0">
                          <a:solidFill>
                            <a:srgbClr val="002060"/>
                          </a:solidFill>
                          <a:effectLst/>
                        </a:rPr>
                        <a:t>It gives the floor value of the quotient produced by dividing the two operands.</a:t>
                      </a:r>
                      <a:endParaRPr lang="en-US" sz="1200" dirty="0">
                        <a:solidFill>
                          <a:srgbClr val="002060"/>
                        </a:solidFill>
                        <a:effectLst/>
                        <a:latin typeface="inter-regular"/>
                      </a:endParaRPr>
                    </a:p>
                  </a:txBody>
                  <a:tcPr marL="60960" marR="60960" marT="60960" marB="60960"/>
                </a:tc>
                <a:extLst>
                  <a:ext uri="{0D108BD9-81ED-4DB2-BD59-A6C34878D82A}">
                    <a16:rowId xmlns:a16="http://schemas.microsoft.com/office/drawing/2014/main" val="961654599"/>
                  </a:ext>
                </a:extLst>
              </a:tr>
            </a:tbl>
          </a:graphicData>
        </a:graphic>
      </p:graphicFrame>
    </p:spTree>
    <p:extLst>
      <p:ext uri="{BB962C8B-B14F-4D97-AF65-F5344CB8AC3E}">
        <p14:creationId xmlns:p14="http://schemas.microsoft.com/office/powerpoint/2010/main" val="3945103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F5B3A-B01E-25B6-10D5-101C972D5850}"/>
              </a:ext>
            </a:extLst>
          </p:cNvPr>
          <p:cNvSpPr>
            <a:spLocks noGrp="1"/>
          </p:cNvSpPr>
          <p:nvPr>
            <p:ph type="title"/>
          </p:nvPr>
        </p:nvSpPr>
        <p:spPr>
          <a:xfrm>
            <a:off x="217357" y="82168"/>
            <a:ext cx="8520600" cy="707400"/>
          </a:xfrm>
          <a:pattFill prst="pct10">
            <a:fgClr>
              <a:schemeClr val="dk1"/>
            </a:fgClr>
            <a:bgClr>
              <a:schemeClr val="bg1"/>
            </a:bgClr>
          </a:pattFill>
        </p:spPr>
        <p:txBody>
          <a:bodyPr/>
          <a:lstStyle/>
          <a:p>
            <a:r>
              <a:rPr lang="en-US" dirty="0"/>
              <a:t>Comparison Operator</a:t>
            </a:r>
            <a:endParaRPr lang="en-IN" dirty="0"/>
          </a:p>
        </p:txBody>
      </p:sp>
      <p:graphicFrame>
        <p:nvGraphicFramePr>
          <p:cNvPr id="4" name="Table 4">
            <a:extLst>
              <a:ext uri="{FF2B5EF4-FFF2-40B4-BE49-F238E27FC236}">
                <a16:creationId xmlns:a16="http://schemas.microsoft.com/office/drawing/2014/main" id="{9F25566F-98D1-72A5-5759-F2A0374FB61A}"/>
              </a:ext>
            </a:extLst>
          </p:cNvPr>
          <p:cNvGraphicFramePr>
            <a:graphicFrameLocks noGrp="1"/>
          </p:cNvGraphicFramePr>
          <p:nvPr>
            <p:extLst>
              <p:ext uri="{D42A27DB-BD31-4B8C-83A1-F6EECF244321}">
                <p14:modId xmlns:p14="http://schemas.microsoft.com/office/powerpoint/2010/main" val="434939596"/>
              </p:ext>
            </p:extLst>
          </p:nvPr>
        </p:nvGraphicFramePr>
        <p:xfrm>
          <a:off x="94343" y="796825"/>
          <a:ext cx="8643614" cy="3618978"/>
        </p:xfrm>
        <a:graphic>
          <a:graphicData uri="http://schemas.openxmlformats.org/drawingml/2006/table">
            <a:tbl>
              <a:tblPr firstRow="1" bandRow="1">
                <a:tableStyleId>{ED083AE6-46FA-4A59-8FB0-9F97EB10719F}</a:tableStyleId>
              </a:tblPr>
              <a:tblGrid>
                <a:gridCol w="2198914">
                  <a:extLst>
                    <a:ext uri="{9D8B030D-6E8A-4147-A177-3AD203B41FA5}">
                      <a16:colId xmlns:a16="http://schemas.microsoft.com/office/drawing/2014/main" val="3331008561"/>
                    </a:ext>
                  </a:extLst>
                </a:gridCol>
                <a:gridCol w="6444700">
                  <a:extLst>
                    <a:ext uri="{9D8B030D-6E8A-4147-A177-3AD203B41FA5}">
                      <a16:colId xmlns:a16="http://schemas.microsoft.com/office/drawing/2014/main" val="2644720551"/>
                    </a:ext>
                  </a:extLst>
                </a:gridCol>
              </a:tblGrid>
              <a:tr h="226619">
                <a:tc>
                  <a:txBody>
                    <a:bodyPr/>
                    <a:lstStyle/>
                    <a:p>
                      <a:pPr algn="l" fontAlgn="t"/>
                      <a:r>
                        <a:rPr lang="en-IN">
                          <a:solidFill>
                            <a:srgbClr val="000000"/>
                          </a:solidFill>
                          <a:effectLst/>
                          <a:latin typeface="times new roman" panose="02020603050405020304" pitchFamily="18" charset="0"/>
                        </a:rPr>
                        <a:t>Operator</a:t>
                      </a:r>
                    </a:p>
                  </a:txBody>
                  <a:tcPr marT="91440" marB="91440"/>
                </a:tc>
                <a:tc>
                  <a:txBody>
                    <a:bodyPr/>
                    <a:lstStyle/>
                    <a:p>
                      <a:pPr algn="l" fontAlgn="t"/>
                      <a:r>
                        <a:rPr lang="en-IN">
                          <a:solidFill>
                            <a:srgbClr val="000000"/>
                          </a:solidFill>
                          <a:effectLst/>
                          <a:latin typeface="times new roman" panose="02020603050405020304" pitchFamily="18" charset="0"/>
                        </a:rPr>
                        <a:t>Description</a:t>
                      </a:r>
                    </a:p>
                  </a:txBody>
                  <a:tcPr marT="91440" marB="91440"/>
                </a:tc>
                <a:extLst>
                  <a:ext uri="{0D108BD9-81ED-4DB2-BD59-A6C34878D82A}">
                    <a16:rowId xmlns:a16="http://schemas.microsoft.com/office/drawing/2014/main" val="3585156803"/>
                  </a:ext>
                </a:extLst>
              </a:tr>
              <a:tr h="407913">
                <a:tc>
                  <a:txBody>
                    <a:bodyPr/>
                    <a:lstStyle/>
                    <a:p>
                      <a:pPr algn="just" fontAlgn="t"/>
                      <a:r>
                        <a:rPr lang="en-IN">
                          <a:solidFill>
                            <a:srgbClr val="333333"/>
                          </a:solidFill>
                          <a:effectLst/>
                          <a:latin typeface="inter-regular"/>
                        </a:rPr>
                        <a:t>==</a:t>
                      </a:r>
                    </a:p>
                  </a:txBody>
                  <a:tcPr marL="60960" marR="60960" marT="60960" marB="60960"/>
                </a:tc>
                <a:tc>
                  <a:txBody>
                    <a:bodyPr/>
                    <a:lstStyle/>
                    <a:p>
                      <a:pPr algn="just" fontAlgn="t"/>
                      <a:r>
                        <a:rPr lang="en-US">
                          <a:solidFill>
                            <a:srgbClr val="333333"/>
                          </a:solidFill>
                          <a:effectLst/>
                          <a:latin typeface="inter-regular"/>
                        </a:rPr>
                        <a:t>If the value of two operands is equal, then the condition becomes true.</a:t>
                      </a:r>
                    </a:p>
                  </a:txBody>
                  <a:tcPr marL="60960" marR="60960" marT="60960" marB="60960"/>
                </a:tc>
                <a:extLst>
                  <a:ext uri="{0D108BD9-81ED-4DB2-BD59-A6C34878D82A}">
                    <a16:rowId xmlns:a16="http://schemas.microsoft.com/office/drawing/2014/main" val="745050969"/>
                  </a:ext>
                </a:extLst>
              </a:tr>
              <a:tr h="725180">
                <a:tc>
                  <a:txBody>
                    <a:bodyPr/>
                    <a:lstStyle/>
                    <a:p>
                      <a:pPr algn="just" fontAlgn="t"/>
                      <a:r>
                        <a:rPr lang="en-IN">
                          <a:solidFill>
                            <a:srgbClr val="333333"/>
                          </a:solidFill>
                          <a:effectLst/>
                          <a:latin typeface="inter-regular"/>
                        </a:rPr>
                        <a:t>!=</a:t>
                      </a:r>
                    </a:p>
                  </a:txBody>
                  <a:tcPr marL="60960" marR="60960" marT="60960" marB="60960"/>
                </a:tc>
                <a:tc>
                  <a:txBody>
                    <a:bodyPr/>
                    <a:lstStyle/>
                    <a:p>
                      <a:pPr algn="just" fontAlgn="t"/>
                      <a:r>
                        <a:rPr lang="en-US">
                          <a:solidFill>
                            <a:srgbClr val="333333"/>
                          </a:solidFill>
                          <a:effectLst/>
                          <a:latin typeface="inter-regular"/>
                        </a:rPr>
                        <a:t>If the value of two operands is not equal, then the condition becomes true.</a:t>
                      </a:r>
                    </a:p>
                  </a:txBody>
                  <a:tcPr marL="60960" marR="60960" marT="60960" marB="60960"/>
                </a:tc>
                <a:extLst>
                  <a:ext uri="{0D108BD9-81ED-4DB2-BD59-A6C34878D82A}">
                    <a16:rowId xmlns:a16="http://schemas.microsoft.com/office/drawing/2014/main" val="2489907357"/>
                  </a:ext>
                </a:extLst>
              </a:tr>
              <a:tr h="566546">
                <a:tc>
                  <a:txBody>
                    <a:bodyPr/>
                    <a:lstStyle/>
                    <a:p>
                      <a:pPr algn="just" fontAlgn="t"/>
                      <a:r>
                        <a:rPr lang="en-IN">
                          <a:solidFill>
                            <a:srgbClr val="333333"/>
                          </a:solidFill>
                          <a:effectLst/>
                          <a:latin typeface="inter-regular"/>
                        </a:rPr>
                        <a:t>&lt;=</a:t>
                      </a:r>
                    </a:p>
                  </a:txBody>
                  <a:tcPr marL="60960" marR="60960" marT="60960" marB="60960"/>
                </a:tc>
                <a:tc>
                  <a:txBody>
                    <a:bodyPr/>
                    <a:lstStyle/>
                    <a:p>
                      <a:pPr algn="just" fontAlgn="t"/>
                      <a:r>
                        <a:rPr lang="en-US">
                          <a:solidFill>
                            <a:srgbClr val="333333"/>
                          </a:solidFill>
                          <a:effectLst/>
                          <a:latin typeface="inter-regular"/>
                        </a:rPr>
                        <a:t>If the first operand is less than or equal to the second operand, then the condition becomes true.</a:t>
                      </a:r>
                    </a:p>
                  </a:txBody>
                  <a:tcPr marL="60960" marR="60960" marT="60960" marB="60960"/>
                </a:tc>
                <a:extLst>
                  <a:ext uri="{0D108BD9-81ED-4DB2-BD59-A6C34878D82A}">
                    <a16:rowId xmlns:a16="http://schemas.microsoft.com/office/drawing/2014/main" val="360259953"/>
                  </a:ext>
                </a:extLst>
              </a:tr>
              <a:tr h="407913">
                <a:tc>
                  <a:txBody>
                    <a:bodyPr/>
                    <a:lstStyle/>
                    <a:p>
                      <a:pPr algn="just" fontAlgn="t"/>
                      <a:r>
                        <a:rPr lang="en-IN">
                          <a:solidFill>
                            <a:srgbClr val="333333"/>
                          </a:solidFill>
                          <a:effectLst/>
                          <a:latin typeface="inter-regular"/>
                        </a:rPr>
                        <a:t>&gt;=</a:t>
                      </a:r>
                    </a:p>
                  </a:txBody>
                  <a:tcPr marL="60960" marR="60960" marT="60960" marB="60960"/>
                </a:tc>
                <a:tc>
                  <a:txBody>
                    <a:bodyPr/>
                    <a:lstStyle/>
                    <a:p>
                      <a:pPr algn="just" fontAlgn="t"/>
                      <a:r>
                        <a:rPr lang="en-US">
                          <a:solidFill>
                            <a:srgbClr val="333333"/>
                          </a:solidFill>
                          <a:effectLst/>
                          <a:latin typeface="inter-regular"/>
                        </a:rPr>
                        <a:t>If the first operand is greater than or equal to the second operand, then the condition becomes true.</a:t>
                      </a:r>
                    </a:p>
                  </a:txBody>
                  <a:tcPr marL="60960" marR="60960" marT="60960" marB="60960"/>
                </a:tc>
                <a:extLst>
                  <a:ext uri="{0D108BD9-81ED-4DB2-BD59-A6C34878D82A}">
                    <a16:rowId xmlns:a16="http://schemas.microsoft.com/office/drawing/2014/main" val="2673219729"/>
                  </a:ext>
                </a:extLst>
              </a:tr>
              <a:tr h="566546">
                <a:tc>
                  <a:txBody>
                    <a:bodyPr/>
                    <a:lstStyle/>
                    <a:p>
                      <a:pPr algn="just" fontAlgn="t"/>
                      <a:r>
                        <a:rPr lang="en-IN">
                          <a:solidFill>
                            <a:srgbClr val="333333"/>
                          </a:solidFill>
                          <a:effectLst/>
                          <a:latin typeface="inter-regular"/>
                        </a:rPr>
                        <a:t>&gt;</a:t>
                      </a:r>
                    </a:p>
                  </a:txBody>
                  <a:tcPr marL="60960" marR="60960" marT="60960" marB="60960"/>
                </a:tc>
                <a:tc>
                  <a:txBody>
                    <a:bodyPr/>
                    <a:lstStyle/>
                    <a:p>
                      <a:pPr algn="just" fontAlgn="t"/>
                      <a:r>
                        <a:rPr lang="en-US">
                          <a:solidFill>
                            <a:srgbClr val="333333"/>
                          </a:solidFill>
                          <a:effectLst/>
                          <a:latin typeface="inter-regular"/>
                        </a:rPr>
                        <a:t>If the first operand is greater than the second operand, then the condition becomes true.</a:t>
                      </a:r>
                    </a:p>
                  </a:txBody>
                  <a:tcPr marL="60960" marR="60960" marT="60960" marB="60960"/>
                </a:tc>
                <a:extLst>
                  <a:ext uri="{0D108BD9-81ED-4DB2-BD59-A6C34878D82A}">
                    <a16:rowId xmlns:a16="http://schemas.microsoft.com/office/drawing/2014/main" val="3940520940"/>
                  </a:ext>
                </a:extLst>
              </a:tr>
              <a:tr h="407913">
                <a:tc>
                  <a:txBody>
                    <a:bodyPr/>
                    <a:lstStyle/>
                    <a:p>
                      <a:pPr algn="just" fontAlgn="t"/>
                      <a:r>
                        <a:rPr lang="en-IN" b="1">
                          <a:solidFill>
                            <a:srgbClr val="333333"/>
                          </a:solidFill>
                          <a:effectLst/>
                          <a:latin typeface="inter-bold"/>
                        </a:rPr>
                        <a:t>&lt;</a:t>
                      </a:r>
                      <a:endParaRPr lang="en-IN">
                        <a:solidFill>
                          <a:srgbClr val="333333"/>
                        </a:solidFill>
                        <a:effectLst/>
                        <a:latin typeface="inter-regular"/>
                      </a:endParaRPr>
                    </a:p>
                  </a:txBody>
                  <a:tcPr marL="60960" marR="60960" marT="60960" marB="60960"/>
                </a:tc>
                <a:tc>
                  <a:txBody>
                    <a:bodyPr/>
                    <a:lstStyle/>
                    <a:p>
                      <a:pPr algn="just" fontAlgn="t"/>
                      <a:r>
                        <a:rPr lang="en-US" dirty="0">
                          <a:solidFill>
                            <a:srgbClr val="333333"/>
                          </a:solidFill>
                          <a:effectLst/>
                          <a:latin typeface="inter-regular"/>
                        </a:rPr>
                        <a:t>If the first operand is less than the second operand, then the condition becomes true.</a:t>
                      </a:r>
                    </a:p>
                  </a:txBody>
                  <a:tcPr marL="60960" marR="60960" marT="60960" marB="60960"/>
                </a:tc>
                <a:extLst>
                  <a:ext uri="{0D108BD9-81ED-4DB2-BD59-A6C34878D82A}">
                    <a16:rowId xmlns:a16="http://schemas.microsoft.com/office/drawing/2014/main" val="2100414030"/>
                  </a:ext>
                </a:extLst>
              </a:tr>
            </a:tbl>
          </a:graphicData>
        </a:graphic>
      </p:graphicFrame>
    </p:spTree>
    <p:extLst>
      <p:ext uri="{BB962C8B-B14F-4D97-AF65-F5344CB8AC3E}">
        <p14:creationId xmlns:p14="http://schemas.microsoft.com/office/powerpoint/2010/main" val="311723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F5B3A-B01E-25B6-10D5-101C972D5850}"/>
              </a:ext>
            </a:extLst>
          </p:cNvPr>
          <p:cNvSpPr>
            <a:spLocks noGrp="1"/>
          </p:cNvSpPr>
          <p:nvPr>
            <p:ph type="title"/>
          </p:nvPr>
        </p:nvSpPr>
        <p:spPr>
          <a:xfrm>
            <a:off x="217357" y="82168"/>
            <a:ext cx="8520600" cy="707400"/>
          </a:xfrm>
          <a:pattFill prst="pct10">
            <a:fgClr>
              <a:schemeClr val="dk1"/>
            </a:fgClr>
            <a:bgClr>
              <a:schemeClr val="bg1"/>
            </a:bgClr>
          </a:pattFill>
        </p:spPr>
        <p:txBody>
          <a:bodyPr/>
          <a:lstStyle/>
          <a:p>
            <a:r>
              <a:rPr lang="en-US" dirty="0"/>
              <a:t>Assignment Operator</a:t>
            </a:r>
            <a:endParaRPr lang="en-IN" dirty="0"/>
          </a:p>
        </p:txBody>
      </p:sp>
      <p:graphicFrame>
        <p:nvGraphicFramePr>
          <p:cNvPr id="4" name="Table 4">
            <a:extLst>
              <a:ext uri="{FF2B5EF4-FFF2-40B4-BE49-F238E27FC236}">
                <a16:creationId xmlns:a16="http://schemas.microsoft.com/office/drawing/2014/main" id="{9F25566F-98D1-72A5-5759-F2A0374FB61A}"/>
              </a:ext>
            </a:extLst>
          </p:cNvPr>
          <p:cNvGraphicFramePr>
            <a:graphicFrameLocks noGrp="1"/>
          </p:cNvGraphicFramePr>
          <p:nvPr>
            <p:extLst>
              <p:ext uri="{D42A27DB-BD31-4B8C-83A1-F6EECF244321}">
                <p14:modId xmlns:p14="http://schemas.microsoft.com/office/powerpoint/2010/main" val="2263964850"/>
              </p:ext>
            </p:extLst>
          </p:nvPr>
        </p:nvGraphicFramePr>
        <p:xfrm>
          <a:off x="217357" y="796826"/>
          <a:ext cx="8617154" cy="4125693"/>
        </p:xfrm>
        <a:graphic>
          <a:graphicData uri="http://schemas.openxmlformats.org/drawingml/2006/table">
            <a:tbl>
              <a:tblPr firstRow="1" bandRow="1">
                <a:tableStyleId>{ED083AE6-46FA-4A59-8FB0-9F97EB10719F}</a:tableStyleId>
              </a:tblPr>
              <a:tblGrid>
                <a:gridCol w="1025052">
                  <a:extLst>
                    <a:ext uri="{9D8B030D-6E8A-4147-A177-3AD203B41FA5}">
                      <a16:colId xmlns:a16="http://schemas.microsoft.com/office/drawing/2014/main" val="3331008561"/>
                    </a:ext>
                  </a:extLst>
                </a:gridCol>
                <a:gridCol w="7592102">
                  <a:extLst>
                    <a:ext uri="{9D8B030D-6E8A-4147-A177-3AD203B41FA5}">
                      <a16:colId xmlns:a16="http://schemas.microsoft.com/office/drawing/2014/main" val="2644720551"/>
                    </a:ext>
                  </a:extLst>
                </a:gridCol>
              </a:tblGrid>
              <a:tr h="395378">
                <a:tc>
                  <a:txBody>
                    <a:bodyPr/>
                    <a:lstStyle/>
                    <a:p>
                      <a:pPr algn="l" fontAlgn="t"/>
                      <a:r>
                        <a:rPr lang="en-IN" sz="1200">
                          <a:solidFill>
                            <a:srgbClr val="000000"/>
                          </a:solidFill>
                          <a:effectLst/>
                          <a:latin typeface="times new roman" panose="02020603050405020304" pitchFamily="18" charset="0"/>
                        </a:rPr>
                        <a:t>Operator</a:t>
                      </a:r>
                    </a:p>
                  </a:txBody>
                  <a:tcPr marT="91440" marB="91440"/>
                </a:tc>
                <a:tc>
                  <a:txBody>
                    <a:bodyPr/>
                    <a:lstStyle/>
                    <a:p>
                      <a:pPr algn="l" fontAlgn="t"/>
                      <a:r>
                        <a:rPr lang="en-IN" sz="1200" dirty="0">
                          <a:solidFill>
                            <a:srgbClr val="000000"/>
                          </a:solidFill>
                          <a:effectLst/>
                          <a:latin typeface="times new roman" panose="02020603050405020304" pitchFamily="18" charset="0"/>
                        </a:rPr>
                        <a:t>Description</a:t>
                      </a:r>
                    </a:p>
                  </a:txBody>
                  <a:tcPr marT="91440" marB="91440"/>
                </a:tc>
                <a:extLst>
                  <a:ext uri="{0D108BD9-81ED-4DB2-BD59-A6C34878D82A}">
                    <a16:rowId xmlns:a16="http://schemas.microsoft.com/office/drawing/2014/main" val="3585156803"/>
                  </a:ext>
                </a:extLst>
              </a:tr>
              <a:tr h="329481">
                <a:tc>
                  <a:txBody>
                    <a:bodyPr/>
                    <a:lstStyle/>
                    <a:p>
                      <a:pPr algn="just" fontAlgn="t"/>
                      <a:r>
                        <a:rPr lang="en-IN" sz="1200">
                          <a:solidFill>
                            <a:srgbClr val="333333"/>
                          </a:solidFill>
                          <a:effectLst/>
                          <a:latin typeface="inter-regular"/>
                        </a:rPr>
                        <a:t>=</a:t>
                      </a:r>
                    </a:p>
                  </a:txBody>
                  <a:tcPr marL="60960" marR="60960" marT="60960" marB="60960"/>
                </a:tc>
                <a:tc>
                  <a:txBody>
                    <a:bodyPr/>
                    <a:lstStyle/>
                    <a:p>
                      <a:pPr algn="just" fontAlgn="t"/>
                      <a:r>
                        <a:rPr lang="en-US" sz="1200">
                          <a:solidFill>
                            <a:srgbClr val="333333"/>
                          </a:solidFill>
                          <a:effectLst/>
                          <a:latin typeface="inter-regular"/>
                        </a:rPr>
                        <a:t>It assigns the value of the right expression to the left operand.</a:t>
                      </a:r>
                    </a:p>
                  </a:txBody>
                  <a:tcPr marL="60960" marR="60960" marT="60960" marB="60960"/>
                </a:tc>
                <a:extLst>
                  <a:ext uri="{0D108BD9-81ED-4DB2-BD59-A6C34878D82A}">
                    <a16:rowId xmlns:a16="http://schemas.microsoft.com/office/drawing/2014/main" val="745050969"/>
                  </a:ext>
                </a:extLst>
              </a:tr>
              <a:tr h="652922">
                <a:tc>
                  <a:txBody>
                    <a:bodyPr/>
                    <a:lstStyle/>
                    <a:p>
                      <a:pPr algn="just" fontAlgn="t"/>
                      <a:r>
                        <a:rPr lang="en-IN" sz="1200">
                          <a:solidFill>
                            <a:srgbClr val="333333"/>
                          </a:solidFill>
                          <a:effectLst/>
                          <a:latin typeface="inter-regular"/>
                        </a:rPr>
                        <a:t>+=</a:t>
                      </a:r>
                    </a:p>
                  </a:txBody>
                  <a:tcPr marL="60960" marR="60960" marT="60960" marB="60960"/>
                </a:tc>
                <a:tc>
                  <a:txBody>
                    <a:bodyPr/>
                    <a:lstStyle/>
                    <a:p>
                      <a:pPr algn="just" fontAlgn="t"/>
                      <a:r>
                        <a:rPr lang="en-US" sz="1200" dirty="0">
                          <a:solidFill>
                            <a:srgbClr val="333333"/>
                          </a:solidFill>
                          <a:effectLst/>
                          <a:latin typeface="inter-regular"/>
                        </a:rPr>
                        <a:t>It increases the value of the left operand by the value of the right operand and assigns the modified value back to left operand. For example, if a = 10, b = 20 =&gt; a+ = b will be equal to a = a+ b and therefore, a = 30.</a:t>
                      </a:r>
                    </a:p>
                  </a:txBody>
                  <a:tcPr marL="60960" marR="60960" marT="60960" marB="60960"/>
                </a:tc>
                <a:extLst>
                  <a:ext uri="{0D108BD9-81ED-4DB2-BD59-A6C34878D82A}">
                    <a16:rowId xmlns:a16="http://schemas.microsoft.com/office/drawing/2014/main" val="2489907357"/>
                  </a:ext>
                </a:extLst>
              </a:tr>
              <a:tr h="652922">
                <a:tc>
                  <a:txBody>
                    <a:bodyPr/>
                    <a:lstStyle/>
                    <a:p>
                      <a:pPr algn="just" fontAlgn="t"/>
                      <a:r>
                        <a:rPr lang="en-IN" sz="1200">
                          <a:solidFill>
                            <a:srgbClr val="333333"/>
                          </a:solidFill>
                          <a:effectLst/>
                          <a:latin typeface="inter-regular"/>
                        </a:rPr>
                        <a:t>-=</a:t>
                      </a:r>
                    </a:p>
                  </a:txBody>
                  <a:tcPr marL="60960" marR="60960" marT="60960" marB="60960"/>
                </a:tc>
                <a:tc>
                  <a:txBody>
                    <a:bodyPr/>
                    <a:lstStyle/>
                    <a:p>
                      <a:pPr algn="just" fontAlgn="t"/>
                      <a:r>
                        <a:rPr lang="en-US" sz="1200">
                          <a:solidFill>
                            <a:srgbClr val="333333"/>
                          </a:solidFill>
                          <a:effectLst/>
                          <a:latin typeface="inter-regular"/>
                        </a:rPr>
                        <a:t>It decreases the value of the left operand by the value of the right operand and assigns the modified value back to left operand. For example, if a = 20, b = 10 =&gt; a- = b will be equal to a = a- b and therefore, a = 10.</a:t>
                      </a:r>
                    </a:p>
                  </a:txBody>
                  <a:tcPr marL="60960" marR="60960" marT="60960" marB="60960"/>
                </a:tc>
                <a:extLst>
                  <a:ext uri="{0D108BD9-81ED-4DB2-BD59-A6C34878D82A}">
                    <a16:rowId xmlns:a16="http://schemas.microsoft.com/office/drawing/2014/main" val="360259953"/>
                  </a:ext>
                </a:extLst>
              </a:tr>
              <a:tr h="652922">
                <a:tc>
                  <a:txBody>
                    <a:bodyPr/>
                    <a:lstStyle/>
                    <a:p>
                      <a:pPr algn="just" fontAlgn="t"/>
                      <a:r>
                        <a:rPr lang="en-IN" sz="1200">
                          <a:solidFill>
                            <a:srgbClr val="333333"/>
                          </a:solidFill>
                          <a:effectLst/>
                          <a:latin typeface="inter-regular"/>
                        </a:rPr>
                        <a:t>*=</a:t>
                      </a:r>
                    </a:p>
                  </a:txBody>
                  <a:tcPr marL="60960" marR="60960" marT="60960" marB="60960"/>
                </a:tc>
                <a:tc>
                  <a:txBody>
                    <a:bodyPr/>
                    <a:lstStyle/>
                    <a:p>
                      <a:pPr algn="just" fontAlgn="t"/>
                      <a:r>
                        <a:rPr lang="en-US" sz="1200">
                          <a:solidFill>
                            <a:srgbClr val="333333"/>
                          </a:solidFill>
                          <a:effectLst/>
                          <a:latin typeface="inter-regular"/>
                        </a:rPr>
                        <a:t>It multiplies the value of the left operand by the value of the right operand and assigns the modified value back to then the left operand. For example, if a = 10, b = 20 =&gt; a* = b will be equal to a = a* b and therefore, a = 200.</a:t>
                      </a:r>
                    </a:p>
                  </a:txBody>
                  <a:tcPr marL="60960" marR="60960" marT="60960" marB="60960"/>
                </a:tc>
                <a:extLst>
                  <a:ext uri="{0D108BD9-81ED-4DB2-BD59-A6C34878D82A}">
                    <a16:rowId xmlns:a16="http://schemas.microsoft.com/office/drawing/2014/main" val="2673219729"/>
                  </a:ext>
                </a:extLst>
              </a:tr>
              <a:tr h="652922">
                <a:tc>
                  <a:txBody>
                    <a:bodyPr/>
                    <a:lstStyle/>
                    <a:p>
                      <a:pPr algn="just" fontAlgn="t"/>
                      <a:r>
                        <a:rPr lang="en-IN" sz="1200">
                          <a:solidFill>
                            <a:srgbClr val="333333"/>
                          </a:solidFill>
                          <a:effectLst/>
                          <a:latin typeface="inter-regular"/>
                        </a:rPr>
                        <a:t>%=</a:t>
                      </a:r>
                    </a:p>
                  </a:txBody>
                  <a:tcPr marL="60960" marR="60960" marT="60960" marB="60960"/>
                </a:tc>
                <a:tc>
                  <a:txBody>
                    <a:bodyPr/>
                    <a:lstStyle/>
                    <a:p>
                      <a:pPr algn="just" fontAlgn="t"/>
                      <a:r>
                        <a:rPr lang="en-US" sz="1200">
                          <a:solidFill>
                            <a:srgbClr val="333333"/>
                          </a:solidFill>
                          <a:effectLst/>
                          <a:latin typeface="inter-regular"/>
                        </a:rPr>
                        <a:t>It divides the value of the left operand by the value of the right operand and assigns the reminder back to the left operand. For example, if a = 20, b = 10 =&gt; a % = b will be equal to a = a % b and therefore, a = 0.</a:t>
                      </a:r>
                    </a:p>
                  </a:txBody>
                  <a:tcPr marL="60960" marR="60960" marT="60960" marB="60960"/>
                </a:tc>
                <a:extLst>
                  <a:ext uri="{0D108BD9-81ED-4DB2-BD59-A6C34878D82A}">
                    <a16:rowId xmlns:a16="http://schemas.microsoft.com/office/drawing/2014/main" val="3940520940"/>
                  </a:ext>
                </a:extLst>
              </a:tr>
              <a:tr h="394573">
                <a:tc>
                  <a:txBody>
                    <a:bodyPr/>
                    <a:lstStyle/>
                    <a:p>
                      <a:pPr algn="just" fontAlgn="t"/>
                      <a:r>
                        <a:rPr lang="en-IN" sz="1200" dirty="0">
                          <a:solidFill>
                            <a:srgbClr val="333333"/>
                          </a:solidFill>
                          <a:effectLst/>
                          <a:latin typeface="inter-regular"/>
                        </a:rPr>
                        <a:t>**=</a:t>
                      </a:r>
                    </a:p>
                  </a:txBody>
                  <a:tcPr marL="60960" marR="60960" marT="60960" marB="60960"/>
                </a:tc>
                <a:tc>
                  <a:txBody>
                    <a:bodyPr/>
                    <a:lstStyle/>
                    <a:p>
                      <a:pPr algn="just" fontAlgn="t"/>
                      <a:r>
                        <a:rPr lang="en-US" sz="1200" dirty="0">
                          <a:solidFill>
                            <a:srgbClr val="333333"/>
                          </a:solidFill>
                          <a:effectLst/>
                          <a:latin typeface="inter-regular"/>
                        </a:rPr>
                        <a:t>a**=b will be equal to a=a**b, for example, if a = 4, b =2, a**=b will assign 4**2 = 16 to a.</a:t>
                      </a:r>
                    </a:p>
                  </a:txBody>
                  <a:tcPr marL="60960" marR="60960" marT="60960" marB="60960"/>
                </a:tc>
                <a:extLst>
                  <a:ext uri="{0D108BD9-81ED-4DB2-BD59-A6C34878D82A}">
                    <a16:rowId xmlns:a16="http://schemas.microsoft.com/office/drawing/2014/main" val="2100414030"/>
                  </a:ext>
                </a:extLst>
              </a:tr>
              <a:tr h="394573">
                <a:tc>
                  <a:txBody>
                    <a:bodyPr/>
                    <a:lstStyle/>
                    <a:p>
                      <a:pPr algn="just" fontAlgn="t"/>
                      <a:r>
                        <a:rPr lang="en-IN" sz="1200" dirty="0">
                          <a:solidFill>
                            <a:srgbClr val="333333"/>
                          </a:solidFill>
                          <a:effectLst/>
                          <a:latin typeface="inter-regular"/>
                        </a:rPr>
                        <a:t>//=</a:t>
                      </a:r>
                    </a:p>
                  </a:txBody>
                  <a:tcPr marL="60960" marR="60960" marT="60960" marB="60960"/>
                </a:tc>
                <a:tc>
                  <a:txBody>
                    <a:bodyPr/>
                    <a:lstStyle/>
                    <a:p>
                      <a:pPr algn="just" fontAlgn="t"/>
                      <a:r>
                        <a:rPr lang="en-US" sz="1200" dirty="0">
                          <a:solidFill>
                            <a:srgbClr val="333333"/>
                          </a:solidFill>
                          <a:effectLst/>
                          <a:latin typeface="inter-regular"/>
                        </a:rPr>
                        <a:t>A//=b will be equal to a = a// b, for example, if a = 4, b = 3, a//=b will assign 4//3 = 1 to a.</a:t>
                      </a:r>
                    </a:p>
                  </a:txBody>
                  <a:tcPr marL="60960" marR="60960" marT="60960" marB="60960"/>
                </a:tc>
                <a:extLst>
                  <a:ext uri="{0D108BD9-81ED-4DB2-BD59-A6C34878D82A}">
                    <a16:rowId xmlns:a16="http://schemas.microsoft.com/office/drawing/2014/main" val="2445268307"/>
                  </a:ext>
                </a:extLst>
              </a:tr>
            </a:tbl>
          </a:graphicData>
        </a:graphic>
      </p:graphicFrame>
    </p:spTree>
    <p:extLst>
      <p:ext uri="{BB962C8B-B14F-4D97-AF65-F5344CB8AC3E}">
        <p14:creationId xmlns:p14="http://schemas.microsoft.com/office/powerpoint/2010/main" val="3305748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F5B3A-B01E-25B6-10D5-101C972D5850}"/>
              </a:ext>
            </a:extLst>
          </p:cNvPr>
          <p:cNvSpPr>
            <a:spLocks noGrp="1"/>
          </p:cNvSpPr>
          <p:nvPr>
            <p:ph type="title"/>
          </p:nvPr>
        </p:nvSpPr>
        <p:spPr>
          <a:xfrm>
            <a:off x="217357" y="82168"/>
            <a:ext cx="8520600" cy="707400"/>
          </a:xfrm>
          <a:pattFill prst="pct10">
            <a:fgClr>
              <a:schemeClr val="dk1"/>
            </a:fgClr>
            <a:bgClr>
              <a:schemeClr val="bg1"/>
            </a:bgClr>
          </a:pattFill>
        </p:spPr>
        <p:txBody>
          <a:bodyPr/>
          <a:lstStyle/>
          <a:p>
            <a:r>
              <a:rPr lang="en-US" dirty="0" err="1"/>
              <a:t>Bitswise</a:t>
            </a:r>
            <a:r>
              <a:rPr lang="en-US" dirty="0"/>
              <a:t> Operator</a:t>
            </a:r>
            <a:endParaRPr lang="en-IN" dirty="0"/>
          </a:p>
        </p:txBody>
      </p:sp>
      <p:graphicFrame>
        <p:nvGraphicFramePr>
          <p:cNvPr id="4" name="Table 4">
            <a:extLst>
              <a:ext uri="{FF2B5EF4-FFF2-40B4-BE49-F238E27FC236}">
                <a16:creationId xmlns:a16="http://schemas.microsoft.com/office/drawing/2014/main" id="{9F25566F-98D1-72A5-5759-F2A0374FB61A}"/>
              </a:ext>
            </a:extLst>
          </p:cNvPr>
          <p:cNvGraphicFramePr>
            <a:graphicFrameLocks noGrp="1"/>
          </p:cNvGraphicFramePr>
          <p:nvPr>
            <p:extLst>
              <p:ext uri="{D42A27DB-BD31-4B8C-83A1-F6EECF244321}">
                <p14:modId xmlns:p14="http://schemas.microsoft.com/office/powerpoint/2010/main" val="1668290367"/>
              </p:ext>
            </p:extLst>
          </p:nvPr>
        </p:nvGraphicFramePr>
        <p:xfrm>
          <a:off x="217357" y="789568"/>
          <a:ext cx="8598984" cy="3735303"/>
        </p:xfrm>
        <a:graphic>
          <a:graphicData uri="http://schemas.openxmlformats.org/drawingml/2006/table">
            <a:tbl>
              <a:tblPr firstRow="1" bandRow="1">
                <a:tableStyleId>{ED083AE6-46FA-4A59-8FB0-9F97EB10719F}</a:tableStyleId>
              </a:tblPr>
              <a:tblGrid>
                <a:gridCol w="1022890">
                  <a:extLst>
                    <a:ext uri="{9D8B030D-6E8A-4147-A177-3AD203B41FA5}">
                      <a16:colId xmlns:a16="http://schemas.microsoft.com/office/drawing/2014/main" val="3331008561"/>
                    </a:ext>
                  </a:extLst>
                </a:gridCol>
                <a:gridCol w="7576094">
                  <a:extLst>
                    <a:ext uri="{9D8B030D-6E8A-4147-A177-3AD203B41FA5}">
                      <a16:colId xmlns:a16="http://schemas.microsoft.com/office/drawing/2014/main" val="2644720551"/>
                    </a:ext>
                  </a:extLst>
                </a:gridCol>
              </a:tblGrid>
              <a:tr h="397011">
                <a:tc>
                  <a:txBody>
                    <a:bodyPr/>
                    <a:lstStyle/>
                    <a:p>
                      <a:pPr algn="l" fontAlgn="t"/>
                      <a:r>
                        <a:rPr lang="en-IN" dirty="0">
                          <a:solidFill>
                            <a:srgbClr val="000000"/>
                          </a:solidFill>
                          <a:effectLst/>
                          <a:latin typeface="times new roman" panose="02020603050405020304" pitchFamily="18" charset="0"/>
                        </a:rPr>
                        <a:t>Operator</a:t>
                      </a:r>
                    </a:p>
                  </a:txBody>
                  <a:tcPr marT="91440" marB="91440"/>
                </a:tc>
                <a:tc>
                  <a:txBody>
                    <a:bodyPr/>
                    <a:lstStyle/>
                    <a:p>
                      <a:pPr algn="l" fontAlgn="t"/>
                      <a:r>
                        <a:rPr lang="en-IN">
                          <a:solidFill>
                            <a:srgbClr val="000000"/>
                          </a:solidFill>
                          <a:effectLst/>
                          <a:latin typeface="times new roman" panose="02020603050405020304" pitchFamily="18" charset="0"/>
                        </a:rPr>
                        <a:t>Description</a:t>
                      </a:r>
                    </a:p>
                  </a:txBody>
                  <a:tcPr marT="91440" marB="91440"/>
                </a:tc>
                <a:extLst>
                  <a:ext uri="{0D108BD9-81ED-4DB2-BD59-A6C34878D82A}">
                    <a16:rowId xmlns:a16="http://schemas.microsoft.com/office/drawing/2014/main" val="3585156803"/>
                  </a:ext>
                </a:extLst>
              </a:tr>
              <a:tr h="549708">
                <a:tc>
                  <a:txBody>
                    <a:bodyPr/>
                    <a:lstStyle/>
                    <a:p>
                      <a:pPr algn="just" fontAlgn="t"/>
                      <a:r>
                        <a:rPr lang="en-IN">
                          <a:solidFill>
                            <a:srgbClr val="333333"/>
                          </a:solidFill>
                          <a:effectLst/>
                          <a:latin typeface="inter-regular"/>
                        </a:rPr>
                        <a:t>&amp; (binary and)</a:t>
                      </a:r>
                    </a:p>
                  </a:txBody>
                  <a:tcPr marL="60960" marR="60960" marT="60960" marB="60960"/>
                </a:tc>
                <a:tc>
                  <a:txBody>
                    <a:bodyPr/>
                    <a:lstStyle/>
                    <a:p>
                      <a:pPr algn="just" fontAlgn="t"/>
                      <a:r>
                        <a:rPr lang="en-US">
                          <a:solidFill>
                            <a:srgbClr val="333333"/>
                          </a:solidFill>
                          <a:effectLst/>
                          <a:latin typeface="inter-regular"/>
                        </a:rPr>
                        <a:t>If both the bits at the same place in two operands are 1, then 1 is copied to the result. Otherwise, 0 is copied.</a:t>
                      </a:r>
                    </a:p>
                  </a:txBody>
                  <a:tcPr marL="60960" marR="60960" marT="60960" marB="60960"/>
                </a:tc>
                <a:extLst>
                  <a:ext uri="{0D108BD9-81ED-4DB2-BD59-A6C34878D82A}">
                    <a16:rowId xmlns:a16="http://schemas.microsoft.com/office/drawing/2014/main" val="745050969"/>
                  </a:ext>
                </a:extLst>
              </a:tr>
              <a:tr h="559719">
                <a:tc>
                  <a:txBody>
                    <a:bodyPr/>
                    <a:lstStyle/>
                    <a:p>
                      <a:pPr algn="just" fontAlgn="t"/>
                      <a:r>
                        <a:rPr lang="en-IN">
                          <a:solidFill>
                            <a:srgbClr val="333333"/>
                          </a:solidFill>
                          <a:effectLst/>
                          <a:latin typeface="inter-regular"/>
                        </a:rPr>
                        <a:t>| (binary or)</a:t>
                      </a:r>
                    </a:p>
                  </a:txBody>
                  <a:tcPr marL="60960" marR="60960" marT="60960" marB="60960"/>
                </a:tc>
                <a:tc>
                  <a:txBody>
                    <a:bodyPr/>
                    <a:lstStyle/>
                    <a:p>
                      <a:pPr algn="just" fontAlgn="t"/>
                      <a:r>
                        <a:rPr lang="en-US">
                          <a:solidFill>
                            <a:srgbClr val="333333"/>
                          </a:solidFill>
                          <a:effectLst/>
                          <a:latin typeface="inter-regular"/>
                        </a:rPr>
                        <a:t>The resulting bit will be 0 if both the bits are zero; otherwise, the resulting bit will be 1.</a:t>
                      </a:r>
                    </a:p>
                  </a:txBody>
                  <a:tcPr marL="60960" marR="60960" marT="60960" marB="60960"/>
                </a:tc>
                <a:extLst>
                  <a:ext uri="{0D108BD9-81ED-4DB2-BD59-A6C34878D82A}">
                    <a16:rowId xmlns:a16="http://schemas.microsoft.com/office/drawing/2014/main" val="2489907357"/>
                  </a:ext>
                </a:extLst>
              </a:tr>
              <a:tr h="559719">
                <a:tc>
                  <a:txBody>
                    <a:bodyPr/>
                    <a:lstStyle/>
                    <a:p>
                      <a:pPr algn="just" fontAlgn="t"/>
                      <a:r>
                        <a:rPr lang="en-IN">
                          <a:solidFill>
                            <a:srgbClr val="333333"/>
                          </a:solidFill>
                          <a:effectLst/>
                          <a:latin typeface="inter-regular"/>
                        </a:rPr>
                        <a:t>^ (binary xor)</a:t>
                      </a:r>
                    </a:p>
                  </a:txBody>
                  <a:tcPr marL="60960" marR="60960" marT="60960" marB="60960"/>
                </a:tc>
                <a:tc>
                  <a:txBody>
                    <a:bodyPr/>
                    <a:lstStyle/>
                    <a:p>
                      <a:pPr algn="just" fontAlgn="t"/>
                      <a:r>
                        <a:rPr lang="en-US">
                          <a:solidFill>
                            <a:srgbClr val="333333"/>
                          </a:solidFill>
                          <a:effectLst/>
                          <a:latin typeface="inter-regular"/>
                        </a:rPr>
                        <a:t>The resulting bit will be 1 if both the bits are different; otherwise, the resulting bit will be 0.</a:t>
                      </a:r>
                    </a:p>
                  </a:txBody>
                  <a:tcPr marL="60960" marR="60960" marT="60960" marB="60960"/>
                </a:tc>
                <a:extLst>
                  <a:ext uri="{0D108BD9-81ED-4DB2-BD59-A6C34878D82A}">
                    <a16:rowId xmlns:a16="http://schemas.microsoft.com/office/drawing/2014/main" val="360259953"/>
                  </a:ext>
                </a:extLst>
              </a:tr>
              <a:tr h="559719">
                <a:tc>
                  <a:txBody>
                    <a:bodyPr/>
                    <a:lstStyle/>
                    <a:p>
                      <a:pPr algn="just" fontAlgn="t"/>
                      <a:r>
                        <a:rPr lang="en-IN">
                          <a:solidFill>
                            <a:srgbClr val="333333"/>
                          </a:solidFill>
                          <a:effectLst/>
                          <a:latin typeface="inter-regular"/>
                        </a:rPr>
                        <a:t>~ (negation)</a:t>
                      </a:r>
                    </a:p>
                  </a:txBody>
                  <a:tcPr marL="60960" marR="60960" marT="60960" marB="60960"/>
                </a:tc>
                <a:tc>
                  <a:txBody>
                    <a:bodyPr/>
                    <a:lstStyle/>
                    <a:p>
                      <a:pPr algn="just" fontAlgn="t"/>
                      <a:r>
                        <a:rPr lang="en-US">
                          <a:solidFill>
                            <a:srgbClr val="333333"/>
                          </a:solidFill>
                          <a:effectLst/>
                          <a:latin typeface="inter-regular"/>
                        </a:rPr>
                        <a:t>It calculates the negation of each bit of the operand, i.e., if the bit is 0, the resulting bit will be 1 and vice versa.</a:t>
                      </a:r>
                    </a:p>
                  </a:txBody>
                  <a:tcPr marL="60960" marR="60960" marT="60960" marB="60960"/>
                </a:tc>
                <a:extLst>
                  <a:ext uri="{0D108BD9-81ED-4DB2-BD59-A6C34878D82A}">
                    <a16:rowId xmlns:a16="http://schemas.microsoft.com/office/drawing/2014/main" val="2673219729"/>
                  </a:ext>
                </a:extLst>
              </a:tr>
              <a:tr h="559719">
                <a:tc>
                  <a:txBody>
                    <a:bodyPr/>
                    <a:lstStyle/>
                    <a:p>
                      <a:pPr algn="just" fontAlgn="t"/>
                      <a:r>
                        <a:rPr lang="en-IN">
                          <a:solidFill>
                            <a:srgbClr val="333333"/>
                          </a:solidFill>
                          <a:effectLst/>
                          <a:latin typeface="inter-regular"/>
                        </a:rPr>
                        <a:t>&lt;&lt; (left shift)</a:t>
                      </a:r>
                    </a:p>
                  </a:txBody>
                  <a:tcPr marL="60960" marR="60960" marT="60960" marB="60960"/>
                </a:tc>
                <a:tc>
                  <a:txBody>
                    <a:bodyPr/>
                    <a:lstStyle/>
                    <a:p>
                      <a:pPr algn="just" fontAlgn="t"/>
                      <a:r>
                        <a:rPr lang="en-US">
                          <a:solidFill>
                            <a:srgbClr val="333333"/>
                          </a:solidFill>
                          <a:effectLst/>
                          <a:latin typeface="inter-regular"/>
                        </a:rPr>
                        <a:t>The left operand value is moved left by the number of bits present in the right operand.</a:t>
                      </a:r>
                    </a:p>
                  </a:txBody>
                  <a:tcPr marL="60960" marR="60960" marT="60960" marB="60960"/>
                </a:tc>
                <a:extLst>
                  <a:ext uri="{0D108BD9-81ED-4DB2-BD59-A6C34878D82A}">
                    <a16:rowId xmlns:a16="http://schemas.microsoft.com/office/drawing/2014/main" val="3940520940"/>
                  </a:ext>
                </a:extLst>
              </a:tr>
              <a:tr h="549708">
                <a:tc>
                  <a:txBody>
                    <a:bodyPr/>
                    <a:lstStyle/>
                    <a:p>
                      <a:pPr algn="just" fontAlgn="t"/>
                      <a:r>
                        <a:rPr lang="en-IN">
                          <a:solidFill>
                            <a:srgbClr val="333333"/>
                          </a:solidFill>
                          <a:effectLst/>
                          <a:latin typeface="inter-regular"/>
                        </a:rPr>
                        <a:t>&gt;&gt; (right shift)</a:t>
                      </a:r>
                    </a:p>
                  </a:txBody>
                  <a:tcPr marL="60960" marR="60960" marT="60960" marB="60960"/>
                </a:tc>
                <a:tc>
                  <a:txBody>
                    <a:bodyPr/>
                    <a:lstStyle/>
                    <a:p>
                      <a:pPr algn="just" fontAlgn="t"/>
                      <a:r>
                        <a:rPr lang="en-US" dirty="0">
                          <a:solidFill>
                            <a:srgbClr val="333333"/>
                          </a:solidFill>
                          <a:effectLst/>
                          <a:latin typeface="inter-regular"/>
                        </a:rPr>
                        <a:t>The left operand is moved right by the number of bits present in the right operand.</a:t>
                      </a:r>
                    </a:p>
                  </a:txBody>
                  <a:tcPr marL="60960" marR="60960" marT="60960" marB="60960"/>
                </a:tc>
                <a:extLst>
                  <a:ext uri="{0D108BD9-81ED-4DB2-BD59-A6C34878D82A}">
                    <a16:rowId xmlns:a16="http://schemas.microsoft.com/office/drawing/2014/main" val="2100414030"/>
                  </a:ext>
                </a:extLst>
              </a:tr>
            </a:tbl>
          </a:graphicData>
        </a:graphic>
      </p:graphicFrame>
    </p:spTree>
    <p:extLst>
      <p:ext uri="{BB962C8B-B14F-4D97-AF65-F5344CB8AC3E}">
        <p14:creationId xmlns:p14="http://schemas.microsoft.com/office/powerpoint/2010/main" val="264734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F5B3A-B01E-25B6-10D5-101C972D5850}"/>
              </a:ext>
            </a:extLst>
          </p:cNvPr>
          <p:cNvSpPr>
            <a:spLocks noGrp="1"/>
          </p:cNvSpPr>
          <p:nvPr>
            <p:ph type="title"/>
          </p:nvPr>
        </p:nvSpPr>
        <p:spPr>
          <a:xfrm>
            <a:off x="217357" y="82168"/>
            <a:ext cx="8520600" cy="707400"/>
          </a:xfrm>
          <a:pattFill prst="pct10">
            <a:fgClr>
              <a:schemeClr val="dk1"/>
            </a:fgClr>
            <a:bgClr>
              <a:schemeClr val="bg1"/>
            </a:bgClr>
          </a:pattFill>
        </p:spPr>
        <p:txBody>
          <a:bodyPr/>
          <a:lstStyle/>
          <a:p>
            <a:r>
              <a:rPr lang="en-US" dirty="0"/>
              <a:t>Logical Operator</a:t>
            </a:r>
            <a:endParaRPr lang="en-IN" dirty="0"/>
          </a:p>
        </p:txBody>
      </p:sp>
      <p:graphicFrame>
        <p:nvGraphicFramePr>
          <p:cNvPr id="4" name="Table 4">
            <a:extLst>
              <a:ext uri="{FF2B5EF4-FFF2-40B4-BE49-F238E27FC236}">
                <a16:creationId xmlns:a16="http://schemas.microsoft.com/office/drawing/2014/main" id="{9F25566F-98D1-72A5-5759-F2A0374FB61A}"/>
              </a:ext>
            </a:extLst>
          </p:cNvPr>
          <p:cNvGraphicFramePr>
            <a:graphicFrameLocks noGrp="1"/>
          </p:cNvGraphicFramePr>
          <p:nvPr>
            <p:extLst>
              <p:ext uri="{D42A27DB-BD31-4B8C-83A1-F6EECF244321}">
                <p14:modId xmlns:p14="http://schemas.microsoft.com/office/powerpoint/2010/main" val="721875510"/>
              </p:ext>
            </p:extLst>
          </p:nvPr>
        </p:nvGraphicFramePr>
        <p:xfrm>
          <a:off x="217357" y="789568"/>
          <a:ext cx="8598984" cy="2066157"/>
        </p:xfrm>
        <a:graphic>
          <a:graphicData uri="http://schemas.openxmlformats.org/drawingml/2006/table">
            <a:tbl>
              <a:tblPr firstRow="1" bandRow="1">
                <a:tableStyleId>{ED083AE6-46FA-4A59-8FB0-9F97EB10719F}</a:tableStyleId>
              </a:tblPr>
              <a:tblGrid>
                <a:gridCol w="1022890">
                  <a:extLst>
                    <a:ext uri="{9D8B030D-6E8A-4147-A177-3AD203B41FA5}">
                      <a16:colId xmlns:a16="http://schemas.microsoft.com/office/drawing/2014/main" val="3331008561"/>
                    </a:ext>
                  </a:extLst>
                </a:gridCol>
                <a:gridCol w="7576094">
                  <a:extLst>
                    <a:ext uri="{9D8B030D-6E8A-4147-A177-3AD203B41FA5}">
                      <a16:colId xmlns:a16="http://schemas.microsoft.com/office/drawing/2014/main" val="2644720551"/>
                    </a:ext>
                  </a:extLst>
                </a:gridCol>
              </a:tblGrid>
              <a:tr h="397011">
                <a:tc>
                  <a:txBody>
                    <a:bodyPr/>
                    <a:lstStyle/>
                    <a:p>
                      <a:pPr algn="l" fontAlgn="t"/>
                      <a:r>
                        <a:rPr lang="en-IN">
                          <a:solidFill>
                            <a:srgbClr val="000000"/>
                          </a:solidFill>
                          <a:effectLst/>
                          <a:latin typeface="times new roman" panose="02020603050405020304" pitchFamily="18" charset="0"/>
                        </a:rPr>
                        <a:t>Operator</a:t>
                      </a:r>
                    </a:p>
                  </a:txBody>
                  <a:tcPr marT="91440" marB="91440"/>
                </a:tc>
                <a:tc>
                  <a:txBody>
                    <a:bodyPr/>
                    <a:lstStyle/>
                    <a:p>
                      <a:pPr algn="l" fontAlgn="t"/>
                      <a:r>
                        <a:rPr lang="en-IN">
                          <a:solidFill>
                            <a:srgbClr val="000000"/>
                          </a:solidFill>
                          <a:effectLst/>
                          <a:latin typeface="times new roman" panose="02020603050405020304" pitchFamily="18" charset="0"/>
                        </a:rPr>
                        <a:t>Description</a:t>
                      </a:r>
                    </a:p>
                  </a:txBody>
                  <a:tcPr marT="91440" marB="91440"/>
                </a:tc>
                <a:extLst>
                  <a:ext uri="{0D108BD9-81ED-4DB2-BD59-A6C34878D82A}">
                    <a16:rowId xmlns:a16="http://schemas.microsoft.com/office/drawing/2014/main" val="3585156803"/>
                  </a:ext>
                </a:extLst>
              </a:tr>
              <a:tr h="549708">
                <a:tc>
                  <a:txBody>
                    <a:bodyPr/>
                    <a:lstStyle/>
                    <a:p>
                      <a:pPr algn="just" fontAlgn="t"/>
                      <a:r>
                        <a:rPr lang="en-IN">
                          <a:solidFill>
                            <a:srgbClr val="333333"/>
                          </a:solidFill>
                          <a:effectLst/>
                          <a:latin typeface="inter-regular"/>
                        </a:rPr>
                        <a:t>and</a:t>
                      </a:r>
                    </a:p>
                  </a:txBody>
                  <a:tcPr marL="60960" marR="60960" marT="60960" marB="60960"/>
                </a:tc>
                <a:tc>
                  <a:txBody>
                    <a:bodyPr/>
                    <a:lstStyle/>
                    <a:p>
                      <a:pPr algn="just" fontAlgn="t"/>
                      <a:r>
                        <a:rPr lang="en-US">
                          <a:solidFill>
                            <a:srgbClr val="333333"/>
                          </a:solidFill>
                          <a:effectLst/>
                          <a:latin typeface="inter-regular"/>
                        </a:rPr>
                        <a:t>If both the expression are true, then the condition will be true. If a and b are the two expressions, a → true, b → true =&gt; a and b → true.</a:t>
                      </a:r>
                    </a:p>
                  </a:txBody>
                  <a:tcPr marL="60960" marR="60960" marT="60960" marB="60960"/>
                </a:tc>
                <a:extLst>
                  <a:ext uri="{0D108BD9-81ED-4DB2-BD59-A6C34878D82A}">
                    <a16:rowId xmlns:a16="http://schemas.microsoft.com/office/drawing/2014/main" val="745050969"/>
                  </a:ext>
                </a:extLst>
              </a:tr>
              <a:tr h="559719">
                <a:tc>
                  <a:txBody>
                    <a:bodyPr/>
                    <a:lstStyle/>
                    <a:p>
                      <a:pPr algn="just" fontAlgn="t"/>
                      <a:r>
                        <a:rPr lang="en-IN">
                          <a:solidFill>
                            <a:srgbClr val="333333"/>
                          </a:solidFill>
                          <a:effectLst/>
                          <a:latin typeface="inter-regular"/>
                        </a:rPr>
                        <a:t>or</a:t>
                      </a:r>
                    </a:p>
                  </a:txBody>
                  <a:tcPr marL="60960" marR="60960" marT="60960" marB="60960"/>
                </a:tc>
                <a:tc>
                  <a:txBody>
                    <a:bodyPr/>
                    <a:lstStyle/>
                    <a:p>
                      <a:pPr algn="just" fontAlgn="t"/>
                      <a:r>
                        <a:rPr lang="en-US">
                          <a:solidFill>
                            <a:srgbClr val="333333"/>
                          </a:solidFill>
                          <a:effectLst/>
                          <a:latin typeface="inter-regular"/>
                        </a:rPr>
                        <a:t>If one of the expressions is true, then the condition will be true. If a and b are the two expressions, a → true, b → false =&gt; a or b → true.</a:t>
                      </a:r>
                    </a:p>
                  </a:txBody>
                  <a:tcPr marL="60960" marR="60960" marT="60960" marB="60960"/>
                </a:tc>
                <a:extLst>
                  <a:ext uri="{0D108BD9-81ED-4DB2-BD59-A6C34878D82A}">
                    <a16:rowId xmlns:a16="http://schemas.microsoft.com/office/drawing/2014/main" val="2489907357"/>
                  </a:ext>
                </a:extLst>
              </a:tr>
              <a:tr h="559719">
                <a:tc>
                  <a:txBody>
                    <a:bodyPr/>
                    <a:lstStyle/>
                    <a:p>
                      <a:pPr algn="just" fontAlgn="t"/>
                      <a:r>
                        <a:rPr lang="en-IN">
                          <a:solidFill>
                            <a:srgbClr val="333333"/>
                          </a:solidFill>
                          <a:effectLst/>
                          <a:latin typeface="inter-regular"/>
                        </a:rPr>
                        <a:t>not</a:t>
                      </a:r>
                    </a:p>
                  </a:txBody>
                  <a:tcPr marL="60960" marR="60960" marT="60960" marB="60960"/>
                </a:tc>
                <a:tc>
                  <a:txBody>
                    <a:bodyPr/>
                    <a:lstStyle/>
                    <a:p>
                      <a:pPr algn="just" fontAlgn="t"/>
                      <a:r>
                        <a:rPr lang="en-US" dirty="0">
                          <a:solidFill>
                            <a:srgbClr val="333333"/>
                          </a:solidFill>
                          <a:effectLst/>
                          <a:latin typeface="inter-regular"/>
                        </a:rPr>
                        <a:t>If an expression </a:t>
                      </a:r>
                      <a:r>
                        <a:rPr lang="en-US" b="1" dirty="0">
                          <a:solidFill>
                            <a:srgbClr val="333333"/>
                          </a:solidFill>
                          <a:effectLst/>
                          <a:latin typeface="inter-bold"/>
                        </a:rPr>
                        <a:t>a</a:t>
                      </a:r>
                      <a:r>
                        <a:rPr lang="en-US" dirty="0">
                          <a:solidFill>
                            <a:srgbClr val="333333"/>
                          </a:solidFill>
                          <a:effectLst/>
                          <a:latin typeface="inter-regular"/>
                        </a:rPr>
                        <a:t> is true, then not (a) will be false and vice versa.</a:t>
                      </a:r>
                    </a:p>
                  </a:txBody>
                  <a:tcPr marL="60960" marR="60960" marT="60960" marB="60960"/>
                </a:tc>
                <a:extLst>
                  <a:ext uri="{0D108BD9-81ED-4DB2-BD59-A6C34878D82A}">
                    <a16:rowId xmlns:a16="http://schemas.microsoft.com/office/drawing/2014/main" val="360259953"/>
                  </a:ext>
                </a:extLst>
              </a:tr>
            </a:tbl>
          </a:graphicData>
        </a:graphic>
      </p:graphicFrame>
    </p:spTree>
    <p:extLst>
      <p:ext uri="{BB962C8B-B14F-4D97-AF65-F5344CB8AC3E}">
        <p14:creationId xmlns:p14="http://schemas.microsoft.com/office/powerpoint/2010/main" val="1589037642"/>
      </p:ext>
    </p:extLst>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576</TotalTime>
  <Words>2191</Words>
  <Application>Microsoft Office PowerPoint</Application>
  <PresentationFormat>On-screen Show (16:9)</PresentationFormat>
  <Paragraphs>275</Paragraphs>
  <Slides>29</Slides>
  <Notes>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29</vt:i4>
      </vt:variant>
    </vt:vector>
  </HeadingPairs>
  <TitlesOfParts>
    <vt:vector size="41" baseType="lpstr">
      <vt:lpstr>Roboto</vt:lpstr>
      <vt:lpstr>PT Sans Narrow</vt:lpstr>
      <vt:lpstr>inter-bold</vt:lpstr>
      <vt:lpstr>times new roman</vt:lpstr>
      <vt:lpstr>verdana</vt:lpstr>
      <vt:lpstr>Arial</vt:lpstr>
      <vt:lpstr>Wingdings</vt:lpstr>
      <vt:lpstr>inter-regular</vt:lpstr>
      <vt:lpstr>Calibri</vt:lpstr>
      <vt:lpstr>verdana</vt:lpstr>
      <vt:lpstr>Open Sans</vt:lpstr>
      <vt:lpstr>Tropic</vt:lpstr>
      <vt:lpstr>PowerPoint Presentation</vt:lpstr>
      <vt:lpstr>Previous Session</vt:lpstr>
      <vt:lpstr>Agenda</vt:lpstr>
      <vt:lpstr>Operators in python</vt:lpstr>
      <vt:lpstr>Arithmetic Operator</vt:lpstr>
      <vt:lpstr>Comparison Operator</vt:lpstr>
      <vt:lpstr>Assignment Operator</vt:lpstr>
      <vt:lpstr>Bitswise Operator</vt:lpstr>
      <vt:lpstr>Logical Operator</vt:lpstr>
      <vt:lpstr>Membership Operator</vt:lpstr>
      <vt:lpstr>Identity Operator</vt:lpstr>
      <vt:lpstr>Operator Precedence</vt:lpstr>
      <vt:lpstr>Operator Precedence</vt:lpstr>
      <vt:lpstr>PowerPoint Presentation</vt:lpstr>
      <vt:lpstr>PowerPoint Presentation</vt:lpstr>
      <vt:lpstr>Problem Statement-1</vt:lpstr>
      <vt:lpstr>Test Case</vt:lpstr>
      <vt:lpstr>Solution</vt:lpstr>
      <vt:lpstr>Problem Statement-2</vt:lpstr>
      <vt:lpstr>Test Case</vt:lpstr>
      <vt:lpstr>Solution</vt:lpstr>
      <vt:lpstr>Problem Statement-3</vt:lpstr>
      <vt:lpstr>Problem Statement-3</vt:lpstr>
      <vt:lpstr>Test Case</vt:lpstr>
      <vt:lpstr>Solution</vt:lpstr>
      <vt:lpstr>Problem Statement-4</vt:lpstr>
      <vt:lpstr>Test Case</vt:lpstr>
      <vt:lpstr>Solution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cp:lastModifiedBy>Mohammed imtiaz</cp:lastModifiedBy>
  <cp:revision>123</cp:revision>
  <dcterms:modified xsi:type="dcterms:W3CDTF">2022-08-02T14:27:48Z</dcterms:modified>
</cp:coreProperties>
</file>