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92" r:id="rId2"/>
    <p:sldId id="291" r:id="rId3"/>
    <p:sldId id="258" r:id="rId4"/>
    <p:sldId id="257" r:id="rId5"/>
    <p:sldId id="310" r:id="rId6"/>
    <p:sldId id="312" r:id="rId7"/>
    <p:sldId id="314" r:id="rId8"/>
    <p:sldId id="315" r:id="rId9"/>
    <p:sldId id="316" r:id="rId10"/>
    <p:sldId id="317" r:id="rId11"/>
    <p:sldId id="321" r:id="rId12"/>
    <p:sldId id="318" r:id="rId13"/>
    <p:sldId id="319" r:id="rId14"/>
    <p:sldId id="320"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04" r:id="rId32"/>
    <p:sldId id="311" r:id="rId33"/>
    <p:sldId id="305" r:id="rId34"/>
    <p:sldId id="306" r:id="rId35"/>
    <p:sldId id="275"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PT Sans Narrow" panose="020B0506020203020204" pitchFamily="34" charset="0"/>
      <p:regular r:id="rId46"/>
      <p:bold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42218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7203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9047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4282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697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35027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6038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4020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72366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76765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163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44337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73696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162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121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379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436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815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309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494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101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hon Control Statements (Tutorial # 7) - YouTube">
            <a:extLst>
              <a:ext uri="{FF2B5EF4-FFF2-40B4-BE49-F238E27FC236}">
                <a16:creationId xmlns:a16="http://schemas.microsoft.com/office/drawing/2014/main" id="{3D1F213E-0516-C96A-C0ED-DD5FC676D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83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726652344"/>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YES</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Since 823&gt;=750, it is possible to access CRED program.</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251</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NO</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Since 251&lt;750, it is not possible to access CRED program.</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90902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x = int(input())</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if(x&gt;=750):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print('Yes’)</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else: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print('No')</a:t>
            </a:r>
          </a:p>
        </p:txBody>
      </p:sp>
    </p:spTree>
    <p:extLst>
      <p:ext uri="{BB962C8B-B14F-4D97-AF65-F5344CB8AC3E}">
        <p14:creationId xmlns:p14="http://schemas.microsoft.com/office/powerpoint/2010/main" val="5315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Statement-3</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fontAlgn="base">
              <a:lnSpc>
                <a:spcPts val="1890"/>
              </a:lnSpc>
              <a:spcAft>
                <a:spcPts val="800"/>
              </a:spcAft>
              <a:buNone/>
            </a:pP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There is a group of N friends who wish to </a:t>
            </a:r>
            <a:r>
              <a:rPr lang="en-IN" sz="1800" dirty="0" err="1">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enroll</a:t>
            </a: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in a course together. The course has a maximum capacity of M students that can register for it. If there are K other students who have already enrolled in the course, determine if it will still be possible for all the N friends to do so or not.</a:t>
            </a:r>
            <a:endParaRPr lang="en-US" sz="1600" b="0" i="0" dirty="0">
              <a:solidFill>
                <a:srgbClr val="4A4A4A"/>
              </a:solidFill>
              <a:effectLst/>
              <a:latin typeface="Times New Roman" panose="02020603050405020304" pitchFamily="18" charset="0"/>
              <a:cs typeface="Times New Roman" panose="02020603050405020304" pitchFamily="18" charset="0"/>
            </a:endParaRPr>
          </a:p>
          <a:p>
            <a:pPr marL="114300" indent="0" fontAlgn="base">
              <a:lnSpc>
                <a:spcPts val="1890"/>
              </a:lnSpc>
              <a:spcAft>
                <a:spcPts val="800"/>
              </a:spcAft>
              <a:buNone/>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Input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The first line contains a single integer T i.e. no of test cases.</a:t>
            </a:r>
          </a:p>
          <a:p>
            <a:pPr marL="285750" indent="-285750" fontAlgn="base">
              <a:lnSpc>
                <a:spcPts val="1890"/>
              </a:lnSpc>
              <a:spcAft>
                <a:spcPts val="800"/>
              </a:spcAft>
              <a:buSzPts val="1000"/>
              <a:tabLst>
                <a:tab pos="457200" algn="l"/>
              </a:tabLst>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Each te</a:t>
            </a:r>
            <a:r>
              <a:rPr lang="en-IN" sz="16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st cases consists of a single line containing 3 integer i.e. N,M and K the size</a:t>
            </a:r>
          </a:p>
          <a:p>
            <a:pPr marL="0" indent="0" fontAlgn="base">
              <a:lnSpc>
                <a:spcPts val="1890"/>
              </a:lnSpc>
              <a:spcAft>
                <a:spcPts val="800"/>
              </a:spcAft>
              <a:buSzPts val="1000"/>
              <a:buNone/>
              <a:tabLst>
                <a:tab pos="457200" algn="l"/>
              </a:tabLst>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of the fri</a:t>
            </a:r>
            <a:r>
              <a:rPr lang="en-IN" sz="16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end group, the capacity of the course and the no of students already registered for the course.</a:t>
            </a:r>
            <a:endPar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ts val="1890"/>
              </a:lnSpc>
              <a:spcAft>
                <a:spcPts val="800"/>
              </a:spcAft>
              <a:buSzPts val="1000"/>
              <a:buNone/>
              <a:tabLst>
                <a:tab pos="457200" algn="l"/>
              </a:tabLst>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 Output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each test case, output YES if it will be possible for all the N friends to register for the </a:t>
            </a:r>
          </a:p>
          <a:p>
            <a:pPr marL="0" indent="0" fontAlgn="base">
              <a:lnSpc>
                <a:spcPts val="1890"/>
              </a:lnSpc>
              <a:spcAft>
                <a:spcPts val="800"/>
              </a:spcAft>
              <a:buSzPts val="1000"/>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course. Otherwise , output NO</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a:lnSpc>
                <a:spcPts val="1890"/>
              </a:lnSpc>
              <a:spcAft>
                <a:spcPts val="800"/>
              </a:spcAft>
              <a:buSzPts val="1000"/>
              <a:buNone/>
              <a:tabLst>
                <a:tab pos="45720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a:lnSpc>
                <a:spcPts val="1890"/>
              </a:lnSpc>
              <a:spcAft>
                <a:spcPts val="800"/>
              </a:spcAft>
              <a:buSzPts val="1000"/>
              <a:buNone/>
              <a:tabLst>
                <a:tab pos="457200" algn="l"/>
              </a:tabLst>
            </a:pPr>
            <a:r>
              <a:rPr lang="en-IN" sz="1600" b="1" dirty="0">
                <a:solidFill>
                  <a:srgbClr val="363636"/>
                </a:solidFill>
                <a:latin typeface="Times New Roman" panose="02020603050405020304" pitchFamily="18" charset="0"/>
                <a:ea typeface="Calibri" panose="020F0502020204030204" pitchFamily="34" charset="0"/>
                <a:cs typeface="Times New Roman" panose="02020603050405020304" pitchFamily="18" charset="0"/>
              </a:rPr>
              <a:t>Constraints</a:t>
            </a:r>
          </a:p>
          <a:p>
            <a:pPr marL="285750" indent="-285750" fontAlgn="base">
              <a:lnSpc>
                <a:spcPts val="1890"/>
              </a:lnSpc>
              <a:spcAft>
                <a:spcPts val="800"/>
              </a:spcAft>
              <a:buSzPts val="1000"/>
              <a:tabLst>
                <a:tab pos="457200" algn="l"/>
              </a:tabLst>
            </a:pPr>
            <a:r>
              <a:rPr lang="en-IN" sz="1600" dirty="0">
                <a:solidFill>
                  <a:srgbClr val="363636"/>
                </a:solidFill>
                <a:effectLst/>
                <a:latin typeface="Times New Roman" panose="02020603050405020304" pitchFamily="18" charset="0"/>
                <a:ea typeface="Calibri" panose="020F0502020204030204" pitchFamily="34" charset="0"/>
                <a:cs typeface="Times New Roman" panose="02020603050405020304" pitchFamily="18" charset="0"/>
              </a:rPr>
              <a:t>0&lt;=X&lt;=1000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fontAlgn="base">
              <a:lnSpc>
                <a:spcPts val="1890"/>
              </a:lnSpc>
              <a:spcAft>
                <a:spcPts val="800"/>
              </a:spcAft>
              <a:buSzPts val="1000"/>
              <a:buNone/>
              <a:tabLst>
                <a:tab pos="45720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64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Statement-3</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fontAlgn="base"/>
            <a:r>
              <a:rPr lang="en-IN" b="0" i="0" dirty="0">
                <a:solidFill>
                  <a:srgbClr val="4A4A4A"/>
                </a:solidFill>
                <a:effectLst/>
                <a:latin typeface="Times New Roman" panose="02020603050405020304" pitchFamily="18" charset="0"/>
                <a:cs typeface="Times New Roman" panose="02020603050405020304" pitchFamily="18" charset="0"/>
              </a:rPr>
              <a:t>1≤</a:t>
            </a:r>
            <a:r>
              <a:rPr lang="en-IN" b="0" i="1" dirty="0">
                <a:solidFill>
                  <a:srgbClr val="4A4A4A"/>
                </a:solidFill>
                <a:effectLst/>
                <a:latin typeface="Times New Roman" panose="02020603050405020304" pitchFamily="18" charset="0"/>
                <a:cs typeface="Times New Roman" panose="02020603050405020304" pitchFamily="18" charset="0"/>
              </a:rPr>
              <a:t>T</a:t>
            </a:r>
            <a:r>
              <a:rPr lang="en-IN" b="0" i="0" dirty="0">
                <a:solidFill>
                  <a:srgbClr val="4A4A4A"/>
                </a:solidFill>
                <a:effectLst/>
                <a:latin typeface="Times New Roman" panose="02020603050405020304" pitchFamily="18" charset="0"/>
                <a:cs typeface="Times New Roman" panose="02020603050405020304" pitchFamily="18" charset="0"/>
              </a:rPr>
              <a:t>≤1000</a:t>
            </a:r>
          </a:p>
          <a:p>
            <a:pPr fontAlgn="base"/>
            <a:r>
              <a:rPr lang="en-IN" b="0" i="0" dirty="0">
                <a:solidFill>
                  <a:srgbClr val="4A4A4A"/>
                </a:solidFill>
                <a:effectLst/>
                <a:latin typeface="Times New Roman" panose="02020603050405020304" pitchFamily="18" charset="0"/>
                <a:cs typeface="Times New Roman" panose="02020603050405020304" pitchFamily="18" charset="0"/>
              </a:rPr>
              <a:t>1≤</a:t>
            </a:r>
            <a:r>
              <a:rPr lang="en-IN" b="0" i="1" dirty="0">
                <a:solidFill>
                  <a:srgbClr val="4A4A4A"/>
                </a:solidFill>
                <a:effectLst/>
                <a:latin typeface="Times New Roman" panose="02020603050405020304" pitchFamily="18" charset="0"/>
                <a:cs typeface="Times New Roman" panose="02020603050405020304" pitchFamily="18" charset="0"/>
              </a:rPr>
              <a:t>N</a:t>
            </a:r>
            <a:r>
              <a:rPr lang="en-IN" b="0" i="0" dirty="0">
                <a:solidFill>
                  <a:srgbClr val="4A4A4A"/>
                </a:solidFill>
                <a:effectLst/>
                <a:latin typeface="Times New Roman" panose="02020603050405020304" pitchFamily="18" charset="0"/>
                <a:cs typeface="Times New Roman" panose="02020603050405020304" pitchFamily="18" charset="0"/>
              </a:rPr>
              <a:t>≤</a:t>
            </a:r>
            <a:r>
              <a:rPr lang="en-IN" b="0" i="1" dirty="0">
                <a:solidFill>
                  <a:srgbClr val="4A4A4A"/>
                </a:solidFill>
                <a:effectLst/>
                <a:latin typeface="Times New Roman" panose="02020603050405020304" pitchFamily="18" charset="0"/>
                <a:cs typeface="Times New Roman" panose="02020603050405020304" pitchFamily="18" charset="0"/>
              </a:rPr>
              <a:t>M</a:t>
            </a:r>
            <a:r>
              <a:rPr lang="en-IN" b="0" i="0" dirty="0">
                <a:solidFill>
                  <a:srgbClr val="4A4A4A"/>
                </a:solidFill>
                <a:effectLst/>
                <a:latin typeface="Times New Roman" panose="02020603050405020304" pitchFamily="18" charset="0"/>
                <a:cs typeface="Times New Roman" panose="02020603050405020304" pitchFamily="18" charset="0"/>
              </a:rPr>
              <a:t>≤100</a:t>
            </a:r>
          </a:p>
          <a:p>
            <a:pPr fontAlgn="base"/>
            <a:r>
              <a:rPr lang="en-IN" dirty="0">
                <a:solidFill>
                  <a:srgbClr val="4A4A4A"/>
                </a:solidFill>
                <a:latin typeface="Times New Roman" panose="02020603050405020304" pitchFamily="18" charset="0"/>
                <a:cs typeface="Times New Roman" panose="02020603050405020304" pitchFamily="18" charset="0"/>
              </a:rPr>
              <a:t>0</a:t>
            </a:r>
            <a:r>
              <a:rPr lang="en-IN" b="0" i="0" dirty="0">
                <a:solidFill>
                  <a:srgbClr val="4A4A4A"/>
                </a:solidFill>
                <a:effectLst/>
                <a:latin typeface="Times New Roman" panose="02020603050405020304" pitchFamily="18" charset="0"/>
                <a:cs typeface="Times New Roman" panose="02020603050405020304" pitchFamily="18" charset="0"/>
              </a:rPr>
              <a:t>≤</a:t>
            </a:r>
            <a:r>
              <a:rPr lang="en-IN" b="0" i="1" dirty="0">
                <a:solidFill>
                  <a:srgbClr val="4A4A4A"/>
                </a:solidFill>
                <a:effectLst/>
                <a:latin typeface="Times New Roman" panose="02020603050405020304" pitchFamily="18" charset="0"/>
                <a:cs typeface="Times New Roman" panose="02020603050405020304" pitchFamily="18" charset="0"/>
              </a:rPr>
              <a:t>K</a:t>
            </a:r>
            <a:r>
              <a:rPr lang="en-IN" b="0" i="0" dirty="0">
                <a:solidFill>
                  <a:srgbClr val="4A4A4A"/>
                </a:solidFill>
                <a:effectLst/>
                <a:latin typeface="Times New Roman" panose="02020603050405020304" pitchFamily="18" charset="0"/>
                <a:cs typeface="Times New Roman" panose="02020603050405020304" pitchFamily="18" charset="0"/>
              </a:rPr>
              <a:t>≤</a:t>
            </a:r>
            <a:r>
              <a:rPr lang="en-IN" b="0" i="1" dirty="0">
                <a:solidFill>
                  <a:srgbClr val="4A4A4A"/>
                </a:solidFill>
                <a:effectLst/>
                <a:latin typeface="Times New Roman" panose="02020603050405020304" pitchFamily="18" charset="0"/>
                <a:cs typeface="Times New Roman" panose="02020603050405020304" pitchFamily="18" charset="0"/>
              </a:rPr>
              <a:t>M</a:t>
            </a:r>
            <a:endParaRPr lang="en-IN" b="0" i="0" dirty="0">
              <a:solidFill>
                <a:srgbClr val="4A4A4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20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841242026"/>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2 50 27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YES</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2 friends can enroll in the course as it has enough seats to accommodate them and the 27 other students at the same time.</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5 40 38</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NO</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b="0" i="0" u="none" strike="noStrike" cap="none" dirty="0">
                          <a:solidFill>
                            <a:schemeClr val="tx1"/>
                          </a:solidFill>
                          <a:effectLst/>
                          <a:latin typeface="+mn-lt"/>
                          <a:ea typeface="+mn-ea"/>
                          <a:cs typeface="+mn-cs"/>
                          <a:sym typeface="Arial"/>
                        </a:rPr>
                        <a:t> </a:t>
                      </a: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course does not have enough seats to accommodate the 5 friends and the 38 other students at the same time.</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252079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err="1">
                <a:latin typeface="Times New Roman" panose="02020603050405020304" pitchFamily="18" charset="0"/>
                <a:ea typeface="Verdana" panose="020B0604030504040204" pitchFamily="34" charset="0"/>
                <a:cs typeface="Times New Roman" panose="02020603050405020304" pitchFamily="18" charset="0"/>
              </a:rPr>
              <a:t>nt</a:t>
            </a:r>
            <a:r>
              <a:rPr lang="en-US" sz="1800" dirty="0">
                <a:latin typeface="Times New Roman" panose="02020603050405020304" pitchFamily="18" charset="0"/>
                <a:ea typeface="Verdana" panose="020B0604030504040204" pitchFamily="34" charset="0"/>
                <a:cs typeface="Times New Roman" panose="02020603050405020304" pitchFamily="18" charset="0"/>
              </a:rPr>
              <a:t>= int(input())</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for </a:t>
            </a:r>
            <a:r>
              <a:rPr lang="en-US" sz="1800" dirty="0" err="1">
                <a:latin typeface="Times New Roman" panose="02020603050405020304" pitchFamily="18" charset="0"/>
                <a:ea typeface="Verdana" panose="020B0604030504040204" pitchFamily="34" charset="0"/>
                <a:cs typeface="Times New Roman" panose="02020603050405020304" pitchFamily="18" charset="0"/>
              </a:rPr>
              <a:t>i</a:t>
            </a:r>
            <a:r>
              <a:rPr lang="en-US" sz="1800" dirty="0">
                <a:latin typeface="Times New Roman" panose="02020603050405020304" pitchFamily="18" charset="0"/>
                <a:ea typeface="Verdana" panose="020B0604030504040204" pitchFamily="34" charset="0"/>
                <a:cs typeface="Times New Roman" panose="02020603050405020304" pitchFamily="18" charset="0"/>
              </a:rPr>
              <a:t> in range(</a:t>
            </a:r>
            <a:r>
              <a:rPr lang="en-US" sz="1800" dirty="0" err="1">
                <a:latin typeface="Times New Roman" panose="02020603050405020304" pitchFamily="18" charset="0"/>
                <a:ea typeface="Verdana" panose="020B0604030504040204" pitchFamily="34" charset="0"/>
                <a:cs typeface="Times New Roman" panose="02020603050405020304" pitchFamily="18" charset="0"/>
              </a:rPr>
              <a:t>nt</a:t>
            </a:r>
            <a:r>
              <a:rPr lang="en-US" sz="1800" dirty="0">
                <a:latin typeface="Times New Roman" panose="02020603050405020304" pitchFamily="18" charset="0"/>
                <a:ea typeface="Verdana" panose="020B0604030504040204" pitchFamily="34" charset="0"/>
                <a:cs typeface="Times New Roman" panose="02020603050405020304" pitchFamily="18" charset="0"/>
              </a:rPr>
              <a:t>):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 N,M,K = map(</a:t>
            </a:r>
            <a:r>
              <a:rPr lang="en-US" sz="1800" dirty="0" err="1">
                <a:latin typeface="Times New Roman" panose="02020603050405020304" pitchFamily="18" charset="0"/>
                <a:ea typeface="Verdana" panose="020B0604030504040204" pitchFamily="34" charset="0"/>
                <a:cs typeface="Times New Roman" panose="02020603050405020304" pitchFamily="18" charset="0"/>
              </a:rPr>
              <a:t>int,input</a:t>
            </a:r>
            <a:r>
              <a:rPr lang="en-US" sz="1800" dirty="0">
                <a:latin typeface="Times New Roman" panose="02020603050405020304" pitchFamily="18" charset="0"/>
                <a:ea typeface="Verdana" panose="020B0604030504040204" pitchFamily="34" charset="0"/>
                <a:cs typeface="Times New Roman" panose="02020603050405020304" pitchFamily="18" charset="0"/>
              </a:rPr>
              <a:t>().split(" "))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if N&lt;=(M-K):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print("Yes")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else: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print("No")</a:t>
            </a:r>
          </a:p>
        </p:txBody>
      </p:sp>
    </p:spTree>
    <p:extLst>
      <p:ext uri="{BB962C8B-B14F-4D97-AF65-F5344CB8AC3E}">
        <p14:creationId xmlns:p14="http://schemas.microsoft.com/office/powerpoint/2010/main" val="383161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Statement-4</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lnSpc>
                <a:spcPct val="100000"/>
              </a:lnSpc>
              <a:buNone/>
            </a:pPr>
            <a:r>
              <a:rPr lang="en-US" sz="1600" b="0" dirty="0">
                <a:solidFill>
                  <a:schemeClr val="bg2"/>
                </a:solidFill>
                <a:effectLst/>
                <a:latin typeface="Times New Roman" panose="02020603050405020304" pitchFamily="18" charset="0"/>
                <a:cs typeface="Times New Roman" panose="02020603050405020304" pitchFamily="18" charset="0"/>
              </a:rPr>
              <a:t>A study has shown that playing a musical instrument helps in increasing one's IQ by 7 points. Chef knows he can't beat Einstein in physics, but he wants to try to beat him in an IQ competition.</a:t>
            </a:r>
          </a:p>
          <a:p>
            <a:pPr marL="114300" indent="0">
              <a:lnSpc>
                <a:spcPct val="100000"/>
              </a:lnSpc>
              <a:buNone/>
            </a:pPr>
            <a:r>
              <a:rPr lang="en-US" sz="1600" b="0" dirty="0">
                <a:solidFill>
                  <a:schemeClr val="bg2"/>
                </a:solidFill>
                <a:effectLst/>
                <a:latin typeface="Times New Roman" panose="02020603050405020304" pitchFamily="18" charset="0"/>
                <a:cs typeface="Times New Roman" panose="02020603050405020304" pitchFamily="18" charset="0"/>
              </a:rPr>
              <a:t>You know that Einstein had an IQ of 170, and Chef currently has an IQ of X.</a:t>
            </a:r>
          </a:p>
          <a:p>
            <a:pPr marL="114300" indent="0">
              <a:lnSpc>
                <a:spcPct val="100000"/>
              </a:lnSpc>
              <a:buNone/>
            </a:pPr>
            <a:r>
              <a:rPr lang="en-US" sz="1600" b="0" dirty="0">
                <a:solidFill>
                  <a:schemeClr val="bg2"/>
                </a:solidFill>
                <a:effectLst/>
                <a:latin typeface="Times New Roman" panose="02020603050405020304" pitchFamily="18" charset="0"/>
                <a:cs typeface="Times New Roman" panose="02020603050405020304" pitchFamily="18" charset="0"/>
              </a:rPr>
              <a:t>Determine if, after learning to play a musical instrument, Chef's IQ will become </a:t>
            </a:r>
            <a:r>
              <a:rPr lang="en-US" sz="1600" b="1" dirty="0">
                <a:solidFill>
                  <a:schemeClr val="bg2"/>
                </a:solidFill>
                <a:effectLst/>
                <a:latin typeface="Times New Roman" panose="02020603050405020304" pitchFamily="18" charset="0"/>
                <a:cs typeface="Times New Roman" panose="02020603050405020304" pitchFamily="18" charset="0"/>
              </a:rPr>
              <a:t>strictly greater </a:t>
            </a:r>
            <a:r>
              <a:rPr lang="en-US" sz="1600" b="0" dirty="0">
                <a:solidFill>
                  <a:schemeClr val="bg2"/>
                </a:solidFill>
                <a:effectLst/>
                <a:latin typeface="Times New Roman" panose="02020603050405020304" pitchFamily="18" charset="0"/>
                <a:cs typeface="Times New Roman" panose="02020603050405020304" pitchFamily="18" charset="0"/>
              </a:rPr>
              <a:t>than </a:t>
            </a:r>
            <a:r>
              <a:rPr lang="en-US" sz="1600" b="1" dirty="0">
                <a:solidFill>
                  <a:schemeClr val="bg2"/>
                </a:solidFill>
                <a:effectLst/>
                <a:latin typeface="Times New Roman" panose="02020603050405020304" pitchFamily="18" charset="0"/>
                <a:cs typeface="Times New Roman" panose="02020603050405020304" pitchFamily="18" charset="0"/>
              </a:rPr>
              <a:t>Einstein's</a:t>
            </a:r>
            <a:r>
              <a:rPr lang="en-US" sz="1600" b="0" dirty="0">
                <a:solidFill>
                  <a:schemeClr val="bg2"/>
                </a:solidFill>
                <a:effectLst/>
                <a:latin typeface="Times New Roman" panose="02020603050405020304" pitchFamily="18" charset="0"/>
                <a:cs typeface="Times New Roman" panose="02020603050405020304" pitchFamily="18" charset="0"/>
              </a:rPr>
              <a:t>.</a:t>
            </a:r>
          </a:p>
          <a:p>
            <a:pPr marL="114300" indent="0">
              <a:lnSpc>
                <a:spcPct val="100000"/>
              </a:lnSpc>
              <a:buNone/>
            </a:pPr>
            <a:r>
              <a:rPr lang="en-US" sz="1600" b="0" dirty="0">
                <a:solidFill>
                  <a:schemeClr val="bg2"/>
                </a:solidFill>
                <a:effectLst/>
                <a:latin typeface="Times New Roman" panose="02020603050405020304" pitchFamily="18" charset="0"/>
                <a:cs typeface="Times New Roman" panose="02020603050405020304" pitchFamily="18" charset="0"/>
              </a:rPr>
              <a:t>Print "</a:t>
            </a:r>
            <a:r>
              <a:rPr lang="en-US" sz="1600" b="1" dirty="0">
                <a:solidFill>
                  <a:schemeClr val="bg2"/>
                </a:solidFill>
                <a:effectLst/>
                <a:latin typeface="Times New Roman" panose="02020603050405020304" pitchFamily="18" charset="0"/>
                <a:cs typeface="Times New Roman" panose="02020603050405020304" pitchFamily="18" charset="0"/>
              </a:rPr>
              <a:t>Yes</a:t>
            </a:r>
            <a:r>
              <a:rPr lang="en-US" sz="1600" b="0" dirty="0">
                <a:solidFill>
                  <a:schemeClr val="bg2"/>
                </a:solidFill>
                <a:effectLst/>
                <a:latin typeface="Times New Roman" panose="02020603050405020304" pitchFamily="18" charset="0"/>
                <a:cs typeface="Times New Roman" panose="02020603050405020304" pitchFamily="18" charset="0"/>
              </a:rPr>
              <a:t>" if it is possible for Chef to beat Einstein, else print "</a:t>
            </a:r>
            <a:r>
              <a:rPr lang="en-US" sz="1600" b="1" dirty="0">
                <a:solidFill>
                  <a:schemeClr val="bg2"/>
                </a:solidFill>
                <a:effectLst/>
                <a:latin typeface="Times New Roman" panose="02020603050405020304" pitchFamily="18" charset="0"/>
                <a:cs typeface="Times New Roman" panose="02020603050405020304" pitchFamily="18" charset="0"/>
              </a:rPr>
              <a:t>No</a:t>
            </a:r>
            <a:r>
              <a:rPr lang="en-US" sz="1600" b="0" dirty="0">
                <a:solidFill>
                  <a:schemeClr val="bg2"/>
                </a:solidFill>
                <a:effectLst/>
                <a:latin typeface="Times New Roman" panose="02020603050405020304" pitchFamily="18" charset="0"/>
                <a:cs typeface="Times New Roman" panose="02020603050405020304" pitchFamily="18" charset="0"/>
              </a:rPr>
              <a:t>" (without quotes).</a:t>
            </a:r>
          </a:p>
          <a:p>
            <a:pPr marL="114300" indent="0">
              <a:buNone/>
            </a:pPr>
            <a:r>
              <a:rPr lang="en-US" sz="1600" b="1" dirty="0">
                <a:solidFill>
                  <a:schemeClr val="bg2"/>
                </a:solidFill>
                <a:effectLst/>
                <a:latin typeface="Times New Roman" panose="02020603050405020304" pitchFamily="18" charset="0"/>
                <a:cs typeface="Times New Roman" panose="02020603050405020304" pitchFamily="18" charset="0"/>
              </a:rPr>
              <a:t>Input Format</a:t>
            </a:r>
          </a:p>
          <a:p>
            <a:pPr marL="114300" indent="0">
              <a:buNone/>
            </a:pPr>
            <a:r>
              <a:rPr lang="en-US" sz="1600" b="0" dirty="0">
                <a:solidFill>
                  <a:schemeClr val="bg2"/>
                </a:solidFill>
                <a:effectLst/>
                <a:latin typeface="Times New Roman" panose="02020603050405020304" pitchFamily="18" charset="0"/>
                <a:cs typeface="Times New Roman" panose="02020603050405020304" pitchFamily="18" charset="0"/>
              </a:rPr>
              <a:t>The first and only line of input will contain a single integer X, the current IQ of Chef.</a:t>
            </a:r>
          </a:p>
          <a:p>
            <a:pPr marL="114300" indent="0">
              <a:buNone/>
            </a:pPr>
            <a:r>
              <a:rPr lang="en-US" sz="1600" b="1" dirty="0">
                <a:solidFill>
                  <a:schemeClr val="bg2"/>
                </a:solidFill>
                <a:effectLst/>
                <a:latin typeface="Times New Roman" panose="02020603050405020304" pitchFamily="18" charset="0"/>
                <a:cs typeface="Times New Roman" panose="02020603050405020304" pitchFamily="18" charset="0"/>
              </a:rPr>
              <a:t>Output Format</a:t>
            </a:r>
          </a:p>
          <a:p>
            <a:pPr marL="114300" indent="0">
              <a:buNone/>
            </a:pPr>
            <a:r>
              <a:rPr lang="en-US" sz="1600" b="0" dirty="0">
                <a:solidFill>
                  <a:schemeClr val="bg2"/>
                </a:solidFill>
                <a:effectLst/>
                <a:latin typeface="Times New Roman" panose="02020603050405020304" pitchFamily="18" charset="0"/>
                <a:cs typeface="Times New Roman" panose="02020603050405020304" pitchFamily="18" charset="0"/>
              </a:rPr>
              <a:t>For each testcase, output in a single line "Yes" or "No“</a:t>
            </a:r>
          </a:p>
          <a:p>
            <a:pPr marL="114300" indent="0">
              <a:buNone/>
            </a:pPr>
            <a:r>
              <a:rPr lang="en-US" sz="1600" b="1" dirty="0">
                <a:solidFill>
                  <a:schemeClr val="bg2"/>
                </a:solidFill>
                <a:latin typeface="Times New Roman" panose="02020603050405020304" pitchFamily="18" charset="0"/>
                <a:cs typeface="Times New Roman" panose="02020603050405020304" pitchFamily="18" charset="0"/>
              </a:rPr>
              <a:t>Constraints</a:t>
            </a:r>
          </a:p>
          <a:p>
            <a:pPr marL="114300" indent="0">
              <a:buNone/>
            </a:pPr>
            <a:r>
              <a:rPr lang="en-US" sz="1600" b="1" dirty="0">
                <a:solidFill>
                  <a:schemeClr val="bg2"/>
                </a:solidFill>
                <a:effectLst/>
                <a:latin typeface="Times New Roman" panose="02020603050405020304" pitchFamily="18" charset="0"/>
                <a:cs typeface="Times New Roman" panose="02020603050405020304" pitchFamily="18" charset="0"/>
              </a:rPr>
              <a:t>100&lt;=</a:t>
            </a:r>
            <a:r>
              <a:rPr lang="en-US" sz="1600" b="1" dirty="0">
                <a:solidFill>
                  <a:schemeClr val="bg2"/>
                </a:solidFill>
                <a:latin typeface="Times New Roman" panose="02020603050405020304" pitchFamily="18" charset="0"/>
                <a:cs typeface="Times New Roman" panose="02020603050405020304" pitchFamily="18" charset="0"/>
              </a:rPr>
              <a:t>X&lt;=169</a:t>
            </a:r>
            <a:endParaRPr lang="en-US" sz="1600" b="1" dirty="0">
              <a:solidFill>
                <a:schemeClr val="bg2"/>
              </a:solidFill>
              <a:effectLst/>
              <a:latin typeface="Times New Roman" panose="02020603050405020304" pitchFamily="18" charset="0"/>
              <a:cs typeface="Times New Roman" panose="02020603050405020304" pitchFamily="18" charset="0"/>
            </a:endParaRPr>
          </a:p>
          <a:p>
            <a:pPr marL="114300" indent="0">
              <a:buNone/>
            </a:pPr>
            <a:endParaRPr lang="en-US" sz="1600" b="0" dirty="0">
              <a:solidFill>
                <a:schemeClr val="bg2"/>
              </a:solidFill>
              <a:effectLst/>
              <a:latin typeface="Times New Roman" panose="02020603050405020304" pitchFamily="18" charset="0"/>
              <a:cs typeface="Times New Roman" panose="02020603050405020304" pitchFamily="18" charset="0"/>
            </a:endParaRPr>
          </a:p>
          <a:p>
            <a:pPr marL="114300" indent="0">
              <a:lnSpc>
                <a:spcPct val="100000"/>
              </a:lnSpc>
              <a:buNone/>
            </a:pPr>
            <a:endParaRPr lang="en-IN" sz="1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62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074854314"/>
              </p:ext>
            </p:extLst>
          </p:nvPr>
        </p:nvGraphicFramePr>
        <p:xfrm>
          <a:off x="389467" y="1266825"/>
          <a:ext cx="8520600" cy="14424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YES</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After learning a musical instrument, Chef's final IQ will be 165+7=172.</a:t>
                      </a:r>
                    </a:p>
                    <a:p>
                      <a:pPr>
                        <a:lnSpc>
                          <a:spcPct val="107000"/>
                        </a:lnSpc>
                        <a:spcAft>
                          <a:spcPts val="0"/>
                        </a:spcAft>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 Since 172 &gt;170, Chef can beat Einstein.</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bl>
          </a:graphicData>
        </a:graphic>
      </p:graphicFrame>
    </p:spTree>
    <p:extLst>
      <p:ext uri="{BB962C8B-B14F-4D97-AF65-F5344CB8AC3E}">
        <p14:creationId xmlns:p14="http://schemas.microsoft.com/office/powerpoint/2010/main" val="173083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 </a:t>
            </a:r>
            <a:r>
              <a:rPr lang="en-US" sz="1800" dirty="0" err="1">
                <a:latin typeface="Times New Roman" panose="02020603050405020304" pitchFamily="18" charset="0"/>
                <a:ea typeface="Verdana" panose="020B0604030504040204" pitchFamily="34" charset="0"/>
                <a:cs typeface="Times New Roman" panose="02020603050405020304" pitchFamily="18" charset="0"/>
              </a:rPr>
              <a:t>iq</a:t>
            </a:r>
            <a:r>
              <a:rPr lang="en-US" sz="1800" dirty="0">
                <a:latin typeface="Times New Roman" panose="02020603050405020304" pitchFamily="18" charset="0"/>
                <a:ea typeface="Verdana" panose="020B0604030504040204" pitchFamily="34" charset="0"/>
                <a:cs typeface="Times New Roman" panose="02020603050405020304" pitchFamily="18" charset="0"/>
              </a:rPr>
              <a:t> =int(input())</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if (iq+7)&gt;170: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print("Yes")</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else: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print("No")</a:t>
            </a:r>
          </a:p>
        </p:txBody>
      </p:sp>
    </p:spTree>
    <p:extLst>
      <p:ext uri="{BB962C8B-B14F-4D97-AF65-F5344CB8AC3E}">
        <p14:creationId xmlns:p14="http://schemas.microsoft.com/office/powerpoint/2010/main" val="227904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Statement-5</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lnSpc>
                <a:spcPct val="100000"/>
              </a:lnSpc>
              <a:buNone/>
            </a:pPr>
            <a:r>
              <a:rPr lang="en-US" sz="1400" b="0" dirty="0">
                <a:solidFill>
                  <a:schemeClr val="bg2"/>
                </a:solidFill>
                <a:effectLst/>
                <a:latin typeface="Times New Roman" panose="02020603050405020304" pitchFamily="18" charset="0"/>
                <a:cs typeface="Times New Roman" panose="02020603050405020304" pitchFamily="18" charset="0"/>
              </a:rPr>
              <a:t>The Chef has reached the finals of the Annual Inter-school Declamation contest.</a:t>
            </a:r>
          </a:p>
          <a:p>
            <a:pPr marL="114300" indent="0">
              <a:lnSpc>
                <a:spcPct val="100000"/>
              </a:lnSpc>
              <a:buNone/>
            </a:pPr>
            <a:r>
              <a:rPr lang="en-US" sz="1400" b="0" dirty="0">
                <a:solidFill>
                  <a:schemeClr val="bg2"/>
                </a:solidFill>
                <a:effectLst/>
                <a:latin typeface="Times New Roman" panose="02020603050405020304" pitchFamily="18" charset="0"/>
                <a:cs typeface="Times New Roman" panose="02020603050405020304" pitchFamily="18" charset="0"/>
              </a:rPr>
              <a:t>For the finals, students were asked to prepare 10 topics. However, Chef was only able to prepare three topics, numbered A, B and C - he is totally blank about the other topics. This means Chef can only win the contest if he gets the topics A, B or C to speak about. On the contest day, Chef gets topic X. Determine whether Chef has any chances of winning the competition. Print "Yes" if it is possible for Chef to win the contest, else print "No".</a:t>
            </a:r>
            <a:br>
              <a:rPr lang="en-US" sz="1400" b="0" dirty="0">
                <a:solidFill>
                  <a:schemeClr val="bg2"/>
                </a:solidFill>
                <a:effectLst/>
                <a:latin typeface="Times New Roman" panose="02020603050405020304" pitchFamily="18" charset="0"/>
                <a:cs typeface="Times New Roman" panose="02020603050405020304" pitchFamily="18" charset="0"/>
              </a:rPr>
            </a:b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lnSpc>
                <a:spcPct val="100000"/>
              </a:lnSpc>
              <a:buNone/>
            </a:pPr>
            <a:r>
              <a:rPr lang="en-US" sz="1400" b="1" dirty="0">
                <a:solidFill>
                  <a:schemeClr val="bg2"/>
                </a:solidFill>
                <a:effectLst/>
                <a:latin typeface="Times New Roman" panose="02020603050405020304" pitchFamily="18" charset="0"/>
                <a:cs typeface="Times New Roman" panose="02020603050405020304" pitchFamily="18" charset="0"/>
              </a:rPr>
              <a:t>Input Format</a:t>
            </a:r>
          </a:p>
          <a:p>
            <a:pPr>
              <a:lnSpc>
                <a:spcPct val="100000"/>
              </a:lnSpc>
            </a:pPr>
            <a:r>
              <a:rPr lang="en-US" sz="1400" b="0" dirty="0">
                <a:solidFill>
                  <a:schemeClr val="bg2"/>
                </a:solidFill>
                <a:effectLst/>
                <a:latin typeface="Times New Roman" panose="02020603050405020304" pitchFamily="18" charset="0"/>
                <a:cs typeface="Times New Roman" panose="02020603050405020304" pitchFamily="18" charset="0"/>
              </a:rPr>
              <a:t>The first and only line of input will contain a single line containing four space-separated integers A, B, C, and X - the three topics Chef has prepared and the topic that was given to him on contest day.</a:t>
            </a:r>
          </a:p>
          <a:p>
            <a:pPr marL="114300" indent="0">
              <a:lnSpc>
                <a:spcPct val="100000"/>
              </a:lnSpc>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pPr>
              <a:lnSpc>
                <a:spcPct val="100000"/>
              </a:lnSpc>
            </a:pPr>
            <a:r>
              <a:rPr lang="en-US" sz="1400" b="0" dirty="0">
                <a:solidFill>
                  <a:schemeClr val="bg2"/>
                </a:solidFill>
                <a:effectLst/>
                <a:latin typeface="Times New Roman" panose="02020603050405020304" pitchFamily="18" charset="0"/>
                <a:cs typeface="Times New Roman" panose="02020603050405020304" pitchFamily="18" charset="0"/>
              </a:rPr>
              <a:t>For each testcase, output in a single line "Yes" or "No".</a:t>
            </a:r>
            <a:endParaRPr lang="en-US" sz="1400" dirty="0">
              <a:solidFill>
                <a:schemeClr val="bg2"/>
              </a:solidFill>
              <a:latin typeface="Times New Roman" panose="02020603050405020304" pitchFamily="18" charset="0"/>
              <a:cs typeface="Times New Roman" panose="02020603050405020304" pitchFamily="18" charset="0"/>
            </a:endParaRPr>
          </a:p>
          <a:p>
            <a:pPr marL="114300" indent="0">
              <a:lnSpc>
                <a:spcPct val="100000"/>
              </a:lnSpc>
              <a:buNone/>
            </a:pPr>
            <a:endParaRPr lang="en-US" sz="1400" b="1" dirty="0">
              <a:solidFill>
                <a:schemeClr val="bg2"/>
              </a:solidFill>
              <a:effectLst/>
              <a:latin typeface="Times New Roman" panose="02020603050405020304" pitchFamily="18" charset="0"/>
              <a:cs typeface="Times New Roman" panose="02020603050405020304" pitchFamily="18" charset="0"/>
            </a:endParaRPr>
          </a:p>
          <a:p>
            <a:pPr marL="114300" indent="0">
              <a:lnSpc>
                <a:spcPct val="100000"/>
              </a:lnSpc>
              <a:buNone/>
            </a:pPr>
            <a:r>
              <a:rPr lang="en-US" sz="1400" b="1" dirty="0">
                <a:solidFill>
                  <a:schemeClr val="bg2"/>
                </a:solidFill>
                <a:latin typeface="Times New Roman" panose="02020603050405020304" pitchFamily="18" charset="0"/>
                <a:cs typeface="Times New Roman" panose="02020603050405020304" pitchFamily="18" charset="0"/>
              </a:rPr>
              <a:t>Constraints</a:t>
            </a:r>
          </a:p>
          <a:p>
            <a:pPr marL="114300" indent="0">
              <a:lnSpc>
                <a:spcPct val="100000"/>
              </a:lnSpc>
              <a:buNone/>
            </a:pPr>
            <a:r>
              <a:rPr lang="en-US" sz="1400" b="1" dirty="0">
                <a:solidFill>
                  <a:schemeClr val="bg2"/>
                </a:solidFill>
                <a:effectLst/>
                <a:latin typeface="Times New Roman" panose="02020603050405020304" pitchFamily="18" charset="0"/>
                <a:cs typeface="Times New Roman" panose="02020603050405020304" pitchFamily="18" charset="0"/>
              </a:rPr>
              <a:t>1&lt;=A,B,C,X&lt;=10</a:t>
            </a:r>
          </a:p>
          <a:p>
            <a:pPr marL="114300" indent="0">
              <a:lnSpc>
                <a:spcPct val="100000"/>
              </a:lnSpc>
              <a:buNone/>
            </a:pPr>
            <a:r>
              <a:rPr lang="en-US" sz="1400" b="1" dirty="0">
                <a:solidFill>
                  <a:schemeClr val="bg2"/>
                </a:solidFill>
                <a:latin typeface="Times New Roman" panose="02020603050405020304" pitchFamily="18" charset="0"/>
                <a:cs typeface="Times New Roman" panose="02020603050405020304" pitchFamily="18" charset="0"/>
              </a:rPr>
              <a:t>A,B,C are distinct.</a:t>
            </a:r>
            <a:endParaRPr lang="en-US" sz="1400" b="1" dirty="0">
              <a:solidFill>
                <a:schemeClr val="bg2"/>
              </a:solidFill>
              <a:effectLst/>
              <a:latin typeface="Times New Roman" panose="02020603050405020304" pitchFamily="18" charset="0"/>
              <a:cs typeface="Times New Roman" panose="02020603050405020304" pitchFamily="18" charset="0"/>
            </a:endParaRPr>
          </a:p>
          <a:p>
            <a:pPr marL="114300" indent="0">
              <a:lnSpc>
                <a:spcPct val="100000"/>
              </a:lnSpc>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lnSpc>
                <a:spcPct val="100000"/>
              </a:lnSpc>
              <a:buNone/>
            </a:pPr>
            <a:endParaRPr lang="en-US" sz="14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3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Previous</a:t>
            </a:r>
            <a:br>
              <a:rPr lang="en-US" dirty="0"/>
            </a:br>
            <a:r>
              <a:rPr lang="en-US" dirty="0"/>
              <a:t>Session</a:t>
            </a:r>
          </a:p>
        </p:txBody>
      </p:sp>
      <p:sp>
        <p:nvSpPr>
          <p:cNvPr id="7" name="Text Placeholder 6"/>
          <p:cNvSpPr>
            <a:spLocks noGrp="1"/>
          </p:cNvSpPr>
          <p:nvPr>
            <p:ph type="body" idx="2"/>
          </p:nvPr>
        </p:nvSpPr>
        <p:spPr/>
        <p:txBody>
          <a:bodyPr/>
          <a:lstStyle/>
          <a:p>
            <a:r>
              <a:rPr lang="en-US" dirty="0"/>
              <a:t>Operators</a:t>
            </a:r>
          </a:p>
          <a:p>
            <a:r>
              <a:rPr lang="en-US" dirty="0"/>
              <a:t>Problem Solving</a:t>
            </a:r>
          </a:p>
        </p:txBody>
      </p:sp>
    </p:spTree>
    <p:extLst>
      <p:ext uri="{BB962C8B-B14F-4D97-AF65-F5344CB8AC3E}">
        <p14:creationId xmlns:p14="http://schemas.microsoft.com/office/powerpoint/2010/main" val="214505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259547"/>
              </p:ext>
            </p:extLst>
          </p:nvPr>
        </p:nvGraphicFramePr>
        <p:xfrm>
          <a:off x="389467" y="1266825"/>
          <a:ext cx="8520600" cy="26113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2 3 7 3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YES</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Chef had prepared the topics: 2, 3, 7. Chef gets to speak on the topic: 3. Since Chef had already prepared this, there is a chance that he can win the contest</a:t>
                      </a:r>
                    </a:p>
                    <a:p>
                      <a:pPr>
                        <a:lnSpc>
                          <a:spcPct val="107000"/>
                        </a:lnSpc>
                        <a:spcAft>
                          <a:spcPts val="0"/>
                        </a:spcAft>
                      </a:pP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4 6 8 5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Chef had prepared the topics: 4, 6, 8. Chef gets to speak on the topic: 5. Since Chef didn't prepare this topic, there is no chance that he can win the contest.</a:t>
                      </a:r>
                    </a:p>
                    <a:p>
                      <a:pPr>
                        <a:lnSpc>
                          <a:spcPct val="107000"/>
                        </a:lnSpc>
                        <a:spcAft>
                          <a:spcPts val="0"/>
                        </a:spcAft>
                      </a:pP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85933"/>
                  </a:ext>
                </a:extLst>
              </a:tr>
            </a:tbl>
          </a:graphicData>
        </a:graphic>
      </p:graphicFrame>
    </p:spTree>
    <p:extLst>
      <p:ext uri="{BB962C8B-B14F-4D97-AF65-F5344CB8AC3E}">
        <p14:creationId xmlns:p14="http://schemas.microsoft.com/office/powerpoint/2010/main" val="386582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A,B,C,TOPIC = map(</a:t>
            </a:r>
            <a:r>
              <a:rPr lang="en-US" sz="1800" dirty="0" err="1">
                <a:latin typeface="Times New Roman" panose="02020603050405020304" pitchFamily="18" charset="0"/>
                <a:ea typeface="Verdana" panose="020B0604030504040204" pitchFamily="34" charset="0"/>
                <a:cs typeface="Times New Roman" panose="02020603050405020304" pitchFamily="18" charset="0"/>
              </a:rPr>
              <a:t>int,input</a:t>
            </a:r>
            <a:r>
              <a:rPr lang="en-US" sz="1800" dirty="0">
                <a:latin typeface="Times New Roman" panose="02020603050405020304" pitchFamily="18" charset="0"/>
                <a:ea typeface="Verdana" panose="020B0604030504040204" pitchFamily="34" charset="0"/>
                <a:cs typeface="Times New Roman" panose="02020603050405020304" pitchFamily="18" charset="0"/>
              </a:rPr>
              <a:t>().split())</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if A==TOPIC or B==TOPIC or C==TOPIC: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print("Yes")</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else: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print("No")</a:t>
            </a:r>
          </a:p>
        </p:txBody>
      </p:sp>
    </p:spTree>
    <p:extLst>
      <p:ext uri="{BB962C8B-B14F-4D97-AF65-F5344CB8AC3E}">
        <p14:creationId xmlns:p14="http://schemas.microsoft.com/office/powerpoint/2010/main" val="117532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Statement-6</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Chef has N empty bottles where each bottle has a capacity of X liters.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There is a water tank in Chef land having K liters of water. Chef wants to fill the empty bottles using the water in the tank. Assuming that Chef does not spill any water while filling the bottles, find out the maximum number of bottles Chef can fill completely.</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Input Format</a:t>
            </a:r>
          </a:p>
          <a:p>
            <a:r>
              <a:rPr lang="en-US" sz="1400" b="0" dirty="0">
                <a:solidFill>
                  <a:schemeClr val="bg2"/>
                </a:solidFill>
                <a:effectLst/>
                <a:latin typeface="Times New Roman" panose="02020603050405020304" pitchFamily="18" charset="0"/>
                <a:cs typeface="Times New Roman" panose="02020603050405020304" pitchFamily="18" charset="0"/>
              </a:rPr>
              <a:t>First line will contain T, number of test cases. Then the test cases follow.</a:t>
            </a:r>
          </a:p>
          <a:p>
            <a:r>
              <a:rPr lang="en-US" sz="1400" b="0" dirty="0">
                <a:solidFill>
                  <a:schemeClr val="bg2"/>
                </a:solidFill>
                <a:effectLst/>
                <a:latin typeface="Times New Roman" panose="02020603050405020304" pitchFamily="18" charset="0"/>
                <a:cs typeface="Times New Roman" panose="02020603050405020304" pitchFamily="18" charset="0"/>
              </a:rPr>
              <a:t>Each test case contains of a single line of input, three integers N, X, and K.</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r>
              <a:rPr lang="en-US" sz="1400" b="0" dirty="0">
                <a:solidFill>
                  <a:schemeClr val="bg2"/>
                </a:solidFill>
                <a:effectLst/>
                <a:latin typeface="Times New Roman" panose="02020603050405020304" pitchFamily="18" charset="0"/>
                <a:cs typeface="Times New Roman" panose="02020603050405020304" pitchFamily="18" charset="0"/>
              </a:rPr>
              <a:t>For each test case, output in a single line answer, the </a:t>
            </a:r>
            <a:r>
              <a:rPr lang="en-US" sz="1400" b="1" dirty="0">
                <a:solidFill>
                  <a:schemeClr val="bg2"/>
                </a:solidFill>
                <a:effectLst/>
                <a:latin typeface="Times New Roman" panose="02020603050405020304" pitchFamily="18" charset="0"/>
                <a:cs typeface="Times New Roman" panose="02020603050405020304" pitchFamily="18" charset="0"/>
              </a:rPr>
              <a:t>maximum</a:t>
            </a:r>
            <a:r>
              <a:rPr lang="en-US" sz="1400" b="0" dirty="0">
                <a:solidFill>
                  <a:schemeClr val="bg2"/>
                </a:solidFill>
                <a:effectLst/>
                <a:latin typeface="Times New Roman" panose="02020603050405020304" pitchFamily="18" charset="0"/>
                <a:cs typeface="Times New Roman" panose="02020603050405020304" pitchFamily="18" charset="0"/>
              </a:rPr>
              <a:t> number of bottles Chef can fill completely.</a:t>
            </a:r>
          </a:p>
          <a:p>
            <a:pPr marL="114300" indent="0">
              <a:buNone/>
            </a:pPr>
            <a:br>
              <a:rPr lang="en-US" sz="1400" b="0" dirty="0">
                <a:solidFill>
                  <a:schemeClr val="bg2"/>
                </a:solidFill>
                <a:effectLst/>
                <a:latin typeface="Times New Roman" panose="02020603050405020304" pitchFamily="18" charset="0"/>
                <a:cs typeface="Times New Roman" panose="02020603050405020304" pitchFamily="18" charset="0"/>
              </a:rPr>
            </a:br>
            <a:r>
              <a:rPr lang="en-US" sz="1400" b="1" dirty="0">
                <a:solidFill>
                  <a:schemeClr val="bg2"/>
                </a:solidFill>
                <a:effectLst/>
                <a:latin typeface="Times New Roman" panose="02020603050405020304" pitchFamily="18" charset="0"/>
                <a:cs typeface="Times New Roman" panose="02020603050405020304" pitchFamily="18" charset="0"/>
              </a:rPr>
              <a:t>Constraints</a:t>
            </a:r>
          </a:p>
          <a:p>
            <a:pPr marL="114300" indent="0">
              <a:buNone/>
            </a:pPr>
            <a:r>
              <a:rPr lang="en-US" sz="1400" dirty="0">
                <a:solidFill>
                  <a:schemeClr val="bg2"/>
                </a:solidFill>
                <a:latin typeface="Times New Roman" panose="02020603050405020304" pitchFamily="18" charset="0"/>
                <a:cs typeface="Times New Roman" panose="02020603050405020304" pitchFamily="18" charset="0"/>
              </a:rPr>
              <a:t>1&lt;=T&lt;=100</a:t>
            </a:r>
          </a:p>
          <a:p>
            <a:pPr marL="114300" indent="0">
              <a:buNone/>
            </a:pPr>
            <a:r>
              <a:rPr lang="en-US" sz="1400" dirty="0">
                <a:solidFill>
                  <a:schemeClr val="bg2"/>
                </a:solidFill>
                <a:effectLst/>
                <a:latin typeface="Times New Roman" panose="02020603050405020304" pitchFamily="18" charset="0"/>
                <a:cs typeface="Times New Roman" panose="02020603050405020304" pitchFamily="18" charset="0"/>
              </a:rPr>
              <a:t>1&lt;=N,X&lt;=10^5</a:t>
            </a:r>
          </a:p>
          <a:p>
            <a:pPr marL="114300" indent="0">
              <a:buNone/>
            </a:pPr>
            <a:r>
              <a:rPr lang="en-US" sz="1400" dirty="0">
                <a:solidFill>
                  <a:schemeClr val="bg2"/>
                </a:solidFill>
                <a:latin typeface="Times New Roman" panose="02020603050405020304" pitchFamily="18" charset="0"/>
                <a:cs typeface="Times New Roman" panose="02020603050405020304" pitchFamily="18" charset="0"/>
              </a:rPr>
              <a:t>0&lt;=K&lt;=10^5</a:t>
            </a:r>
            <a:endParaRPr lang="en-US" sz="1400" dirty="0">
              <a:solidFill>
                <a:schemeClr val="bg2"/>
              </a:solidFill>
              <a:effectLst/>
              <a:latin typeface="Times New Roman" panose="02020603050405020304" pitchFamily="18" charset="0"/>
              <a:cs typeface="Times New Roman" panose="02020603050405020304" pitchFamily="18" charset="0"/>
            </a:endParaRPr>
          </a:p>
          <a:p>
            <a:pPr marL="114300" indent="0">
              <a:buNone/>
            </a:pPr>
            <a:br>
              <a:rPr lang="en-US" sz="1400" b="0" dirty="0">
                <a:solidFill>
                  <a:schemeClr val="bg2"/>
                </a:solidFill>
                <a:effectLst/>
                <a:latin typeface="Times New Roman" panose="02020603050405020304" pitchFamily="18" charset="0"/>
                <a:cs typeface="Times New Roman" panose="02020603050405020304" pitchFamily="18" charset="0"/>
              </a:rPr>
            </a:br>
            <a:endParaRPr lang="en-US" sz="14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266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4213217611"/>
              </p:ext>
            </p:extLst>
          </p:nvPr>
        </p:nvGraphicFramePr>
        <p:xfrm>
          <a:off x="389467" y="1266825"/>
          <a:ext cx="8520600" cy="26113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5 2 8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4</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amount of water in the tank is 8 liters. The capacity of each bottle is 2 liters. Hence, 4 water bottles can be filled completely</a:t>
                      </a:r>
                      <a:r>
                        <a:rPr lang="en-US" sz="1400" b="0" i="0" u="none" strike="noStrike" cap="none" dirty="0">
                          <a:solidFill>
                            <a:schemeClr val="tx1"/>
                          </a:solidFill>
                          <a:effectLst/>
                          <a:latin typeface="+mn-lt"/>
                          <a:ea typeface="+mn-ea"/>
                          <a:cs typeface="+mn-cs"/>
                          <a:sym typeface="Arial"/>
                        </a:rPr>
                        <a:t>.</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3 1 4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amount of water in the tank is 4 liters. The capacity of each bottle is 1liters. Chef has 3 bottles available. He can fill all these bottles completely using 3 liters of water.</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85933"/>
                  </a:ext>
                </a:extLst>
              </a:tr>
            </a:tbl>
          </a:graphicData>
        </a:graphic>
      </p:graphicFrame>
    </p:spTree>
    <p:extLst>
      <p:ext uri="{BB962C8B-B14F-4D97-AF65-F5344CB8AC3E}">
        <p14:creationId xmlns:p14="http://schemas.microsoft.com/office/powerpoint/2010/main" val="143832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from math import floor</a:t>
            </a:r>
          </a:p>
          <a:p>
            <a:pPr marL="114300" indent="0">
              <a:buNone/>
            </a:pPr>
            <a:r>
              <a:rPr lang="en-US" sz="1800" dirty="0" err="1">
                <a:latin typeface="Times New Roman" panose="02020603050405020304" pitchFamily="18" charset="0"/>
                <a:ea typeface="Verdana" panose="020B0604030504040204" pitchFamily="34" charset="0"/>
                <a:cs typeface="Times New Roman" panose="02020603050405020304" pitchFamily="18" charset="0"/>
              </a:rPr>
              <a:t>nt</a:t>
            </a:r>
            <a:r>
              <a:rPr lang="en-US" sz="1800" dirty="0">
                <a:latin typeface="Times New Roman" panose="02020603050405020304" pitchFamily="18" charset="0"/>
                <a:ea typeface="Verdana" panose="020B0604030504040204" pitchFamily="34" charset="0"/>
                <a:cs typeface="Times New Roman" panose="02020603050405020304" pitchFamily="18" charset="0"/>
              </a:rPr>
              <a:t>= int(input())</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for </a:t>
            </a:r>
            <a:r>
              <a:rPr lang="en-US" sz="1800" dirty="0" err="1">
                <a:latin typeface="Times New Roman" panose="02020603050405020304" pitchFamily="18" charset="0"/>
                <a:ea typeface="Verdana" panose="020B0604030504040204" pitchFamily="34" charset="0"/>
                <a:cs typeface="Times New Roman" panose="02020603050405020304" pitchFamily="18" charset="0"/>
              </a:rPr>
              <a:t>i</a:t>
            </a:r>
            <a:r>
              <a:rPr lang="en-US" sz="1800" dirty="0">
                <a:latin typeface="Times New Roman" panose="02020603050405020304" pitchFamily="18" charset="0"/>
                <a:ea typeface="Verdana" panose="020B0604030504040204" pitchFamily="34" charset="0"/>
                <a:cs typeface="Times New Roman" panose="02020603050405020304" pitchFamily="18" charset="0"/>
              </a:rPr>
              <a:t> in range(</a:t>
            </a:r>
            <a:r>
              <a:rPr lang="en-US" sz="1800" dirty="0" err="1">
                <a:latin typeface="Times New Roman" panose="02020603050405020304" pitchFamily="18" charset="0"/>
                <a:ea typeface="Verdana" panose="020B0604030504040204" pitchFamily="34" charset="0"/>
                <a:cs typeface="Times New Roman" panose="02020603050405020304" pitchFamily="18" charset="0"/>
              </a:rPr>
              <a:t>nt</a:t>
            </a:r>
            <a:r>
              <a:rPr lang="en-US" sz="1800" dirty="0">
                <a:latin typeface="Times New Roman" panose="02020603050405020304" pitchFamily="18" charset="0"/>
                <a:ea typeface="Verdana" panose="020B0604030504040204" pitchFamily="34" charset="0"/>
                <a:cs typeface="Times New Roman" panose="02020603050405020304" pitchFamily="18" charset="0"/>
              </a:rPr>
              <a:t>):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N,X,K = map(</a:t>
            </a:r>
            <a:r>
              <a:rPr lang="en-US" sz="1800" dirty="0" err="1">
                <a:latin typeface="Times New Roman" panose="02020603050405020304" pitchFamily="18" charset="0"/>
                <a:ea typeface="Verdana" panose="020B0604030504040204" pitchFamily="34" charset="0"/>
                <a:cs typeface="Times New Roman" panose="02020603050405020304" pitchFamily="18" charset="0"/>
              </a:rPr>
              <a:t>int,input</a:t>
            </a:r>
            <a:r>
              <a:rPr lang="en-US" sz="1800" dirty="0">
                <a:latin typeface="Times New Roman" panose="02020603050405020304" pitchFamily="18" charset="0"/>
                <a:ea typeface="Verdana" panose="020B0604030504040204" pitchFamily="34" charset="0"/>
                <a:cs typeface="Times New Roman" panose="02020603050405020304" pitchFamily="18" charset="0"/>
              </a:rPr>
              <a:t>().split())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res = floor(abs(K/X))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if(res&gt;N):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print(abs(N))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else:        </a:t>
            </a:r>
          </a:p>
          <a:p>
            <a:pPr marL="114300" indent="0">
              <a:buNone/>
            </a:pPr>
            <a:r>
              <a:rPr lang="en-US" sz="1800" dirty="0">
                <a:latin typeface="Times New Roman" panose="02020603050405020304" pitchFamily="18" charset="0"/>
                <a:ea typeface="Verdana" panose="020B0604030504040204" pitchFamily="34" charset="0"/>
                <a:cs typeface="Times New Roman" panose="02020603050405020304" pitchFamily="18" charset="0"/>
              </a:rPr>
              <a:t>print(res)</a:t>
            </a:r>
          </a:p>
        </p:txBody>
      </p:sp>
    </p:spTree>
    <p:extLst>
      <p:ext uri="{BB962C8B-B14F-4D97-AF65-F5344CB8AC3E}">
        <p14:creationId xmlns:p14="http://schemas.microsoft.com/office/powerpoint/2010/main" val="391168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Statement-7</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You are given the height H (in </a:t>
            </a:r>
            <a:r>
              <a:rPr lang="en-US" sz="1400" b="0" dirty="0" err="1">
                <a:solidFill>
                  <a:schemeClr val="bg2"/>
                </a:solidFill>
                <a:effectLst/>
                <a:latin typeface="Times New Roman" panose="02020603050405020304" pitchFamily="18" charset="0"/>
                <a:cs typeface="Times New Roman" panose="02020603050405020304" pitchFamily="18" charset="0"/>
              </a:rPr>
              <a:t>metres</a:t>
            </a:r>
            <a:r>
              <a:rPr lang="en-US" sz="1400" b="0" dirty="0">
                <a:solidFill>
                  <a:schemeClr val="bg2"/>
                </a:solidFill>
                <a:effectLst/>
                <a:latin typeface="Times New Roman" panose="02020603050405020304" pitchFamily="18" charset="0"/>
                <a:cs typeface="Times New Roman" panose="02020603050405020304" pitchFamily="18" charset="0"/>
              </a:rPr>
              <a:t>) and mass M (in kilograms) of Chef. </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Body Mass Index (BMI) of a person is computed as : M/H^2.</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Report the category into which Chef falls, based on his BMI:</a:t>
            </a:r>
          </a:p>
          <a:p>
            <a:pPr marL="114300" indent="0">
              <a:buNone/>
            </a:pPr>
            <a:br>
              <a:rPr lang="en-US" sz="1400" b="0" dirty="0">
                <a:solidFill>
                  <a:schemeClr val="bg2"/>
                </a:solidFill>
                <a:effectLst/>
                <a:latin typeface="Times New Roman" panose="02020603050405020304" pitchFamily="18" charset="0"/>
                <a:cs typeface="Times New Roman" panose="02020603050405020304" pitchFamily="18" charset="0"/>
              </a:rPr>
            </a:br>
            <a:r>
              <a:rPr lang="en-US" sz="1400" b="0" dirty="0">
                <a:solidFill>
                  <a:schemeClr val="bg2"/>
                </a:solidFill>
                <a:effectLst/>
                <a:latin typeface="Times New Roman" panose="02020603050405020304" pitchFamily="18" charset="0"/>
                <a:cs typeface="Times New Roman" panose="02020603050405020304" pitchFamily="18" charset="0"/>
              </a:rPr>
              <a:t>Category 1: Underweight if BMI &lt;=18</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Category 2: Normal weight if BMI {19,20,…24}</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Category 3: Overweight if BMI {25,26…,29}</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Category 4: Obesity if BMI &gt;=30</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Input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first line of input will contain an integer, T, which denotes the number of testcases. Then the testcases follow.</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Each testcase contains a single line of input, with two space separated integers, M, H which denote the mass and height of Chef respectively.</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For each testcase, output in a single line, 1, 2, 3 or 4, based on the category in which Chef falls.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5650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Statement-7</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Constraints:</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r>
              <a:rPr lang="en-US" sz="1400" dirty="0">
                <a:solidFill>
                  <a:schemeClr val="bg2"/>
                </a:solidFill>
                <a:latin typeface="Times New Roman" panose="02020603050405020304" pitchFamily="18" charset="0"/>
                <a:cs typeface="Times New Roman" panose="02020603050405020304" pitchFamily="18" charset="0"/>
              </a:rPr>
              <a:t>1&lt;=T&lt;=2*10^4</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1&lt;=M&lt;=10^4</a:t>
            </a:r>
          </a:p>
          <a:p>
            <a:pPr marL="114300" indent="0">
              <a:buNone/>
            </a:pPr>
            <a:r>
              <a:rPr lang="en-US" sz="1400" dirty="0">
                <a:solidFill>
                  <a:schemeClr val="bg2"/>
                </a:solidFill>
                <a:latin typeface="Times New Roman" panose="02020603050405020304" pitchFamily="18" charset="0"/>
                <a:cs typeface="Times New Roman" panose="02020603050405020304" pitchFamily="18" charset="0"/>
              </a:rPr>
              <a:t>1&lt;=H&lt;=10^2</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463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924777277"/>
              </p:ext>
            </p:extLst>
          </p:nvPr>
        </p:nvGraphicFramePr>
        <p:xfrm>
          <a:off x="389467" y="1266825"/>
          <a:ext cx="8520600" cy="26113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72 2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Since M/H^2 = 72/2^2= 18. therefore person falls in category 1.</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80 2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Since M/H^2=80/2^2=20. therefore person falls in category 2.</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85933"/>
                  </a:ext>
                </a:extLst>
              </a:tr>
            </a:tbl>
          </a:graphicData>
        </a:graphic>
      </p:graphicFrame>
    </p:spTree>
    <p:extLst>
      <p:ext uri="{BB962C8B-B14F-4D97-AF65-F5344CB8AC3E}">
        <p14:creationId xmlns:p14="http://schemas.microsoft.com/office/powerpoint/2010/main" val="1954676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200" dirty="0">
                <a:solidFill>
                  <a:schemeClr val="bg2"/>
                </a:solidFill>
                <a:latin typeface="Times New Roman" panose="02020603050405020304" pitchFamily="18" charset="0"/>
                <a:ea typeface="Verdana" panose="020B0604030504040204" pitchFamily="34" charset="0"/>
                <a:cs typeface="Times New Roman" panose="02020603050405020304" pitchFamily="18" charset="0"/>
              </a:rPr>
              <a:t> </a:t>
            </a:r>
            <a:r>
              <a:rPr lang="en-US" sz="1200" b="0" dirty="0" err="1">
                <a:solidFill>
                  <a:schemeClr val="bg2"/>
                </a:solidFill>
                <a:effectLst/>
                <a:latin typeface="Times New Roman" panose="02020603050405020304" pitchFamily="18" charset="0"/>
                <a:cs typeface="Times New Roman" panose="02020603050405020304" pitchFamily="18" charset="0"/>
              </a:rPr>
              <a:t>nt</a:t>
            </a:r>
            <a:r>
              <a:rPr lang="en-US" sz="1200" b="0" dirty="0">
                <a:solidFill>
                  <a:schemeClr val="bg2"/>
                </a:solidFill>
                <a:effectLst/>
                <a:latin typeface="Times New Roman" panose="02020603050405020304" pitchFamily="18" charset="0"/>
                <a:cs typeface="Times New Roman" panose="02020603050405020304" pitchFamily="18" charset="0"/>
              </a:rPr>
              <a:t> =int(input())</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for _ in range(</a:t>
            </a:r>
            <a:r>
              <a:rPr lang="en-US" sz="1200" b="0" dirty="0" err="1">
                <a:solidFill>
                  <a:schemeClr val="bg2"/>
                </a:solidFill>
                <a:effectLst/>
                <a:latin typeface="Times New Roman" panose="02020603050405020304" pitchFamily="18" charset="0"/>
                <a:cs typeface="Times New Roman" panose="02020603050405020304" pitchFamily="18" charset="0"/>
              </a:rPr>
              <a:t>nt</a:t>
            </a:r>
            <a:r>
              <a:rPr lang="en-US" sz="1200" b="0" dirty="0">
                <a:solidFill>
                  <a:schemeClr val="bg2"/>
                </a:solidFill>
                <a:effectLst/>
                <a:latin typeface="Times New Roman" panose="02020603050405020304" pitchFamily="18" charset="0"/>
                <a:cs typeface="Times New Roman" panose="02020603050405020304" pitchFamily="18" charset="0"/>
              </a:rPr>
              <a:t>):</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M,H=map(</a:t>
            </a:r>
            <a:r>
              <a:rPr lang="en-US" sz="1200" b="0" dirty="0" err="1">
                <a:solidFill>
                  <a:schemeClr val="bg2"/>
                </a:solidFill>
                <a:effectLst/>
                <a:latin typeface="Times New Roman" panose="02020603050405020304" pitchFamily="18" charset="0"/>
                <a:cs typeface="Times New Roman" panose="02020603050405020304" pitchFamily="18" charset="0"/>
              </a:rPr>
              <a:t>int,input</a:t>
            </a:r>
            <a:r>
              <a:rPr lang="en-US" sz="1200" b="0" dirty="0">
                <a:solidFill>
                  <a:schemeClr val="bg2"/>
                </a:solidFill>
                <a:effectLst/>
                <a:latin typeface="Times New Roman" panose="02020603050405020304" pitchFamily="18" charset="0"/>
                <a:cs typeface="Times New Roman" panose="02020603050405020304" pitchFamily="18" charset="0"/>
              </a:rPr>
              <a:t>().split())</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#HR=H**2</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HR=pow(H,2)</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res=M/HR</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if res&lt;=18:</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print(1)</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a:t>
            </a:r>
            <a:r>
              <a:rPr lang="en-US" sz="1200" b="0" dirty="0" err="1">
                <a:solidFill>
                  <a:schemeClr val="bg2"/>
                </a:solidFill>
                <a:effectLst/>
                <a:latin typeface="Times New Roman" panose="02020603050405020304" pitchFamily="18" charset="0"/>
                <a:cs typeface="Times New Roman" panose="02020603050405020304" pitchFamily="18" charset="0"/>
              </a:rPr>
              <a:t>elif</a:t>
            </a:r>
            <a:r>
              <a:rPr lang="en-US" sz="1200" b="0" dirty="0">
                <a:solidFill>
                  <a:schemeClr val="bg2"/>
                </a:solidFill>
                <a:effectLst/>
                <a:latin typeface="Times New Roman" panose="02020603050405020304" pitchFamily="18" charset="0"/>
                <a:cs typeface="Times New Roman" panose="02020603050405020304" pitchFamily="18" charset="0"/>
              </a:rPr>
              <a:t> res&gt;=19 and res&lt;=24:</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print(2)</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a:t>
            </a:r>
            <a:r>
              <a:rPr lang="en-US" sz="1200" b="0" dirty="0" err="1">
                <a:solidFill>
                  <a:schemeClr val="bg2"/>
                </a:solidFill>
                <a:effectLst/>
                <a:latin typeface="Times New Roman" panose="02020603050405020304" pitchFamily="18" charset="0"/>
                <a:cs typeface="Times New Roman" panose="02020603050405020304" pitchFamily="18" charset="0"/>
              </a:rPr>
              <a:t>elif</a:t>
            </a:r>
            <a:r>
              <a:rPr lang="en-US" sz="1200" b="0" dirty="0">
                <a:solidFill>
                  <a:schemeClr val="bg2"/>
                </a:solidFill>
                <a:effectLst/>
                <a:latin typeface="Times New Roman" panose="02020603050405020304" pitchFamily="18" charset="0"/>
                <a:cs typeface="Times New Roman" panose="02020603050405020304" pitchFamily="18" charset="0"/>
              </a:rPr>
              <a:t> res&gt;=25 and res&lt;=29:</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print(3)</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US" sz="1200" b="0" dirty="0">
                <a:solidFill>
                  <a:schemeClr val="bg2"/>
                </a:solidFill>
                <a:effectLst/>
                <a:latin typeface="Times New Roman" panose="02020603050405020304" pitchFamily="18" charset="0"/>
                <a:cs typeface="Times New Roman" panose="02020603050405020304" pitchFamily="18" charset="0"/>
              </a:rPr>
              <a:t>        print(4)</a:t>
            </a:r>
          </a:p>
          <a:p>
            <a:pPr marL="114300" indent="0">
              <a:buNone/>
            </a:pPr>
            <a:endParaRPr lang="en-US" sz="1200" dirty="0">
              <a:solidFill>
                <a:schemeClr val="bg2"/>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89473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a:xfrm>
            <a:off x="256281" y="84807"/>
            <a:ext cx="8520600" cy="707400"/>
          </a:xfrm>
        </p:spPr>
        <p:txBody>
          <a:bodyPr/>
          <a:lstStyle/>
          <a:p>
            <a:r>
              <a:rPr lang="en-IN" dirty="0"/>
              <a:t>Problem Statement-8</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167543" y="692726"/>
            <a:ext cx="8698076" cy="4149437"/>
          </a:xfrm>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People in Chef land have three different eye colors, namely brown, blue, and green. green is the rarest of the eye colors whereas brown is most common. The eye color of the child of two people is most likely to be the most common eye color between them.</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You are given two characters denoting the eye colors of two people in Chef land. The character R denotes Brown color, B denotes Blue color, and G denotes Green color. Determine the most likely eye color of their child. (Print R, B or G denoting </a:t>
            </a:r>
            <a:r>
              <a:rPr lang="en-US" sz="1400" dirty="0">
                <a:solidFill>
                  <a:schemeClr val="bg2"/>
                </a:solidFill>
                <a:latin typeface="Times New Roman" panose="02020603050405020304" pitchFamily="18" charset="0"/>
                <a:cs typeface="Times New Roman" panose="02020603050405020304" pitchFamily="18" charset="0"/>
              </a:rPr>
              <a:t>R Br</a:t>
            </a:r>
            <a:r>
              <a:rPr lang="en-US" sz="1400" b="0" dirty="0">
                <a:solidFill>
                  <a:schemeClr val="bg2"/>
                </a:solidFill>
                <a:effectLst/>
                <a:latin typeface="Times New Roman" panose="02020603050405020304" pitchFamily="18" charset="0"/>
                <a:cs typeface="Times New Roman" panose="02020603050405020304" pitchFamily="18" charset="0"/>
              </a:rPr>
              <a:t>own, B Blue and G Green respectively).</a:t>
            </a:r>
          </a:p>
          <a:p>
            <a:pPr marL="114300" indent="0">
              <a:buNone/>
            </a:pPr>
            <a:br>
              <a:rPr lang="en-US" sz="1400" b="0" dirty="0">
                <a:solidFill>
                  <a:schemeClr val="bg2"/>
                </a:solidFill>
                <a:effectLst/>
                <a:latin typeface="Times New Roman" panose="02020603050405020304" pitchFamily="18" charset="0"/>
                <a:cs typeface="Times New Roman" panose="02020603050405020304" pitchFamily="18" charset="0"/>
              </a:rPr>
            </a:br>
            <a:r>
              <a:rPr lang="en-US" sz="1400" b="1" dirty="0">
                <a:solidFill>
                  <a:schemeClr val="bg2"/>
                </a:solidFill>
                <a:effectLst/>
                <a:latin typeface="Times New Roman" panose="02020603050405020304" pitchFamily="18" charset="0"/>
                <a:cs typeface="Times New Roman" panose="02020603050405020304" pitchFamily="18" charset="0"/>
              </a:rPr>
              <a:t>Input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first (and only) line of input contains two space-separated characters, the eye colors of the parents.</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Print a single character denoting the most likely eye color of the child. (Print R, B or G denoting brown, blue or green respectively).</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Constraints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input contains two space-separated characters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Each character in the input is one among {R, B, G}.</a:t>
            </a:r>
          </a:p>
        </p:txBody>
      </p:sp>
    </p:spTree>
    <p:extLst>
      <p:ext uri="{BB962C8B-B14F-4D97-AF65-F5344CB8AC3E}">
        <p14:creationId xmlns:p14="http://schemas.microsoft.com/office/powerpoint/2010/main" val="339231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Subtitle 5"/>
          <p:cNvSpPr>
            <a:spLocks noGrp="1"/>
          </p:cNvSpPr>
          <p:nvPr>
            <p:ph type="subTitle" idx="1"/>
          </p:nvPr>
        </p:nvSpPr>
        <p:spPr/>
        <p:txBody>
          <a:bodyPr/>
          <a:lstStyle/>
          <a:p>
            <a:r>
              <a:rPr lang="en-US" dirty="0"/>
              <a:t>Python</a:t>
            </a:r>
          </a:p>
        </p:txBody>
      </p:sp>
      <p:sp>
        <p:nvSpPr>
          <p:cNvPr id="7" name="Text Placeholder 6"/>
          <p:cNvSpPr>
            <a:spLocks noGrp="1"/>
          </p:cNvSpPr>
          <p:nvPr>
            <p:ph type="body" idx="2"/>
          </p:nvPr>
        </p:nvSpPr>
        <p:spPr/>
        <p:txBody>
          <a:bodyPr/>
          <a:lstStyle/>
          <a:p>
            <a:r>
              <a:rPr lang="en-US" dirty="0"/>
              <a:t>Control Statement</a:t>
            </a:r>
          </a:p>
          <a:p>
            <a:r>
              <a:rPr lang="en-US" dirty="0"/>
              <a:t>Problem Solving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644164523"/>
              </p:ext>
            </p:extLst>
          </p:nvPr>
        </p:nvGraphicFramePr>
        <p:xfrm>
          <a:off x="368685" y="1072861"/>
          <a:ext cx="8520600" cy="37802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R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R</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two people have brown and blue eyes and brown is the most common. Therefore, their child will most likely have brown eyes.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B </a:t>
                      </a:r>
                      <a:r>
                        <a:rPr lang="en-IN" sz="1600" b="0" i="0" u="none" strike="noStrike" cap="none" dirty="0" err="1">
                          <a:solidFill>
                            <a:schemeClr val="bg2"/>
                          </a:solidFill>
                          <a:effectLst/>
                          <a:latin typeface="Times New Roman" panose="02020603050405020304" pitchFamily="18" charset="0"/>
                          <a:ea typeface="+mn-ea"/>
                          <a:cs typeface="Times New Roman" panose="02020603050405020304" pitchFamily="18" charset="0"/>
                          <a:sym typeface="Arial"/>
                        </a:rPr>
                        <a:t>B</a:t>
                      </a:r>
                      <a:endPar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Both parents have blue eyes, therefore their child will most likely have blue eyes</a:t>
                      </a:r>
                    </a:p>
                    <a:p>
                      <a:br>
                        <a:rPr lang="en-US" sz="1600" dirty="0"/>
                      </a:b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05446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G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parents have green and blue eyes, out of which blue is more common than green, therefore the child will most likely have blue eyes.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785622"/>
                  </a:ext>
                </a:extLst>
              </a:tr>
            </a:tbl>
          </a:graphicData>
        </a:graphic>
      </p:graphicFrame>
    </p:spTree>
    <p:extLst>
      <p:ext uri="{BB962C8B-B14F-4D97-AF65-F5344CB8AC3E}">
        <p14:creationId xmlns:p14="http://schemas.microsoft.com/office/powerpoint/2010/main" val="1611756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a:xfrm>
            <a:off x="222962" y="77880"/>
            <a:ext cx="8520600" cy="707400"/>
          </a:xfrm>
        </p:spPr>
        <p:txBody>
          <a:bodyPr/>
          <a:lstStyle/>
          <a:p>
            <a:r>
              <a:rPr lang="en-IN" dirty="0"/>
              <a:t>Try</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134224" y="644236"/>
            <a:ext cx="8698076" cy="3525729"/>
          </a:xfrm>
        </p:spPr>
        <p:txBody>
          <a:bodyPr/>
          <a:lstStyle/>
          <a:p>
            <a:pPr marL="114300" indent="0" fontAlgn="base">
              <a:lnSpc>
                <a:spcPct val="100000"/>
              </a:lnSpc>
              <a:spcAft>
                <a:spcPts val="800"/>
              </a:spcAft>
              <a:buNone/>
            </a:pP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Chef is watching TV. The current volume of the TV is X</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Pressing the volume up button of the TV remote increases the volume by 11 while pressing the volume down button decreases the volume by 11. Chef wants to change the volume from X</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to Y</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Find the minimum number of button presses required to do so.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0000"/>
              </a:lnSpc>
              <a:spcBef>
                <a:spcPts val="1800"/>
              </a:spcBef>
              <a:spcAft>
                <a:spcPts val="600"/>
              </a:spcAft>
              <a:buFont typeface="Wingdings" panose="05000000000000000000" pitchFamily="2" charset="2"/>
              <a:buChar char="§"/>
            </a:pPr>
            <a:r>
              <a:rPr lang="en-IN" sz="14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Input Format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a:lnSpc>
                <a:spcPct val="100000"/>
              </a:lnSpc>
              <a:spcAft>
                <a:spcPts val="800"/>
              </a:spcAft>
              <a:buSzPts val="1000"/>
              <a:buNone/>
              <a:tabLst>
                <a:tab pos="457200" algn="l"/>
              </a:tabLst>
            </a:pPr>
            <a:r>
              <a:rPr lang="en-IN" sz="14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The first line contains a single integer T</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 the number of test cases. Then the test cases follow.</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a:lnSpc>
                <a:spcPct val="100000"/>
              </a:lnSpc>
              <a:spcAft>
                <a:spcPts val="800"/>
              </a:spcAft>
              <a:buSzPts val="1000"/>
              <a:buNone/>
              <a:tabLst>
                <a:tab pos="457200" algn="l"/>
              </a:tabLst>
            </a:pPr>
            <a:r>
              <a:rPr lang="en-IN" sz="14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The first and only line of each test case contains two integers X</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and Y</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 the initial volume and final volume of the TV.</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0000"/>
              </a:lnSpc>
              <a:spcBef>
                <a:spcPts val="1800"/>
              </a:spcBef>
              <a:spcAft>
                <a:spcPts val="600"/>
              </a:spcAft>
              <a:buFont typeface="Wingdings" panose="05000000000000000000" pitchFamily="2" charset="2"/>
              <a:buChar char="§"/>
            </a:pPr>
            <a:r>
              <a:rPr lang="en-IN" sz="14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Output Format</a:t>
            </a:r>
          </a:p>
          <a:p>
            <a:pPr marL="114300" indent="0" fontAlgn="base">
              <a:lnSpc>
                <a:spcPct val="100000"/>
              </a:lnSpc>
              <a:spcBef>
                <a:spcPts val="1800"/>
              </a:spcBef>
              <a:spcAft>
                <a:spcPts val="600"/>
              </a:spcAft>
              <a:buNone/>
            </a:pPr>
            <a:r>
              <a:rPr lang="en-IN" sz="1400" b="1"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For each test case, output the minimum number of times Chef has to press a button to change the volume from X</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to Y</a:t>
            </a:r>
            <a:r>
              <a:rPr lang="en-IN" sz="1400" i="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4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030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Try</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fontAlgn="base">
              <a:lnSpc>
                <a:spcPts val="2160"/>
              </a:lnSpc>
              <a:spcBef>
                <a:spcPts val="1800"/>
              </a:spcBef>
              <a:spcAft>
                <a:spcPts val="600"/>
              </a:spcAft>
            </a:pPr>
            <a:r>
              <a:rPr lang="en-IN" sz="1800" b="1" dirty="0">
                <a:solidFill>
                  <a:srgbClr val="363636"/>
                </a:solidFill>
                <a:effectLst/>
                <a:latin typeface="Open Sans" panose="020B0606030504020204" pitchFamily="34" charset="0"/>
                <a:ea typeface="Times New Roman" panose="02020603050405020304" pitchFamily="18" charset="0"/>
                <a:cs typeface="Times New Roman" panose="02020603050405020304" pitchFamily="18" charset="0"/>
              </a:rPr>
              <a:t>Constraints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base">
              <a:lnSpc>
                <a:spcPts val="1890"/>
              </a:lnSpc>
              <a:spcAft>
                <a:spcPts val="800"/>
              </a:spcAft>
              <a:buSzPts val="1000"/>
              <a:buNone/>
              <a:tabLst>
                <a:tab pos="457200" algn="l"/>
              </a:tabLst>
            </a:pP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800" i="1" dirty="0">
                <a:solidFill>
                  <a:srgbClr val="4A4A4A"/>
                </a:solidFill>
                <a:effectLst/>
                <a:latin typeface="inherit"/>
                <a:ea typeface="Times New Roman" panose="02020603050405020304" pitchFamily="18" charset="0"/>
                <a:cs typeface="Times New Roman" panose="02020603050405020304" pitchFamily="18" charset="0"/>
              </a:rPr>
              <a:t>T</a:t>
            </a: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base">
              <a:lnSpc>
                <a:spcPts val="1890"/>
              </a:lnSpc>
              <a:spcAft>
                <a:spcPts val="800"/>
              </a:spcAft>
              <a:buSzPts val="1000"/>
              <a:buNone/>
              <a:tabLst>
                <a:tab pos="457200" algn="l"/>
              </a:tabLst>
            </a:pP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IN" sz="1800" i="1" dirty="0">
                <a:solidFill>
                  <a:srgbClr val="4A4A4A"/>
                </a:solidFill>
                <a:effectLst/>
                <a:latin typeface="inherit"/>
                <a:ea typeface="Times New Roman" panose="02020603050405020304" pitchFamily="18" charset="0"/>
                <a:cs typeface="Times New Roman" panose="02020603050405020304" pitchFamily="18" charset="0"/>
              </a:rPr>
              <a:t>X</a:t>
            </a: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4A4A4A"/>
                </a:solidFill>
                <a:effectLst/>
                <a:latin typeface="inherit"/>
                <a:ea typeface="Times New Roman" panose="02020603050405020304" pitchFamily="18" charset="0"/>
                <a:cs typeface="Times New Roman" panose="02020603050405020304" pitchFamily="18" charset="0"/>
              </a:rPr>
              <a:t>Y</a:t>
            </a:r>
            <a:r>
              <a:rPr lang="en-IN" sz="18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6595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395920122"/>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50 54</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12 10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4</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Chef can press the volume up button 4 times to increase the volume from 50 to 54</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12 10</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2</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Chef can press the volume up button 2 times to decrease the volume from 12 to 10.</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3966712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notestcase</a:t>
            </a:r>
            <a:r>
              <a:rPr lang="en-US" sz="1800" dirty="0">
                <a:latin typeface="Verdana" panose="020B0604030504040204" pitchFamily="34" charset="0"/>
                <a:ea typeface="Verdana" panose="020B0604030504040204" pitchFamily="34" charset="0"/>
                <a:cs typeface="Calibri" panose="020F0502020204030204" pitchFamily="34" charset="0"/>
              </a:rPr>
              <a:t>=int(input())</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for </a:t>
            </a:r>
            <a:r>
              <a:rPr lang="en-US" sz="1800" dirty="0" err="1">
                <a:latin typeface="Verdana" panose="020B0604030504040204" pitchFamily="34" charset="0"/>
                <a:ea typeface="Verdana" panose="020B0604030504040204" pitchFamily="34" charset="0"/>
                <a:cs typeface="Calibri" panose="020F0502020204030204" pitchFamily="34" charset="0"/>
              </a:rPr>
              <a:t>i</a:t>
            </a:r>
            <a:r>
              <a:rPr lang="en-US" sz="1800" dirty="0">
                <a:latin typeface="Verdana" panose="020B0604030504040204" pitchFamily="34" charset="0"/>
                <a:ea typeface="Verdana" panose="020B0604030504040204" pitchFamily="34" charset="0"/>
                <a:cs typeface="Calibri" panose="020F0502020204030204" pitchFamily="34" charset="0"/>
              </a:rPr>
              <a:t> in range(</a:t>
            </a:r>
            <a:r>
              <a:rPr lang="en-US" sz="1800" dirty="0" err="1">
                <a:latin typeface="Verdana" panose="020B0604030504040204" pitchFamily="34" charset="0"/>
                <a:ea typeface="Verdana" panose="020B0604030504040204" pitchFamily="34" charset="0"/>
                <a:cs typeface="Calibri" panose="020F0502020204030204" pitchFamily="34" charset="0"/>
              </a:rPr>
              <a:t>notestcase</a:t>
            </a:r>
            <a:r>
              <a:rPr lang="en-US" sz="1800" dirty="0">
                <a:latin typeface="Verdana" panose="020B0604030504040204" pitchFamily="34" charset="0"/>
                <a:ea typeface="Verdana" panose="020B0604030504040204" pitchFamily="34" charset="0"/>
                <a:cs typeface="Calibri" panose="020F0502020204030204" pitchFamily="34" charset="0"/>
              </a:rPr>
              <a:t>):    </a:t>
            </a:r>
          </a:p>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x,y</a:t>
            </a:r>
            <a:r>
              <a:rPr lang="en-US" sz="1800" dirty="0">
                <a:latin typeface="Verdana" panose="020B0604030504040204" pitchFamily="34" charset="0"/>
                <a:ea typeface="Verdana" panose="020B0604030504040204" pitchFamily="34" charset="0"/>
                <a:cs typeface="Calibri" panose="020F0502020204030204" pitchFamily="34" charset="0"/>
              </a:rPr>
              <a:t> = map(</a:t>
            </a:r>
            <a:r>
              <a:rPr lang="en-US" sz="1800" dirty="0" err="1">
                <a:latin typeface="Verdana" panose="020B0604030504040204" pitchFamily="34" charset="0"/>
                <a:ea typeface="Verdana" panose="020B0604030504040204" pitchFamily="34" charset="0"/>
                <a:cs typeface="Calibri" panose="020F0502020204030204" pitchFamily="34" charset="0"/>
              </a:rPr>
              <a:t>int,input</a:t>
            </a:r>
            <a:r>
              <a:rPr lang="en-US" sz="1800" dirty="0">
                <a:latin typeface="Verdana" panose="020B0604030504040204" pitchFamily="34" charset="0"/>
                <a:ea typeface="Verdana" panose="020B0604030504040204" pitchFamily="34" charset="0"/>
                <a:cs typeface="Calibri" panose="020F0502020204030204" pitchFamily="34" charset="0"/>
              </a:rPr>
              <a:t>().split())    </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print(abs(y-x))</a:t>
            </a:r>
          </a:p>
        </p:txBody>
      </p:sp>
    </p:spTree>
    <p:extLst>
      <p:ext uri="{BB962C8B-B14F-4D97-AF65-F5344CB8AC3E}">
        <p14:creationId xmlns:p14="http://schemas.microsoft.com/office/powerpoint/2010/main" val="3989617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3105150" y="1790700"/>
            <a:ext cx="2933700" cy="156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350" y="876300"/>
            <a:ext cx="8571300" cy="942000"/>
          </a:xfrm>
          <a:pattFill prst="pct5">
            <a:fgClr>
              <a:schemeClr val="accent1"/>
            </a:fgClr>
            <a:bgClr>
              <a:schemeClr val="bg1"/>
            </a:bgClr>
          </a:pattFill>
        </p:spPr>
        <p:txBody>
          <a:bodyPr/>
          <a:lstStyle/>
          <a:p>
            <a:r>
              <a:rPr lang="en-US" dirty="0">
                <a:solidFill>
                  <a:schemeClr val="tx1">
                    <a:lumMod val="50000"/>
                  </a:schemeClr>
                </a:solidFill>
              </a:rPr>
              <a:t>Control Statement in python</a:t>
            </a:r>
          </a:p>
        </p:txBody>
      </p:sp>
      <p:sp>
        <p:nvSpPr>
          <p:cNvPr id="3" name="Line Callout 2 (Accent Bar) 2"/>
          <p:cNvSpPr/>
          <p:nvPr/>
        </p:nvSpPr>
        <p:spPr>
          <a:xfrm>
            <a:off x="858858" y="2814967"/>
            <a:ext cx="133570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Conditional Statement</a:t>
            </a:r>
          </a:p>
        </p:txBody>
      </p:sp>
      <p:sp>
        <p:nvSpPr>
          <p:cNvPr id="4" name="Line Callout 2 (Accent Bar) 3"/>
          <p:cNvSpPr/>
          <p:nvPr/>
        </p:nvSpPr>
        <p:spPr>
          <a:xfrm>
            <a:off x="3422283" y="2828820"/>
            <a:ext cx="1508167"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Transfer Statement</a:t>
            </a:r>
          </a:p>
        </p:txBody>
      </p:sp>
      <p:sp>
        <p:nvSpPr>
          <p:cNvPr id="5" name="Line Callout 2 (Accent Bar) 4"/>
          <p:cNvSpPr/>
          <p:nvPr/>
        </p:nvSpPr>
        <p:spPr>
          <a:xfrm>
            <a:off x="5876505" y="2814967"/>
            <a:ext cx="150026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 Statement</a:t>
            </a:r>
          </a:p>
        </p:txBody>
      </p:sp>
      <p:pic>
        <p:nvPicPr>
          <p:cNvPr id="10" name="Picture 9">
            <a:extLst>
              <a:ext uri="{FF2B5EF4-FFF2-40B4-BE49-F238E27FC236}">
                <a16:creationId xmlns:a16="http://schemas.microsoft.com/office/drawing/2014/main" id="{43F28150-6A35-8A66-CEB0-83B37AE33B3E}"/>
              </a:ext>
            </a:extLst>
          </p:cNvPr>
          <p:cNvPicPr>
            <a:picLocks noChangeAspect="1"/>
          </p:cNvPicPr>
          <p:nvPr/>
        </p:nvPicPr>
        <p:blipFill>
          <a:blip r:embed="rId2"/>
          <a:stretch>
            <a:fillRect/>
          </a:stretch>
        </p:blipFill>
        <p:spPr>
          <a:xfrm>
            <a:off x="7845041" y="114209"/>
            <a:ext cx="1208043" cy="762091"/>
          </a:xfrm>
          <a:prstGeom prst="rect">
            <a:avLst/>
          </a:prstGeom>
        </p:spPr>
      </p:pic>
      <p:sp>
        <p:nvSpPr>
          <p:cNvPr id="7" name="Arrow: Down 6">
            <a:extLst>
              <a:ext uri="{FF2B5EF4-FFF2-40B4-BE49-F238E27FC236}">
                <a16:creationId xmlns:a16="http://schemas.microsoft.com/office/drawing/2014/main" id="{02CF7D4C-184C-F36D-5250-9F3EAE5F2033}"/>
              </a:ext>
            </a:extLst>
          </p:cNvPr>
          <p:cNvSpPr/>
          <p:nvPr/>
        </p:nvSpPr>
        <p:spPr>
          <a:xfrm>
            <a:off x="1333850" y="3778846"/>
            <a:ext cx="276836" cy="31498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BF7B45C-9B8C-7111-B8D9-BDC9464EE213}"/>
              </a:ext>
            </a:extLst>
          </p:cNvPr>
          <p:cNvSpPr/>
          <p:nvPr/>
        </p:nvSpPr>
        <p:spPr>
          <a:xfrm>
            <a:off x="645953" y="4093827"/>
            <a:ext cx="2038524" cy="94199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 typeface="Wingdings" panose="05000000000000000000" pitchFamily="2" charset="2"/>
              <a:buChar char="v"/>
            </a:pPr>
            <a:r>
              <a:rPr lang="en-IN" dirty="0">
                <a:solidFill>
                  <a:srgbClr val="002060"/>
                </a:solidFill>
              </a:rPr>
              <a:t>If </a:t>
            </a:r>
          </a:p>
          <a:p>
            <a:pPr marL="285750" indent="-285750">
              <a:buFont typeface="Wingdings" panose="05000000000000000000" pitchFamily="2" charset="2"/>
              <a:buChar char="v"/>
            </a:pPr>
            <a:r>
              <a:rPr lang="en-IN" dirty="0">
                <a:solidFill>
                  <a:srgbClr val="002060"/>
                </a:solidFill>
              </a:rPr>
              <a:t>If-</a:t>
            </a:r>
            <a:r>
              <a:rPr lang="en-IN" dirty="0" err="1">
                <a:solidFill>
                  <a:srgbClr val="002060"/>
                </a:solidFill>
              </a:rPr>
              <a:t>elif</a:t>
            </a:r>
            <a:endParaRPr lang="en-IN" dirty="0">
              <a:solidFill>
                <a:srgbClr val="002060"/>
              </a:solidFill>
            </a:endParaRPr>
          </a:p>
          <a:p>
            <a:pPr marL="285750" indent="-285750">
              <a:buFont typeface="Wingdings" panose="05000000000000000000" pitchFamily="2" charset="2"/>
              <a:buChar char="v"/>
            </a:pPr>
            <a:r>
              <a:rPr lang="en-IN" dirty="0">
                <a:solidFill>
                  <a:srgbClr val="002060"/>
                </a:solidFill>
              </a:rPr>
              <a:t>If-</a:t>
            </a:r>
            <a:r>
              <a:rPr lang="en-IN" dirty="0" err="1">
                <a:solidFill>
                  <a:srgbClr val="002060"/>
                </a:solidFill>
              </a:rPr>
              <a:t>elif</a:t>
            </a:r>
            <a:r>
              <a:rPr lang="en-IN" dirty="0">
                <a:solidFill>
                  <a:srgbClr val="002060"/>
                </a:solidFill>
              </a:rPr>
              <a:t>-else</a:t>
            </a:r>
          </a:p>
          <a:p>
            <a:pPr marL="342900" indent="-342900" algn="ctr">
              <a:buAutoNum type="arabicPeriod"/>
            </a:pPr>
            <a:endParaRPr lang="en-IN" dirty="0">
              <a:solidFill>
                <a:srgbClr val="002060"/>
              </a:solidFill>
            </a:endParaRPr>
          </a:p>
        </p:txBody>
      </p:sp>
      <p:sp>
        <p:nvSpPr>
          <p:cNvPr id="12" name="Arrow: Down 11">
            <a:extLst>
              <a:ext uri="{FF2B5EF4-FFF2-40B4-BE49-F238E27FC236}">
                <a16:creationId xmlns:a16="http://schemas.microsoft.com/office/drawing/2014/main" id="{C2ADA4F0-9C7F-4291-0D35-19B004227048}"/>
              </a:ext>
            </a:extLst>
          </p:cNvPr>
          <p:cNvSpPr/>
          <p:nvPr/>
        </p:nvSpPr>
        <p:spPr>
          <a:xfrm>
            <a:off x="3910669" y="3778846"/>
            <a:ext cx="276836" cy="31498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3FCD4D3-A51D-38FD-B6EC-50D52D49043A}"/>
              </a:ext>
            </a:extLst>
          </p:cNvPr>
          <p:cNvSpPr/>
          <p:nvPr/>
        </p:nvSpPr>
        <p:spPr>
          <a:xfrm>
            <a:off x="3222772" y="4093827"/>
            <a:ext cx="2038524" cy="94199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 typeface="Wingdings" panose="05000000000000000000" pitchFamily="2" charset="2"/>
              <a:buChar char="v"/>
            </a:pPr>
            <a:r>
              <a:rPr lang="en-IN" dirty="0">
                <a:solidFill>
                  <a:srgbClr val="002060"/>
                </a:solidFill>
              </a:rPr>
              <a:t>break</a:t>
            </a:r>
          </a:p>
          <a:p>
            <a:pPr marL="285750" indent="-285750">
              <a:buFont typeface="Wingdings" panose="05000000000000000000" pitchFamily="2" charset="2"/>
              <a:buChar char="v"/>
            </a:pPr>
            <a:r>
              <a:rPr lang="en-IN" dirty="0">
                <a:solidFill>
                  <a:srgbClr val="002060"/>
                </a:solidFill>
              </a:rPr>
              <a:t>Continue</a:t>
            </a:r>
          </a:p>
          <a:p>
            <a:pPr marL="285750" indent="-285750">
              <a:buFont typeface="Wingdings" panose="05000000000000000000" pitchFamily="2" charset="2"/>
              <a:buChar char="v"/>
            </a:pPr>
            <a:r>
              <a:rPr lang="en-IN" dirty="0">
                <a:solidFill>
                  <a:srgbClr val="002060"/>
                </a:solidFill>
              </a:rPr>
              <a:t>pass</a:t>
            </a:r>
          </a:p>
          <a:p>
            <a:pPr marL="342900" indent="-342900" algn="ctr">
              <a:buAutoNum type="arabicPeriod"/>
            </a:pPr>
            <a:endParaRPr lang="en-IN" dirty="0">
              <a:solidFill>
                <a:srgbClr val="002060"/>
              </a:solidFill>
            </a:endParaRPr>
          </a:p>
        </p:txBody>
      </p:sp>
      <p:sp>
        <p:nvSpPr>
          <p:cNvPr id="14" name="Arrow: Down 13">
            <a:extLst>
              <a:ext uri="{FF2B5EF4-FFF2-40B4-BE49-F238E27FC236}">
                <a16:creationId xmlns:a16="http://schemas.microsoft.com/office/drawing/2014/main" id="{A98AB621-EF20-64FE-D8D7-079785AC7240}"/>
              </a:ext>
            </a:extLst>
          </p:cNvPr>
          <p:cNvSpPr/>
          <p:nvPr/>
        </p:nvSpPr>
        <p:spPr>
          <a:xfrm>
            <a:off x="6494414" y="3778846"/>
            <a:ext cx="276836" cy="31498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C0B61285-833A-F736-ACF5-5BD2FE0E31F1}"/>
              </a:ext>
            </a:extLst>
          </p:cNvPr>
          <p:cNvSpPr/>
          <p:nvPr/>
        </p:nvSpPr>
        <p:spPr>
          <a:xfrm>
            <a:off x="5806517" y="4093827"/>
            <a:ext cx="2038524" cy="94199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 typeface="Wingdings" panose="05000000000000000000" pitchFamily="2" charset="2"/>
              <a:buChar char="v"/>
            </a:pPr>
            <a:r>
              <a:rPr lang="en-IN" dirty="0">
                <a:solidFill>
                  <a:srgbClr val="002060"/>
                </a:solidFill>
              </a:rPr>
              <a:t>for</a:t>
            </a:r>
          </a:p>
          <a:p>
            <a:pPr marL="285750" indent="-285750">
              <a:buFont typeface="Wingdings" panose="05000000000000000000" pitchFamily="2" charset="2"/>
              <a:buChar char="v"/>
            </a:pPr>
            <a:r>
              <a:rPr lang="en-IN" dirty="0">
                <a:solidFill>
                  <a:srgbClr val="002060"/>
                </a:solidFill>
              </a:rPr>
              <a:t>while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ng Code Images – Browse 84,466 Stock Photos, Vectors, and Video | Adobe  Stock">
            <a:extLst>
              <a:ext uri="{FF2B5EF4-FFF2-40B4-BE49-F238E27FC236}">
                <a16:creationId xmlns:a16="http://schemas.microsoft.com/office/drawing/2014/main" id="{10950A00-87C9-DDBF-2E25-CE8E2F040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5DAD54-3F40-BB11-693F-EDAE440BECB6}"/>
              </a:ext>
            </a:extLst>
          </p:cNvPr>
          <p:cNvSpPr txBox="1"/>
          <p:nvPr/>
        </p:nvSpPr>
        <p:spPr>
          <a:xfrm rot="234316">
            <a:off x="3021562" y="2885812"/>
            <a:ext cx="4392780" cy="523220"/>
          </a:xfrm>
          <a:prstGeom prst="rect">
            <a:avLst/>
          </a:prstGeom>
          <a:noFill/>
        </p:spPr>
        <p:txBody>
          <a:bodyPr wrap="square" rtlCol="0">
            <a:spAutoFit/>
          </a:bodyPr>
          <a:lstStyle/>
          <a:p>
            <a:r>
              <a:rPr lang="en-US" sz="2800" dirty="0">
                <a:solidFill>
                  <a:srgbClr val="FF0000"/>
                </a:solidFill>
                <a:highlight>
                  <a:srgbClr val="00FFFF"/>
                </a:highlight>
              </a:rPr>
              <a:t>Let’s Start Coding…</a:t>
            </a:r>
            <a:endParaRPr lang="en-IN" sz="2800" dirty="0">
              <a:solidFill>
                <a:srgbClr val="FF0000"/>
              </a:solidFill>
              <a:highlight>
                <a:srgbClr val="00FFFF"/>
              </a:highlight>
            </a:endParaRPr>
          </a:p>
        </p:txBody>
      </p:sp>
    </p:spTree>
    <p:extLst>
      <p:ext uri="{BB962C8B-B14F-4D97-AF65-F5344CB8AC3E}">
        <p14:creationId xmlns:p14="http://schemas.microsoft.com/office/powerpoint/2010/main" val="419278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Statement-1</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fontAlgn="base">
              <a:lnSpc>
                <a:spcPts val="1890"/>
              </a:lnSpc>
              <a:spcAft>
                <a:spcPts val="800"/>
              </a:spcAft>
              <a:buNone/>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John can manipulate </a:t>
            </a:r>
            <a:r>
              <a:rPr lang="en-IN" sz="1600" b="1"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at most</a:t>
            </a: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 X number of guards with the apple of Eden.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fontAlgn="base">
              <a:lnSpc>
                <a:spcPts val="1890"/>
              </a:lnSpc>
              <a:spcAft>
                <a:spcPts val="800"/>
              </a:spcAft>
              <a:buNone/>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Given that there are Y number of guards, predict if he can safely manipulate all of them.</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fontAlgn="base">
              <a:lnSpc>
                <a:spcPts val="1890"/>
              </a:lnSpc>
              <a:spcAft>
                <a:spcPts val="800"/>
              </a:spcAft>
              <a:buNone/>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Input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First line will contain T number of test cases. Then the test cases follow.</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Each test case contains of a single line of input, two integers X and Y.</a:t>
            </a:r>
          </a:p>
          <a:p>
            <a:pPr marL="0" indent="0" fontAlgn="base">
              <a:lnSpc>
                <a:spcPts val="1890"/>
              </a:lnSpc>
              <a:spcAft>
                <a:spcPts val="800"/>
              </a:spcAft>
              <a:buSzPts val="1000"/>
              <a:buNone/>
              <a:tabLst>
                <a:tab pos="457200" algn="l"/>
              </a:tabLst>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 Output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each test case, print YES if it is possible for John to manipulate all the guards. Otherwise, print NO</a:t>
            </a:r>
          </a:p>
          <a:p>
            <a:pPr marL="0" indent="0" fontAlgn="base">
              <a:lnSpc>
                <a:spcPts val="1890"/>
              </a:lnSpc>
              <a:spcAft>
                <a:spcPts val="800"/>
              </a:spcAft>
              <a:buSzPts val="1000"/>
              <a:buNone/>
              <a:tabLst>
                <a:tab pos="457200" algn="l"/>
              </a:tabLst>
            </a:pPr>
            <a:r>
              <a:rPr lang="en-IN" sz="1600" b="1" dirty="0">
                <a:solidFill>
                  <a:srgbClr val="363636"/>
                </a:solidFill>
                <a:latin typeface="Times New Roman" panose="02020603050405020304" pitchFamily="18" charset="0"/>
                <a:ea typeface="Calibri" panose="020F0502020204030204" pitchFamily="34" charset="0"/>
                <a:cs typeface="Times New Roman" panose="02020603050405020304" pitchFamily="18" charset="0"/>
              </a:rPr>
              <a:t>Constraints</a:t>
            </a:r>
          </a:p>
          <a:p>
            <a:pPr marL="285750" indent="-285750" fontAlgn="base">
              <a:lnSpc>
                <a:spcPts val="1890"/>
              </a:lnSpc>
              <a:spcAft>
                <a:spcPts val="800"/>
              </a:spcAft>
              <a:buSzPts val="1000"/>
              <a:tabLst>
                <a:tab pos="457200" algn="l"/>
              </a:tabLst>
            </a:pPr>
            <a:r>
              <a:rPr lang="en-IN" sz="1600" dirty="0">
                <a:solidFill>
                  <a:srgbClr val="363636"/>
                </a:solidFill>
                <a:effectLst/>
                <a:latin typeface="Times New Roman" panose="02020603050405020304" pitchFamily="18" charset="0"/>
                <a:ea typeface="Calibri" panose="020F0502020204030204" pitchFamily="34" charset="0"/>
                <a:cs typeface="Times New Roman" panose="02020603050405020304" pitchFamily="18" charset="0"/>
              </a:rPr>
              <a:t>1&lt;=T&lt;=100</a:t>
            </a:r>
          </a:p>
          <a:p>
            <a:pPr marL="285750" indent="-285750" fontAlgn="base">
              <a:lnSpc>
                <a:spcPts val="1890"/>
              </a:lnSpc>
              <a:spcAft>
                <a:spcPts val="800"/>
              </a:spcAft>
              <a:buSzPts val="1000"/>
              <a:tabLst>
                <a:tab pos="457200" algn="l"/>
              </a:tabLst>
            </a:pPr>
            <a:r>
              <a:rPr lang="en-IN" sz="1600" dirty="0">
                <a:solidFill>
                  <a:srgbClr val="363636"/>
                </a:solidFill>
                <a:latin typeface="Times New Roman" panose="02020603050405020304" pitchFamily="18" charset="0"/>
                <a:ea typeface="Calibri" panose="020F0502020204030204" pitchFamily="34" charset="0"/>
                <a:cs typeface="Times New Roman" panose="02020603050405020304" pitchFamily="18" charset="0"/>
              </a:rPr>
              <a:t>1&lt;=X,Y&lt;=100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fontAlgn="base">
              <a:lnSpc>
                <a:spcPts val="1890"/>
              </a:lnSpc>
              <a:spcAft>
                <a:spcPts val="800"/>
              </a:spcAft>
              <a:buSzPts val="1000"/>
              <a:buNone/>
              <a:tabLst>
                <a:tab pos="45720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0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1046186284"/>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5 7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No</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John can manipulate at most 5 guards. Since there are 7 guards, he cannot manipulate all of them.</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6 6</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Yes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John can manipulate at most 6 guards. Since there are 6 guards, he can manipulate all of them.</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289927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nt</a:t>
            </a:r>
            <a:r>
              <a:rPr lang="en-US" sz="1800" dirty="0">
                <a:latin typeface="Verdana" panose="020B0604030504040204" pitchFamily="34" charset="0"/>
                <a:ea typeface="Verdana" panose="020B0604030504040204" pitchFamily="34" charset="0"/>
                <a:cs typeface="Calibri" panose="020F0502020204030204" pitchFamily="34" charset="0"/>
              </a:rPr>
              <a:t>=int(input())</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for </a:t>
            </a:r>
            <a:r>
              <a:rPr lang="en-US" sz="1800" dirty="0" err="1">
                <a:latin typeface="Verdana" panose="020B0604030504040204" pitchFamily="34" charset="0"/>
                <a:ea typeface="Verdana" panose="020B0604030504040204" pitchFamily="34" charset="0"/>
                <a:cs typeface="Calibri" panose="020F0502020204030204" pitchFamily="34" charset="0"/>
              </a:rPr>
              <a:t>i</a:t>
            </a:r>
            <a:r>
              <a:rPr lang="en-US" sz="1800" dirty="0">
                <a:latin typeface="Verdana" panose="020B0604030504040204" pitchFamily="34" charset="0"/>
                <a:ea typeface="Verdana" panose="020B0604030504040204" pitchFamily="34" charset="0"/>
                <a:cs typeface="Calibri" panose="020F0502020204030204" pitchFamily="34" charset="0"/>
              </a:rPr>
              <a:t> in range(</a:t>
            </a:r>
            <a:r>
              <a:rPr lang="en-US" sz="1800" dirty="0" err="1">
                <a:latin typeface="Verdana" panose="020B0604030504040204" pitchFamily="34" charset="0"/>
                <a:ea typeface="Verdana" panose="020B0604030504040204" pitchFamily="34" charset="0"/>
                <a:cs typeface="Calibri" panose="020F0502020204030204" pitchFamily="34" charset="0"/>
              </a:rPr>
              <a:t>nt</a:t>
            </a:r>
            <a:r>
              <a:rPr lang="en-US" sz="1800" dirty="0">
                <a:latin typeface="Verdana" panose="020B0604030504040204" pitchFamily="34" charset="0"/>
                <a:ea typeface="Verdana" panose="020B0604030504040204" pitchFamily="34" charset="0"/>
                <a:cs typeface="Calibri" panose="020F0502020204030204" pitchFamily="34" charset="0"/>
              </a:rPr>
              <a:t>):    </a:t>
            </a:r>
          </a:p>
          <a:p>
            <a:pPr marL="114300" indent="0">
              <a:buNone/>
            </a:pPr>
            <a:r>
              <a:rPr lang="en-US" sz="1800" dirty="0" err="1">
                <a:latin typeface="Verdana" panose="020B0604030504040204" pitchFamily="34" charset="0"/>
                <a:ea typeface="Verdana" panose="020B0604030504040204" pitchFamily="34" charset="0"/>
                <a:cs typeface="Calibri" panose="020F0502020204030204" pitchFamily="34" charset="0"/>
              </a:rPr>
              <a:t>x,y</a:t>
            </a:r>
            <a:r>
              <a:rPr lang="en-US" sz="1800" dirty="0">
                <a:latin typeface="Verdana" panose="020B0604030504040204" pitchFamily="34" charset="0"/>
                <a:ea typeface="Verdana" panose="020B0604030504040204" pitchFamily="34" charset="0"/>
                <a:cs typeface="Calibri" panose="020F0502020204030204" pitchFamily="34" charset="0"/>
              </a:rPr>
              <a:t> = map(</a:t>
            </a:r>
            <a:r>
              <a:rPr lang="en-US" sz="1800" dirty="0" err="1">
                <a:latin typeface="Verdana" panose="020B0604030504040204" pitchFamily="34" charset="0"/>
                <a:ea typeface="Verdana" panose="020B0604030504040204" pitchFamily="34" charset="0"/>
                <a:cs typeface="Calibri" panose="020F0502020204030204" pitchFamily="34" charset="0"/>
              </a:rPr>
              <a:t>int,input</a:t>
            </a:r>
            <a:r>
              <a:rPr lang="en-US" sz="1800" dirty="0">
                <a:latin typeface="Verdana" panose="020B0604030504040204" pitchFamily="34" charset="0"/>
                <a:ea typeface="Verdana" panose="020B0604030504040204" pitchFamily="34" charset="0"/>
                <a:cs typeface="Calibri" panose="020F0502020204030204" pitchFamily="34" charset="0"/>
              </a:rPr>
              <a:t>().split())    </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if(x&gt;=y):        </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print('Yes')    </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else:        </a:t>
            </a:r>
          </a:p>
          <a:p>
            <a:pPr marL="114300" indent="0">
              <a:buNone/>
            </a:pPr>
            <a:r>
              <a:rPr lang="en-US" sz="1800" dirty="0">
                <a:latin typeface="Verdana" panose="020B0604030504040204" pitchFamily="34" charset="0"/>
                <a:ea typeface="Verdana" panose="020B0604030504040204" pitchFamily="34" charset="0"/>
                <a:cs typeface="Calibri" panose="020F0502020204030204" pitchFamily="34" charset="0"/>
              </a:rPr>
              <a:t>print('No')</a:t>
            </a:r>
          </a:p>
        </p:txBody>
      </p:sp>
    </p:spTree>
    <p:extLst>
      <p:ext uri="{BB962C8B-B14F-4D97-AF65-F5344CB8AC3E}">
        <p14:creationId xmlns:p14="http://schemas.microsoft.com/office/powerpoint/2010/main" val="191864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Statement-2</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lgn="l" fontAlgn="base">
              <a:buNone/>
            </a:pPr>
            <a:r>
              <a:rPr lang="en-US" sz="1600" b="0" i="0" dirty="0">
                <a:solidFill>
                  <a:srgbClr val="4A4A4A"/>
                </a:solidFill>
                <a:effectLst/>
                <a:latin typeface="Times New Roman" panose="02020603050405020304" pitchFamily="18" charset="0"/>
                <a:cs typeface="Times New Roman" panose="02020603050405020304" pitchFamily="18" charset="0"/>
              </a:rPr>
              <a:t>To access CRED programs, one needs to have a credit score of 750 or more.</a:t>
            </a:r>
            <a:br>
              <a:rPr lang="en-US" sz="1600" b="0" i="0" dirty="0">
                <a:solidFill>
                  <a:srgbClr val="4A4A4A"/>
                </a:solidFill>
                <a:effectLst/>
                <a:latin typeface="Times New Roman" panose="02020603050405020304" pitchFamily="18" charset="0"/>
                <a:cs typeface="Times New Roman" panose="02020603050405020304" pitchFamily="18" charset="0"/>
              </a:rPr>
            </a:br>
            <a:r>
              <a:rPr lang="en-US" sz="1600" b="0" i="0" dirty="0">
                <a:solidFill>
                  <a:srgbClr val="4A4A4A"/>
                </a:solidFill>
                <a:effectLst/>
                <a:latin typeface="Times New Roman" panose="02020603050405020304" pitchFamily="18" charset="0"/>
                <a:cs typeface="Times New Roman" panose="02020603050405020304" pitchFamily="18" charset="0"/>
              </a:rPr>
              <a:t>Given that the present credit score is X, determine if one can access CRED programs or not.</a:t>
            </a:r>
          </a:p>
          <a:p>
            <a:pPr marL="114300" indent="0" algn="l" fontAlgn="base">
              <a:buNone/>
            </a:pPr>
            <a:r>
              <a:rPr lang="en-US" sz="1600" b="0" i="0" dirty="0">
                <a:solidFill>
                  <a:srgbClr val="4A4A4A"/>
                </a:solidFill>
                <a:effectLst/>
                <a:latin typeface="Times New Roman" panose="02020603050405020304" pitchFamily="18" charset="0"/>
                <a:cs typeface="Times New Roman" panose="02020603050405020304" pitchFamily="18" charset="0"/>
              </a:rPr>
              <a:t>If it is possible to access CRED programs, output YES, otherwise output NO.</a:t>
            </a:r>
          </a:p>
          <a:p>
            <a:pPr marL="114300" indent="0" fontAlgn="base">
              <a:lnSpc>
                <a:spcPts val="1890"/>
              </a:lnSpc>
              <a:spcAft>
                <a:spcPts val="800"/>
              </a:spcAft>
              <a:buNone/>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Input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The first and only line of input contains a single integer. X, the credit score.</a:t>
            </a:r>
            <a:endParaRPr lang="en-IN" sz="16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ts val="1890"/>
              </a:lnSpc>
              <a:spcAft>
                <a:spcPts val="800"/>
              </a:spcAft>
              <a:buSzPts val="1000"/>
              <a:buNone/>
              <a:tabLst>
                <a:tab pos="457200" algn="l"/>
              </a:tabLst>
            </a:pPr>
            <a:r>
              <a:rPr lang="en-IN" sz="1600" b="1" dirty="0">
                <a:solidFill>
                  <a:srgbClr val="363636"/>
                </a:solidFill>
                <a:effectLst/>
                <a:latin typeface="Times New Roman" panose="02020603050405020304" pitchFamily="18" charset="0"/>
                <a:ea typeface="Times New Roman" panose="02020603050405020304" pitchFamily="18" charset="0"/>
                <a:cs typeface="Times New Roman" panose="02020603050405020304" pitchFamily="18" charset="0"/>
              </a:rPr>
              <a:t> Output Format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fontAlgn="base">
              <a:lnSpc>
                <a:spcPts val="1890"/>
              </a:lnSpc>
              <a:spcAft>
                <a:spcPts val="800"/>
              </a:spcAft>
              <a:buSzPts val="1000"/>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Print YES if it is possible to access CRED programs, otherwise print NO.</a:t>
            </a:r>
          </a:p>
          <a:p>
            <a:pPr marL="0" indent="0" fontAlgn="base">
              <a:lnSpc>
                <a:spcPts val="1890"/>
              </a:lnSpc>
              <a:spcAft>
                <a:spcPts val="800"/>
              </a:spcAft>
              <a:buSzPts val="1000"/>
              <a:buNone/>
              <a:tabLst>
                <a:tab pos="457200" algn="l"/>
              </a:tabLst>
            </a:pPr>
            <a:r>
              <a:rPr lang="en-IN" sz="1600" b="1" dirty="0">
                <a:solidFill>
                  <a:srgbClr val="363636"/>
                </a:solidFill>
                <a:latin typeface="Times New Roman" panose="02020603050405020304" pitchFamily="18" charset="0"/>
                <a:ea typeface="Calibri" panose="020F0502020204030204" pitchFamily="34" charset="0"/>
                <a:cs typeface="Times New Roman" panose="02020603050405020304" pitchFamily="18" charset="0"/>
              </a:rPr>
              <a:t>Constraints</a:t>
            </a:r>
          </a:p>
          <a:p>
            <a:pPr marL="285750" indent="-285750" fontAlgn="base">
              <a:lnSpc>
                <a:spcPts val="1890"/>
              </a:lnSpc>
              <a:spcAft>
                <a:spcPts val="800"/>
              </a:spcAft>
              <a:buSzPts val="1000"/>
              <a:tabLst>
                <a:tab pos="457200" algn="l"/>
              </a:tabLst>
            </a:pPr>
            <a:r>
              <a:rPr lang="en-IN" sz="1600" dirty="0">
                <a:solidFill>
                  <a:srgbClr val="363636"/>
                </a:solidFill>
                <a:effectLst/>
                <a:latin typeface="Times New Roman" panose="02020603050405020304" pitchFamily="18" charset="0"/>
                <a:ea typeface="Calibri" panose="020F0502020204030204" pitchFamily="34" charset="0"/>
                <a:cs typeface="Times New Roman" panose="02020603050405020304" pitchFamily="18" charset="0"/>
              </a:rPr>
              <a:t>0&lt;=X&lt;=1000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fontAlgn="base">
              <a:lnSpc>
                <a:spcPts val="1890"/>
              </a:lnSpc>
              <a:spcAft>
                <a:spcPts val="800"/>
              </a:spcAft>
              <a:buSzPts val="1000"/>
              <a:buNone/>
              <a:tabLst>
                <a:tab pos="45720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807944"/>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2412</Words>
  <Application>Microsoft Office PowerPoint</Application>
  <PresentationFormat>On-screen Show (16:9)</PresentationFormat>
  <Paragraphs>299</Paragraphs>
  <Slides>35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verdana</vt:lpstr>
      <vt:lpstr>Arial</vt:lpstr>
      <vt:lpstr>inherit</vt:lpstr>
      <vt:lpstr>Wingdings</vt:lpstr>
      <vt:lpstr>Calibri</vt:lpstr>
      <vt:lpstr>PT Sans Narrow</vt:lpstr>
      <vt:lpstr>Times New Roman</vt:lpstr>
      <vt:lpstr>Open Sans</vt:lpstr>
      <vt:lpstr>Tropic</vt:lpstr>
      <vt:lpstr>PowerPoint Presentation</vt:lpstr>
      <vt:lpstr>Previous Session</vt:lpstr>
      <vt:lpstr>Agenda</vt:lpstr>
      <vt:lpstr>Control Statement in python</vt:lpstr>
      <vt:lpstr>PowerPoint Presentation</vt:lpstr>
      <vt:lpstr>Problem Statement-1</vt:lpstr>
      <vt:lpstr>Test Case</vt:lpstr>
      <vt:lpstr>Solution</vt:lpstr>
      <vt:lpstr>Problem Statement-2</vt:lpstr>
      <vt:lpstr>Test Case</vt:lpstr>
      <vt:lpstr>Solution</vt:lpstr>
      <vt:lpstr>Problem Statement-3</vt:lpstr>
      <vt:lpstr>Problem Statement-3</vt:lpstr>
      <vt:lpstr>Test Case</vt:lpstr>
      <vt:lpstr>Solution</vt:lpstr>
      <vt:lpstr>Problem Statement-4</vt:lpstr>
      <vt:lpstr>Test Case</vt:lpstr>
      <vt:lpstr>Solution</vt:lpstr>
      <vt:lpstr>Problem Statement-5</vt:lpstr>
      <vt:lpstr>Test Case</vt:lpstr>
      <vt:lpstr>Solution</vt:lpstr>
      <vt:lpstr>Problem Statement-6</vt:lpstr>
      <vt:lpstr>Test Case</vt:lpstr>
      <vt:lpstr>Solution</vt:lpstr>
      <vt:lpstr>Problem Statement-7</vt:lpstr>
      <vt:lpstr>Problem Statement-7</vt:lpstr>
      <vt:lpstr>Test Case</vt:lpstr>
      <vt:lpstr>Solution</vt:lpstr>
      <vt:lpstr>Problem Statement-8</vt:lpstr>
      <vt:lpstr>Test Case</vt:lpstr>
      <vt:lpstr>Try</vt:lpstr>
      <vt:lpstr>Try</vt:lpstr>
      <vt:lpstr>Test Case</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Mohammed imtiaz</cp:lastModifiedBy>
  <cp:revision>168</cp:revision>
  <dcterms:modified xsi:type="dcterms:W3CDTF">2022-08-03T14:34:18Z</dcterms:modified>
</cp:coreProperties>
</file>