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92" r:id="rId2"/>
    <p:sldId id="291" r:id="rId3"/>
    <p:sldId id="258" r:id="rId4"/>
    <p:sldId id="257" r:id="rId5"/>
    <p:sldId id="310" r:id="rId6"/>
    <p:sldId id="312" r:id="rId7"/>
    <p:sldId id="314" r:id="rId8"/>
    <p:sldId id="315" r:id="rId9"/>
    <p:sldId id="338" r:id="rId10"/>
    <p:sldId id="339" r:id="rId11"/>
    <p:sldId id="340" r:id="rId12"/>
    <p:sldId id="341" r:id="rId13"/>
    <p:sldId id="342" r:id="rId14"/>
    <p:sldId id="343" r:id="rId15"/>
    <p:sldId id="344" r:id="rId16"/>
    <p:sldId id="345" r:id="rId17"/>
    <p:sldId id="346" r:id="rId18"/>
    <p:sldId id="336" r:id="rId19"/>
    <p:sldId id="337" r:id="rId20"/>
    <p:sldId id="347" r:id="rId21"/>
    <p:sldId id="348" r:id="rId22"/>
    <p:sldId id="349" r:id="rId23"/>
    <p:sldId id="350" r:id="rId24"/>
    <p:sldId id="351" r:id="rId25"/>
    <p:sldId id="352" r:id="rId26"/>
    <p:sldId id="275" r:id="rId27"/>
  </p:sldIdLst>
  <p:sldSz cx="9144000" cy="5143500" type="screen16x9"/>
  <p:notesSz cx="6858000" cy="9144000"/>
  <p:embeddedFontLst>
    <p:embeddedFont>
      <p:font typeface="Open Sans" panose="020B0606030504020204" pitchFamily="34" charset="0"/>
      <p:regular r:id="rId29"/>
      <p:bold r:id="rId30"/>
      <p:italic r:id="rId31"/>
      <p:boldItalic r:id="rId32"/>
    </p:embeddedFont>
    <p:embeddedFont>
      <p:font typeface="PT Sans Narrow" panose="020B050602020302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4221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4433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668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2336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34765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7236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7676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 for loop in Hindi | Hindi tutorials point">
            <a:extLst>
              <a:ext uri="{FF2B5EF4-FFF2-40B4-BE49-F238E27FC236}">
                <a16:creationId xmlns:a16="http://schemas.microsoft.com/office/drawing/2014/main" id="{8A7BA502-FD11-D40C-9FAE-9578B274E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63676"/>
            <a:ext cx="9092381" cy="447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83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Try </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lgn="l" fontAlgn="base">
              <a:buNone/>
            </a:pPr>
            <a:r>
              <a:rPr lang="en-US" b="0" i="0" dirty="0">
                <a:solidFill>
                  <a:srgbClr val="4A4A4A"/>
                </a:solidFill>
                <a:effectLst/>
                <a:latin typeface="Times New Roman" panose="02020603050405020304" pitchFamily="18" charset="0"/>
                <a:cs typeface="Times New Roman" panose="02020603050405020304" pitchFamily="18" charset="0"/>
              </a:rPr>
              <a:t>Your program is to use the brute-force approach in order to </a:t>
            </a:r>
            <a:r>
              <a:rPr lang="en-US" b="0" i="1" dirty="0">
                <a:solidFill>
                  <a:srgbClr val="4A4A4A"/>
                </a:solidFill>
                <a:effectLst/>
                <a:latin typeface="Times New Roman" panose="02020603050405020304" pitchFamily="18" charset="0"/>
                <a:cs typeface="Times New Roman" panose="02020603050405020304" pitchFamily="18" charset="0"/>
              </a:rPr>
              <a:t>find the Answer to Life, the Universe, and Everything.</a:t>
            </a:r>
            <a:r>
              <a:rPr lang="en-US" b="0" i="0" dirty="0">
                <a:solidFill>
                  <a:srgbClr val="4A4A4A"/>
                </a:solidFill>
                <a:effectLst/>
                <a:latin typeface="Times New Roman" panose="02020603050405020304" pitchFamily="18" charset="0"/>
                <a:cs typeface="Times New Roman" panose="02020603050405020304" pitchFamily="18" charset="0"/>
              </a:rPr>
              <a:t> More precisely... rewrite small numbers from input to output. Stop processing input after reading in the number 42.</a:t>
            </a:r>
          </a:p>
          <a:p>
            <a:pPr marL="114300" indent="0" algn="l" fontAlgn="base">
              <a:buNone/>
            </a:pPr>
            <a:r>
              <a:rPr lang="en-US" b="0" i="0" dirty="0">
                <a:solidFill>
                  <a:srgbClr val="4A4A4A"/>
                </a:solidFill>
                <a:effectLst/>
                <a:latin typeface="Times New Roman" panose="02020603050405020304" pitchFamily="18" charset="0"/>
                <a:cs typeface="Times New Roman" panose="02020603050405020304" pitchFamily="18" charset="0"/>
              </a:rPr>
              <a:t> All numbers at input are integers of one or two digits.</a:t>
            </a:r>
            <a:endPar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67723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7125-B9A4-7E5E-41E1-7D4ECE05E65A}"/>
              </a:ext>
            </a:extLst>
          </p:cNvPr>
          <p:cNvSpPr>
            <a:spLocks noGrp="1"/>
          </p:cNvSpPr>
          <p:nvPr>
            <p:ph type="title"/>
          </p:nvPr>
        </p:nvSpPr>
        <p:spPr/>
        <p:txBody>
          <a:bodyPr/>
          <a:lstStyle/>
          <a:p>
            <a:r>
              <a:rPr lang="en-IN" dirty="0"/>
              <a:t>Problem 3</a:t>
            </a:r>
          </a:p>
        </p:txBody>
      </p:sp>
      <p:sp>
        <p:nvSpPr>
          <p:cNvPr id="3" name="Text Placeholder 2">
            <a:extLst>
              <a:ext uri="{FF2B5EF4-FFF2-40B4-BE49-F238E27FC236}">
                <a16:creationId xmlns:a16="http://schemas.microsoft.com/office/drawing/2014/main" id="{898EE2BF-843C-D0EB-B876-5A2B588436CF}"/>
              </a:ext>
            </a:extLst>
          </p:cNvPr>
          <p:cNvSpPr>
            <a:spLocks noGrp="1"/>
          </p:cNvSpPr>
          <p:nvPr>
            <p:ph type="body" idx="1"/>
          </p:nvPr>
        </p:nvSpPr>
        <p:spPr/>
        <p:txBody>
          <a:bodyPr/>
          <a:lstStyle/>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Chef is currently facing the north direction. Each second he rotates exactly 9090 degrees in clockwise direction. Find the direction in which Chef is facing after exactly X seconds.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Note: There are only 4 directions: North, East, South, West (in clockwise order).</a:t>
            </a: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Input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First line will contain T, number of test cases. Then the testcases follow.</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Each testcase contains of a single integer X.</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Output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For each testcase, output the direction in which Chef is facing after exactly X seconds.</a:t>
            </a: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Constraints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1&lt;=T&lt;=100</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1&lt;=X&lt;=1000</a:t>
            </a: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02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572320225"/>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East</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After 1 second he turns 90 degrees clockwise and now faces the east direction.</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6</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South</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After 6 seconds he turns south direction.</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209579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100" b="0" dirty="0" err="1">
                <a:solidFill>
                  <a:schemeClr val="bg2"/>
                </a:solidFill>
                <a:effectLst/>
                <a:latin typeface="Times New Roman" panose="02020603050405020304" pitchFamily="18" charset="0"/>
                <a:cs typeface="Times New Roman" panose="02020603050405020304" pitchFamily="18" charset="0"/>
              </a:rPr>
              <a:t>nt</a:t>
            </a:r>
            <a:r>
              <a:rPr lang="en-US" sz="1100" b="0" dirty="0">
                <a:solidFill>
                  <a:schemeClr val="bg2"/>
                </a:solidFill>
                <a:effectLst/>
                <a:latin typeface="Times New Roman" panose="02020603050405020304" pitchFamily="18" charset="0"/>
                <a:cs typeface="Times New Roman" panose="02020603050405020304" pitchFamily="18" charset="0"/>
              </a:rPr>
              <a:t> = int(input())</a:t>
            </a:r>
          </a:p>
          <a:p>
            <a:pPr marL="114300" indent="0">
              <a:buNone/>
            </a:pPr>
            <a:endParaRPr lang="en-US" sz="1100" b="0" dirty="0">
              <a:solidFill>
                <a:schemeClr val="bg2"/>
              </a:solidFill>
              <a:effectLst/>
              <a:latin typeface="Times New Roman" panose="02020603050405020304" pitchFamily="18" charset="0"/>
              <a:cs typeface="Times New Roman" panose="02020603050405020304" pitchFamily="18" charset="0"/>
            </a:endParaRP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while </a:t>
            </a:r>
            <a:r>
              <a:rPr lang="en-US" sz="1100" b="0" dirty="0" err="1">
                <a:solidFill>
                  <a:schemeClr val="bg2"/>
                </a:solidFill>
                <a:effectLst/>
                <a:latin typeface="Times New Roman" panose="02020603050405020304" pitchFamily="18" charset="0"/>
                <a:cs typeface="Times New Roman" panose="02020603050405020304" pitchFamily="18" charset="0"/>
              </a:rPr>
              <a:t>nt</a:t>
            </a:r>
            <a:r>
              <a:rPr lang="en-US" sz="1100" b="0" dirty="0">
                <a:solidFill>
                  <a:schemeClr val="bg2"/>
                </a:solidFill>
                <a:effectLst/>
                <a:latin typeface="Times New Roman" panose="02020603050405020304" pitchFamily="18" charset="0"/>
                <a:cs typeface="Times New Roman" panose="02020603050405020304" pitchFamily="18" charset="0"/>
              </a:rPr>
              <a:t>!=0:</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x=int(input())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="North"</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#x=x%4</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while x!=0:</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if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=="North":</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="East"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elif</a:t>
            </a: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=="East":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="South"</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elif</a:t>
            </a: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=="South":</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="West"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elif</a:t>
            </a: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=="West":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="North"</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x=x-1</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a:t>
            </a:r>
            <a:r>
              <a:rPr lang="en-US" sz="1100" b="0" dirty="0" err="1">
                <a:solidFill>
                  <a:schemeClr val="bg2"/>
                </a:solidFill>
                <a:effectLst/>
                <a:latin typeface="Times New Roman" panose="02020603050405020304" pitchFamily="18" charset="0"/>
                <a:cs typeface="Times New Roman" panose="02020603050405020304" pitchFamily="18" charset="0"/>
              </a:rPr>
              <a:t>dir</a:t>
            </a:r>
            <a:r>
              <a:rPr lang="en-US" sz="1100" b="0" dirty="0">
                <a:solidFill>
                  <a:schemeClr val="bg2"/>
                </a:solidFill>
                <a:effectLst/>
                <a:latin typeface="Times New Roman" panose="02020603050405020304" pitchFamily="18" charset="0"/>
                <a:cs typeface="Times New Roman" panose="02020603050405020304" pitchFamily="18" charset="0"/>
              </a:rPr>
              <a: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nt</a:t>
            </a:r>
            <a:r>
              <a:rPr lang="en-US" sz="1100" b="0" dirty="0">
                <a:solidFill>
                  <a:schemeClr val="bg2"/>
                </a:solidFill>
                <a:effectLst/>
                <a:latin typeface="Times New Roman" panose="02020603050405020304" pitchFamily="18" charset="0"/>
                <a:cs typeface="Times New Roman" panose="02020603050405020304" pitchFamily="18" charset="0"/>
              </a:rPr>
              <a:t>=nt-1</a:t>
            </a:r>
          </a:p>
        </p:txBody>
      </p:sp>
    </p:spTree>
    <p:extLst>
      <p:ext uri="{BB962C8B-B14F-4D97-AF65-F5344CB8AC3E}">
        <p14:creationId xmlns:p14="http://schemas.microsoft.com/office/powerpoint/2010/main" val="246013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7125-B9A4-7E5E-41E1-7D4ECE05E65A}"/>
              </a:ext>
            </a:extLst>
          </p:cNvPr>
          <p:cNvSpPr>
            <a:spLocks noGrp="1"/>
          </p:cNvSpPr>
          <p:nvPr>
            <p:ph type="title"/>
          </p:nvPr>
        </p:nvSpPr>
        <p:spPr/>
        <p:txBody>
          <a:bodyPr/>
          <a:lstStyle/>
          <a:p>
            <a:r>
              <a:rPr lang="en-IN" dirty="0"/>
              <a:t>Problem 4</a:t>
            </a:r>
          </a:p>
        </p:txBody>
      </p:sp>
      <p:sp>
        <p:nvSpPr>
          <p:cNvPr id="3" name="Text Placeholder 2">
            <a:extLst>
              <a:ext uri="{FF2B5EF4-FFF2-40B4-BE49-F238E27FC236}">
                <a16:creationId xmlns:a16="http://schemas.microsoft.com/office/drawing/2014/main" id="{898EE2BF-843C-D0EB-B876-5A2B588436CF}"/>
              </a:ext>
            </a:extLst>
          </p:cNvPr>
          <p:cNvSpPr>
            <a:spLocks noGrp="1"/>
          </p:cNvSpPr>
          <p:nvPr>
            <p:ph type="body" idx="1"/>
          </p:nvPr>
        </p:nvSpPr>
        <p:spPr/>
        <p:txBody>
          <a:bodyPr/>
          <a:lstStyle/>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In a season, each player has three statistics: runs, wickets, and catches. Given the season stats of two players A and B, denoted by R, W, and C respectively, the person who is better than the other in the most statistics is regarded as the better overall player. Tell who is better amongst A and B. It is known that in each statistic, the players have different values.</a:t>
            </a:r>
          </a:p>
          <a:p>
            <a:pPr marL="114300" indent="0" algn="l" fontAlgn="base">
              <a:buNone/>
            </a:pPr>
            <a:br>
              <a:rPr lang="en-US" sz="1400" b="0" dirty="0">
                <a:solidFill>
                  <a:schemeClr val="bg2"/>
                </a:solidFill>
                <a:effectLst/>
                <a:latin typeface="Times New Roman" panose="02020603050405020304" pitchFamily="18" charset="0"/>
                <a:cs typeface="Times New Roman" panose="02020603050405020304" pitchFamily="18" charset="0"/>
              </a:rPr>
            </a:br>
            <a:r>
              <a:rPr lang="en-US" sz="1400" b="1" i="0" dirty="0">
                <a:solidFill>
                  <a:schemeClr val="bg2"/>
                </a:solidFill>
                <a:effectLst/>
                <a:latin typeface="Times New Roman" panose="02020603050405020304" pitchFamily="18" charset="0"/>
                <a:cs typeface="Times New Roman" panose="02020603050405020304" pitchFamily="18" charset="0"/>
              </a:rPr>
              <a:t>Input Format</a:t>
            </a:r>
          </a:p>
          <a:p>
            <a:pPr algn="l" fontAlgn="base">
              <a:buFont typeface="Arial" panose="020B0604020202020204" pitchFamily="34" charset="0"/>
              <a:buChar char="•"/>
            </a:pPr>
            <a:r>
              <a:rPr lang="en-US" sz="1400" b="0" i="0" dirty="0">
                <a:solidFill>
                  <a:schemeClr val="bg2"/>
                </a:solidFill>
                <a:effectLst/>
                <a:latin typeface="Times New Roman" panose="02020603050405020304" pitchFamily="18" charset="0"/>
                <a:cs typeface="Times New Roman" panose="02020603050405020304" pitchFamily="18" charset="0"/>
              </a:rPr>
              <a:t>The first line contains an integer T, the number of test cases. Then the test cases follow.</a:t>
            </a:r>
          </a:p>
          <a:p>
            <a:pPr algn="l" fontAlgn="base">
              <a:buFont typeface="Arial" panose="020B0604020202020204" pitchFamily="34" charset="0"/>
              <a:buChar char="•"/>
            </a:pPr>
            <a:r>
              <a:rPr lang="en-US" sz="1400" b="0" i="0" dirty="0">
                <a:solidFill>
                  <a:schemeClr val="bg2"/>
                </a:solidFill>
                <a:effectLst/>
                <a:latin typeface="Times New Roman" panose="02020603050405020304" pitchFamily="18" charset="0"/>
                <a:cs typeface="Times New Roman" panose="02020603050405020304" pitchFamily="18" charset="0"/>
              </a:rPr>
              <a:t>Each test case contains two lines of input.</a:t>
            </a:r>
          </a:p>
          <a:p>
            <a:pPr algn="l" fontAlgn="base">
              <a:buFont typeface="Arial" panose="020B0604020202020204" pitchFamily="34" charset="0"/>
              <a:buChar char="•"/>
            </a:pPr>
            <a:r>
              <a:rPr lang="en-US" sz="1400" b="0" i="0" dirty="0">
                <a:solidFill>
                  <a:schemeClr val="bg2"/>
                </a:solidFill>
                <a:effectLst/>
                <a:latin typeface="Times New Roman" panose="02020603050405020304" pitchFamily="18" charset="0"/>
                <a:cs typeface="Times New Roman" panose="02020603050405020304" pitchFamily="18" charset="0"/>
              </a:rPr>
              <a:t>The first line contains three integers </a:t>
            </a:r>
            <a:r>
              <a:rPr lang="en-US" sz="1400" b="0" i="1" dirty="0">
                <a:solidFill>
                  <a:schemeClr val="bg2"/>
                </a:solidFill>
                <a:effectLst/>
                <a:latin typeface="Times New Roman" panose="02020603050405020304" pitchFamily="18" charset="0"/>
                <a:cs typeface="Times New Roman" panose="02020603050405020304" pitchFamily="18" charset="0"/>
              </a:rPr>
              <a:t>R</a:t>
            </a:r>
            <a:r>
              <a:rPr lang="en-US" sz="1400" b="0" i="0" dirty="0">
                <a:solidFill>
                  <a:schemeClr val="bg2"/>
                </a:solidFill>
                <a:effectLst/>
                <a:latin typeface="Times New Roman" panose="02020603050405020304" pitchFamily="18" charset="0"/>
                <a:cs typeface="Times New Roman" panose="02020603050405020304" pitchFamily="18" charset="0"/>
              </a:rPr>
              <a:t>1​,</a:t>
            </a:r>
            <a:r>
              <a:rPr lang="en-US" sz="1400" b="0" i="1" dirty="0">
                <a:solidFill>
                  <a:schemeClr val="bg2"/>
                </a:solidFill>
                <a:effectLst/>
                <a:latin typeface="Times New Roman" panose="02020603050405020304" pitchFamily="18" charset="0"/>
                <a:cs typeface="Times New Roman" panose="02020603050405020304" pitchFamily="18" charset="0"/>
              </a:rPr>
              <a:t>W</a:t>
            </a:r>
            <a:r>
              <a:rPr lang="en-US" sz="1400" b="0" i="0" dirty="0">
                <a:solidFill>
                  <a:schemeClr val="bg2"/>
                </a:solidFill>
                <a:effectLst/>
                <a:latin typeface="Times New Roman" panose="02020603050405020304" pitchFamily="18" charset="0"/>
                <a:cs typeface="Times New Roman" panose="02020603050405020304" pitchFamily="18" charset="0"/>
              </a:rPr>
              <a:t>1​, </a:t>
            </a:r>
            <a:r>
              <a:rPr lang="en-US" sz="1400" b="0" i="1" dirty="0">
                <a:solidFill>
                  <a:schemeClr val="bg2"/>
                </a:solidFill>
                <a:effectLst/>
                <a:latin typeface="Times New Roman" panose="02020603050405020304" pitchFamily="18" charset="0"/>
                <a:cs typeface="Times New Roman" panose="02020603050405020304" pitchFamily="18" charset="0"/>
              </a:rPr>
              <a:t>C</a:t>
            </a:r>
            <a:r>
              <a:rPr lang="en-US" sz="1400" b="0" i="0" dirty="0">
                <a:solidFill>
                  <a:schemeClr val="bg2"/>
                </a:solidFill>
                <a:effectLst/>
                <a:latin typeface="Times New Roman" panose="02020603050405020304" pitchFamily="18" charset="0"/>
                <a:cs typeface="Times New Roman" panose="02020603050405020304" pitchFamily="18" charset="0"/>
              </a:rPr>
              <a:t>1​, the stats for player A.</a:t>
            </a:r>
          </a:p>
          <a:p>
            <a:pPr algn="l" fontAlgn="base">
              <a:buFont typeface="Arial" panose="020B0604020202020204" pitchFamily="34" charset="0"/>
              <a:buChar char="•"/>
            </a:pPr>
            <a:r>
              <a:rPr lang="en-US" sz="1400" b="0" i="0" dirty="0">
                <a:solidFill>
                  <a:schemeClr val="bg2"/>
                </a:solidFill>
                <a:effectLst/>
                <a:latin typeface="Times New Roman" panose="02020603050405020304" pitchFamily="18" charset="0"/>
                <a:cs typeface="Times New Roman" panose="02020603050405020304" pitchFamily="18" charset="0"/>
              </a:rPr>
              <a:t>The second line contains three integers </a:t>
            </a:r>
            <a:r>
              <a:rPr lang="en-US" sz="1400" b="0" i="1" dirty="0">
                <a:solidFill>
                  <a:schemeClr val="bg2"/>
                </a:solidFill>
                <a:effectLst/>
                <a:latin typeface="Times New Roman" panose="02020603050405020304" pitchFamily="18" charset="0"/>
                <a:cs typeface="Times New Roman" panose="02020603050405020304" pitchFamily="18" charset="0"/>
              </a:rPr>
              <a:t>R</a:t>
            </a:r>
            <a:r>
              <a:rPr lang="en-US" sz="1400" b="0" i="0" dirty="0">
                <a:solidFill>
                  <a:schemeClr val="bg2"/>
                </a:solidFill>
                <a:effectLst/>
                <a:latin typeface="Times New Roman" panose="02020603050405020304" pitchFamily="18" charset="0"/>
                <a:cs typeface="Times New Roman" panose="02020603050405020304" pitchFamily="18" charset="0"/>
              </a:rPr>
              <a:t>2​, </a:t>
            </a:r>
            <a:r>
              <a:rPr lang="en-US" sz="1400" b="0" i="1" dirty="0">
                <a:solidFill>
                  <a:schemeClr val="bg2"/>
                </a:solidFill>
                <a:effectLst/>
                <a:latin typeface="Times New Roman" panose="02020603050405020304" pitchFamily="18" charset="0"/>
                <a:cs typeface="Times New Roman" panose="02020603050405020304" pitchFamily="18" charset="0"/>
              </a:rPr>
              <a:t>W</a:t>
            </a:r>
            <a:r>
              <a:rPr lang="en-US" sz="1400" b="0" i="0" dirty="0">
                <a:solidFill>
                  <a:schemeClr val="bg2"/>
                </a:solidFill>
                <a:effectLst/>
                <a:latin typeface="Times New Roman" panose="02020603050405020304" pitchFamily="18" charset="0"/>
                <a:cs typeface="Times New Roman" panose="02020603050405020304" pitchFamily="18" charset="0"/>
              </a:rPr>
              <a:t>2​, </a:t>
            </a:r>
            <a:r>
              <a:rPr lang="en-US" sz="1400" b="0" i="1" dirty="0">
                <a:solidFill>
                  <a:schemeClr val="bg2"/>
                </a:solidFill>
                <a:effectLst/>
                <a:latin typeface="Times New Roman" panose="02020603050405020304" pitchFamily="18" charset="0"/>
                <a:cs typeface="Times New Roman" panose="02020603050405020304" pitchFamily="18" charset="0"/>
              </a:rPr>
              <a:t>C</a:t>
            </a:r>
            <a:r>
              <a:rPr lang="en-US" sz="1400" b="0" i="0" dirty="0">
                <a:solidFill>
                  <a:schemeClr val="bg2"/>
                </a:solidFill>
                <a:effectLst/>
                <a:latin typeface="Times New Roman" panose="02020603050405020304" pitchFamily="18" charset="0"/>
                <a:cs typeface="Times New Roman" panose="02020603050405020304" pitchFamily="18" charset="0"/>
              </a:rPr>
              <a:t>2​, the stats for player B.</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Output Format</a:t>
            </a:r>
          </a:p>
          <a:p>
            <a:pPr>
              <a:buFont typeface="Arial" panose="020B0604020202020204" pitchFamily="34" charset="0"/>
              <a:buChar char="•"/>
            </a:pPr>
            <a:r>
              <a:rPr lang="en-US" sz="1400" b="0" dirty="0">
                <a:solidFill>
                  <a:schemeClr val="bg2"/>
                </a:solidFill>
                <a:effectLst/>
                <a:latin typeface="Times New Roman" panose="02020603050405020304" pitchFamily="18" charset="0"/>
                <a:cs typeface="Times New Roman" panose="02020603050405020304" pitchFamily="18" charset="0"/>
              </a:rPr>
              <a:t>For each test case, output in a single line "A" (without quotes) if player A is better than player B and "B" (without quotes) otherwise.</a:t>
            </a:r>
          </a:p>
          <a:p>
            <a:pPr marL="114300" indent="0">
              <a:buNone/>
            </a:pPr>
            <a:endParaRPr lang="en-US" sz="14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07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7125-B9A4-7E5E-41E1-7D4ECE05E65A}"/>
              </a:ext>
            </a:extLst>
          </p:cNvPr>
          <p:cNvSpPr>
            <a:spLocks noGrp="1"/>
          </p:cNvSpPr>
          <p:nvPr>
            <p:ph type="title"/>
          </p:nvPr>
        </p:nvSpPr>
        <p:spPr/>
        <p:txBody>
          <a:bodyPr/>
          <a:lstStyle/>
          <a:p>
            <a:r>
              <a:rPr lang="en-IN" dirty="0"/>
              <a:t>Problem 4</a:t>
            </a:r>
          </a:p>
        </p:txBody>
      </p:sp>
      <p:sp>
        <p:nvSpPr>
          <p:cNvPr id="3" name="Text Placeholder 2">
            <a:extLst>
              <a:ext uri="{FF2B5EF4-FFF2-40B4-BE49-F238E27FC236}">
                <a16:creationId xmlns:a16="http://schemas.microsoft.com/office/drawing/2014/main" id="{898EE2BF-843C-D0EB-B876-5A2B588436CF}"/>
              </a:ext>
            </a:extLst>
          </p:cNvPr>
          <p:cNvSpPr>
            <a:spLocks noGrp="1"/>
          </p:cNvSpPr>
          <p:nvPr>
            <p:ph type="body" idx="1"/>
          </p:nvPr>
        </p:nvSpPr>
        <p:spPr/>
        <p:txBody>
          <a:bodyPr/>
          <a:lstStyle/>
          <a:p>
            <a:pPr marL="114300" indent="0" fontAlgn="base">
              <a:buNone/>
            </a:pPr>
            <a:r>
              <a:rPr lang="en-IN" b="1" dirty="0">
                <a:solidFill>
                  <a:srgbClr val="363636"/>
                </a:solidFill>
                <a:latin typeface="Times New Roman" panose="02020603050405020304" pitchFamily="18" charset="0"/>
                <a:cs typeface="Times New Roman" panose="02020603050405020304" pitchFamily="18" charset="0"/>
              </a:rPr>
              <a:t>C</a:t>
            </a:r>
            <a:r>
              <a:rPr lang="en-IN" b="1" dirty="0">
                <a:solidFill>
                  <a:srgbClr val="363636"/>
                </a:solidFill>
                <a:effectLst/>
                <a:latin typeface="Times New Roman" panose="02020603050405020304" pitchFamily="18" charset="0"/>
                <a:cs typeface="Times New Roman" panose="02020603050405020304" pitchFamily="18" charset="0"/>
              </a:rPr>
              <a:t>onstraints</a:t>
            </a:r>
          </a:p>
          <a:p>
            <a:pPr marL="114300" indent="0" fontAlgn="base">
              <a:buNone/>
            </a:pPr>
            <a:r>
              <a:rPr lang="en-IN" dirty="0">
                <a:solidFill>
                  <a:srgbClr val="4A4A4A"/>
                </a:solidFill>
                <a:latin typeface="Times New Roman" panose="02020603050405020304" pitchFamily="18" charset="0"/>
                <a:cs typeface="Times New Roman" panose="02020603050405020304" pitchFamily="18" charset="0"/>
              </a:rPr>
              <a:t>    1&lt;=</a:t>
            </a:r>
            <a:r>
              <a:rPr lang="en-IN" b="0" i="1" dirty="0">
                <a:solidFill>
                  <a:srgbClr val="4A4A4A"/>
                </a:solidFill>
                <a:effectLst/>
                <a:latin typeface="Times New Roman" panose="02020603050405020304" pitchFamily="18" charset="0"/>
                <a:cs typeface="Times New Roman" panose="02020603050405020304" pitchFamily="18" charset="0"/>
              </a:rPr>
              <a:t>T</a:t>
            </a:r>
            <a:r>
              <a:rPr lang="en-IN" i="1" dirty="0">
                <a:solidFill>
                  <a:srgbClr val="4A4A4A"/>
                </a:solidFill>
                <a:latin typeface="Times New Roman" panose="02020603050405020304" pitchFamily="18" charset="0"/>
                <a:cs typeface="Times New Roman" panose="02020603050405020304" pitchFamily="18" charset="0"/>
              </a:rPr>
              <a:t>&lt;=</a:t>
            </a:r>
            <a:r>
              <a:rPr lang="en-IN" b="0" dirty="0">
                <a:solidFill>
                  <a:srgbClr val="4A4A4A"/>
                </a:solidFill>
                <a:effectLst/>
                <a:latin typeface="Times New Roman" panose="02020603050405020304" pitchFamily="18" charset="0"/>
                <a:cs typeface="Times New Roman" panose="02020603050405020304" pitchFamily="18" charset="0"/>
              </a:rPr>
              <a:t>1000</a:t>
            </a:r>
          </a:p>
          <a:p>
            <a:pPr marL="114300" indent="0" fontAlgn="base">
              <a:buNone/>
            </a:pPr>
            <a:r>
              <a:rPr lang="en-IN" dirty="0">
                <a:solidFill>
                  <a:srgbClr val="4A4A4A"/>
                </a:solidFill>
                <a:latin typeface="Times New Roman" panose="02020603050405020304" pitchFamily="18" charset="0"/>
                <a:cs typeface="Times New Roman" panose="02020603050405020304" pitchFamily="18" charset="0"/>
              </a:rPr>
              <a:t>    </a:t>
            </a:r>
            <a:r>
              <a:rPr lang="en-IN" b="0" dirty="0">
                <a:solidFill>
                  <a:srgbClr val="4A4A4A"/>
                </a:solidFill>
                <a:effectLst/>
                <a:latin typeface="Times New Roman" panose="02020603050405020304" pitchFamily="18" charset="0"/>
                <a:cs typeface="Times New Roman" panose="02020603050405020304" pitchFamily="18" charset="0"/>
              </a:rPr>
              <a:t>0&lt;=</a:t>
            </a:r>
            <a:r>
              <a:rPr lang="en-IN" b="0" i="1" dirty="0">
                <a:solidFill>
                  <a:srgbClr val="4A4A4A"/>
                </a:solidFill>
                <a:effectLst/>
                <a:latin typeface="Times New Roman" panose="02020603050405020304" pitchFamily="18" charset="0"/>
                <a:cs typeface="Times New Roman" panose="02020603050405020304" pitchFamily="18" charset="0"/>
              </a:rPr>
              <a:t>R</a:t>
            </a:r>
            <a:r>
              <a:rPr lang="en-IN" b="0" dirty="0">
                <a:solidFill>
                  <a:srgbClr val="4A4A4A"/>
                </a:solidFill>
                <a:effectLst/>
                <a:latin typeface="Times New Roman" panose="02020603050405020304" pitchFamily="18" charset="0"/>
                <a:cs typeface="Times New Roman" panose="02020603050405020304" pitchFamily="18" charset="0"/>
              </a:rPr>
              <a:t>1​,</a:t>
            </a:r>
            <a:r>
              <a:rPr lang="en-IN" b="0" i="1" dirty="0">
                <a:solidFill>
                  <a:srgbClr val="4A4A4A"/>
                </a:solidFill>
                <a:effectLst/>
                <a:latin typeface="Times New Roman" panose="02020603050405020304" pitchFamily="18" charset="0"/>
                <a:cs typeface="Times New Roman" panose="02020603050405020304" pitchFamily="18" charset="0"/>
              </a:rPr>
              <a:t>R</a:t>
            </a:r>
            <a:r>
              <a:rPr lang="en-IN" b="0" dirty="0">
                <a:solidFill>
                  <a:srgbClr val="4A4A4A"/>
                </a:solidFill>
                <a:effectLst/>
                <a:latin typeface="Times New Roman" panose="02020603050405020304" pitchFamily="18" charset="0"/>
                <a:cs typeface="Times New Roman" panose="02020603050405020304" pitchFamily="18" charset="0"/>
              </a:rPr>
              <a:t>2​</a:t>
            </a:r>
            <a:r>
              <a:rPr lang="en-IN" dirty="0">
                <a:solidFill>
                  <a:srgbClr val="4A4A4A"/>
                </a:solidFill>
                <a:latin typeface="Times New Roman" panose="02020603050405020304" pitchFamily="18" charset="0"/>
                <a:cs typeface="Times New Roman" panose="02020603050405020304" pitchFamily="18" charset="0"/>
              </a:rPr>
              <a:t>&lt;=</a:t>
            </a:r>
            <a:r>
              <a:rPr lang="en-IN" b="0" dirty="0">
                <a:solidFill>
                  <a:srgbClr val="4A4A4A"/>
                </a:solidFill>
                <a:effectLst/>
                <a:latin typeface="Times New Roman" panose="02020603050405020304" pitchFamily="18" charset="0"/>
                <a:cs typeface="Times New Roman" panose="02020603050405020304" pitchFamily="18" charset="0"/>
              </a:rPr>
              <a:t>500</a:t>
            </a:r>
          </a:p>
          <a:p>
            <a:pPr marL="114300" indent="0" fontAlgn="base">
              <a:buNone/>
            </a:pPr>
            <a:r>
              <a:rPr lang="en-IN" dirty="0">
                <a:solidFill>
                  <a:srgbClr val="4A4A4A"/>
                </a:solidFill>
                <a:latin typeface="Times New Roman" panose="02020603050405020304" pitchFamily="18" charset="0"/>
                <a:cs typeface="Times New Roman" panose="02020603050405020304" pitchFamily="18" charset="0"/>
              </a:rPr>
              <a:t>    </a:t>
            </a:r>
            <a:r>
              <a:rPr lang="en-IN" b="0" dirty="0">
                <a:solidFill>
                  <a:srgbClr val="4A4A4A"/>
                </a:solidFill>
                <a:effectLst/>
                <a:latin typeface="Times New Roman" panose="02020603050405020304" pitchFamily="18" charset="0"/>
                <a:cs typeface="Times New Roman" panose="02020603050405020304" pitchFamily="18" charset="0"/>
              </a:rPr>
              <a:t>0&lt;=</a:t>
            </a:r>
            <a:r>
              <a:rPr lang="en-IN" b="0" i="1" dirty="0">
                <a:solidFill>
                  <a:srgbClr val="4A4A4A"/>
                </a:solidFill>
                <a:effectLst/>
                <a:latin typeface="Times New Roman" panose="02020603050405020304" pitchFamily="18" charset="0"/>
                <a:cs typeface="Times New Roman" panose="02020603050405020304" pitchFamily="18" charset="0"/>
              </a:rPr>
              <a:t>W</a:t>
            </a:r>
            <a:r>
              <a:rPr lang="en-IN" b="0" dirty="0">
                <a:solidFill>
                  <a:srgbClr val="4A4A4A"/>
                </a:solidFill>
                <a:effectLst/>
                <a:latin typeface="Times New Roman" panose="02020603050405020304" pitchFamily="18" charset="0"/>
                <a:cs typeface="Times New Roman" panose="02020603050405020304" pitchFamily="18" charset="0"/>
              </a:rPr>
              <a:t>1​,</a:t>
            </a:r>
            <a:r>
              <a:rPr lang="en-IN" b="0" i="1" dirty="0">
                <a:solidFill>
                  <a:srgbClr val="4A4A4A"/>
                </a:solidFill>
                <a:effectLst/>
                <a:latin typeface="Times New Roman" panose="02020603050405020304" pitchFamily="18" charset="0"/>
                <a:cs typeface="Times New Roman" panose="02020603050405020304" pitchFamily="18" charset="0"/>
              </a:rPr>
              <a:t>W</a:t>
            </a:r>
            <a:r>
              <a:rPr lang="en-IN" b="0" dirty="0">
                <a:solidFill>
                  <a:srgbClr val="4A4A4A"/>
                </a:solidFill>
                <a:effectLst/>
                <a:latin typeface="Times New Roman" panose="02020603050405020304" pitchFamily="18" charset="0"/>
                <a:cs typeface="Times New Roman" panose="02020603050405020304" pitchFamily="18" charset="0"/>
              </a:rPr>
              <a:t>2​</a:t>
            </a:r>
            <a:r>
              <a:rPr lang="en-IN" dirty="0">
                <a:solidFill>
                  <a:srgbClr val="4A4A4A"/>
                </a:solidFill>
                <a:latin typeface="Times New Roman" panose="02020603050405020304" pitchFamily="18" charset="0"/>
                <a:cs typeface="Times New Roman" panose="02020603050405020304" pitchFamily="18" charset="0"/>
              </a:rPr>
              <a:t>&lt;=</a:t>
            </a:r>
            <a:r>
              <a:rPr lang="en-IN" b="0" dirty="0">
                <a:solidFill>
                  <a:srgbClr val="4A4A4A"/>
                </a:solidFill>
                <a:effectLst/>
                <a:latin typeface="Times New Roman" panose="02020603050405020304" pitchFamily="18" charset="0"/>
                <a:cs typeface="Times New Roman" panose="02020603050405020304" pitchFamily="18" charset="0"/>
              </a:rPr>
              <a:t>20</a:t>
            </a:r>
            <a:endParaRPr lang="en-IN" dirty="0">
              <a:solidFill>
                <a:srgbClr val="4A4A4A"/>
              </a:solidFill>
              <a:latin typeface="Times New Roman" panose="02020603050405020304" pitchFamily="18" charset="0"/>
              <a:cs typeface="Times New Roman" panose="02020603050405020304" pitchFamily="18" charset="0"/>
            </a:endParaRPr>
          </a:p>
          <a:p>
            <a:pPr marL="114300" indent="0" fontAlgn="base">
              <a:buNone/>
            </a:pPr>
            <a:r>
              <a:rPr lang="en-IN" b="0" dirty="0">
                <a:solidFill>
                  <a:srgbClr val="4A4A4A"/>
                </a:solidFill>
                <a:effectLst/>
                <a:latin typeface="Times New Roman" panose="02020603050405020304" pitchFamily="18" charset="0"/>
                <a:cs typeface="Times New Roman" panose="02020603050405020304" pitchFamily="18" charset="0"/>
              </a:rPr>
              <a:t>    0&lt;=</a:t>
            </a:r>
            <a:r>
              <a:rPr lang="en-IN" b="0" i="1" dirty="0">
                <a:solidFill>
                  <a:srgbClr val="4A4A4A"/>
                </a:solidFill>
                <a:effectLst/>
                <a:latin typeface="Times New Roman" panose="02020603050405020304" pitchFamily="18" charset="0"/>
                <a:cs typeface="Times New Roman" panose="02020603050405020304" pitchFamily="18" charset="0"/>
              </a:rPr>
              <a:t>C</a:t>
            </a:r>
            <a:r>
              <a:rPr lang="en-IN" b="0" dirty="0">
                <a:solidFill>
                  <a:srgbClr val="4A4A4A"/>
                </a:solidFill>
                <a:effectLst/>
                <a:latin typeface="Times New Roman" panose="02020603050405020304" pitchFamily="18" charset="0"/>
                <a:cs typeface="Times New Roman" panose="02020603050405020304" pitchFamily="18" charset="0"/>
              </a:rPr>
              <a:t>1​,</a:t>
            </a:r>
            <a:r>
              <a:rPr lang="en-IN" b="0" i="1" dirty="0">
                <a:solidFill>
                  <a:srgbClr val="4A4A4A"/>
                </a:solidFill>
                <a:effectLst/>
                <a:latin typeface="Times New Roman" panose="02020603050405020304" pitchFamily="18" charset="0"/>
                <a:cs typeface="Times New Roman" panose="02020603050405020304" pitchFamily="18" charset="0"/>
              </a:rPr>
              <a:t>C</a:t>
            </a:r>
            <a:r>
              <a:rPr lang="en-IN" b="0" dirty="0">
                <a:solidFill>
                  <a:srgbClr val="4A4A4A"/>
                </a:solidFill>
                <a:effectLst/>
                <a:latin typeface="Times New Roman" panose="02020603050405020304" pitchFamily="18" charset="0"/>
                <a:cs typeface="Times New Roman" panose="02020603050405020304" pitchFamily="18" charset="0"/>
              </a:rPr>
              <a:t>2​</a:t>
            </a:r>
            <a:r>
              <a:rPr lang="en-IN" dirty="0">
                <a:solidFill>
                  <a:srgbClr val="4A4A4A"/>
                </a:solidFill>
                <a:latin typeface="Times New Roman" panose="02020603050405020304" pitchFamily="18" charset="0"/>
                <a:cs typeface="Times New Roman" panose="02020603050405020304" pitchFamily="18" charset="0"/>
              </a:rPr>
              <a:t>&lt;=</a:t>
            </a:r>
            <a:r>
              <a:rPr lang="en-IN" b="0" dirty="0">
                <a:solidFill>
                  <a:srgbClr val="4A4A4A"/>
                </a:solidFill>
                <a:effectLst/>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199021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044690768"/>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0 1 2</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2 3 4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B</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Player B is better than A in all 3 fields.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10 10 10</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8   8 8 </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A</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Player A is better than B in all 3 fields.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351650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IN" sz="800" b="0" dirty="0" err="1">
                <a:solidFill>
                  <a:schemeClr val="bg2"/>
                </a:solidFill>
                <a:effectLst/>
                <a:latin typeface="Times New Roman" panose="02020603050405020304" pitchFamily="18" charset="0"/>
                <a:cs typeface="Times New Roman" panose="02020603050405020304" pitchFamily="18" charset="0"/>
              </a:rPr>
              <a:t>nt</a:t>
            </a:r>
            <a:r>
              <a:rPr lang="en-IN" sz="800" b="0" dirty="0">
                <a:solidFill>
                  <a:schemeClr val="bg2"/>
                </a:solidFill>
                <a:effectLst/>
                <a:latin typeface="Times New Roman" panose="02020603050405020304" pitchFamily="18" charset="0"/>
                <a:cs typeface="Times New Roman" panose="02020603050405020304" pitchFamily="18" charset="0"/>
              </a:rPr>
              <a:t> = int(input())</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while </a:t>
            </a:r>
            <a:r>
              <a:rPr lang="en-IN" sz="800" b="0" dirty="0" err="1">
                <a:solidFill>
                  <a:schemeClr val="bg2"/>
                </a:solidFill>
                <a:effectLst/>
                <a:latin typeface="Times New Roman" panose="02020603050405020304" pitchFamily="18" charset="0"/>
                <a:cs typeface="Times New Roman" panose="02020603050405020304" pitchFamily="18" charset="0"/>
              </a:rPr>
              <a:t>nt</a:t>
            </a:r>
            <a:r>
              <a:rPr lang="en-IN" sz="800" b="0" dirty="0">
                <a:solidFill>
                  <a:schemeClr val="bg2"/>
                </a:solidFill>
                <a:effectLst/>
                <a:latin typeface="Times New Roman" panose="02020603050405020304" pitchFamily="18" charset="0"/>
                <a:cs typeface="Times New Roman" panose="02020603050405020304" pitchFamily="18" charset="0"/>
              </a:rPr>
              <a:t>!=0:</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r1,w1,c1=map(</a:t>
            </a:r>
            <a:r>
              <a:rPr lang="en-IN" sz="800" b="0" dirty="0" err="1">
                <a:solidFill>
                  <a:schemeClr val="bg2"/>
                </a:solidFill>
                <a:effectLst/>
                <a:latin typeface="Times New Roman" panose="02020603050405020304" pitchFamily="18" charset="0"/>
                <a:cs typeface="Times New Roman" panose="02020603050405020304" pitchFamily="18" charset="0"/>
              </a:rPr>
              <a:t>int,input</a:t>
            </a:r>
            <a:r>
              <a:rPr lang="en-IN" sz="800" b="0" dirty="0">
                <a:solidFill>
                  <a:schemeClr val="bg2"/>
                </a:solidFill>
                <a:effectLst/>
                <a:latin typeface="Times New Roman" panose="02020603050405020304" pitchFamily="18" charset="0"/>
                <a:cs typeface="Times New Roman" panose="02020603050405020304" pitchFamily="18" charset="0"/>
              </a:rPr>
              <a:t>().split("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r2,w2,c2=map(</a:t>
            </a:r>
            <a:r>
              <a:rPr lang="en-IN" sz="800" b="0" dirty="0" err="1">
                <a:solidFill>
                  <a:schemeClr val="bg2"/>
                </a:solidFill>
                <a:effectLst/>
                <a:latin typeface="Times New Roman" panose="02020603050405020304" pitchFamily="18" charset="0"/>
                <a:cs typeface="Times New Roman" panose="02020603050405020304" pitchFamily="18" charset="0"/>
              </a:rPr>
              <a:t>int,input</a:t>
            </a:r>
            <a:r>
              <a:rPr lang="en-IN" sz="800" b="0" dirty="0">
                <a:solidFill>
                  <a:schemeClr val="bg2"/>
                </a:solidFill>
                <a:effectLst/>
                <a:latin typeface="Times New Roman" panose="02020603050405020304" pitchFamily="18" charset="0"/>
                <a:cs typeface="Times New Roman" panose="02020603050405020304" pitchFamily="18" charset="0"/>
              </a:rPr>
              <a:t>().split("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a=0</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b=0</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if r1&gt;r2:</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a=a+1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b=b+1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if w1&gt;w2:</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a=a+1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b=b+1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if c1&gt;c2:</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a=a+1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b=b+1 </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if a&gt;b:</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print("A")</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print("B")</a:t>
            </a:r>
          </a:p>
          <a:p>
            <a:pPr marL="114300" indent="0">
              <a:buNone/>
            </a:pPr>
            <a:r>
              <a:rPr lang="en-IN" sz="800" b="0" dirty="0">
                <a:solidFill>
                  <a:schemeClr val="bg2"/>
                </a:solidFill>
                <a:effectLst/>
                <a:latin typeface="Times New Roman" panose="02020603050405020304" pitchFamily="18" charset="0"/>
                <a:cs typeface="Times New Roman" panose="02020603050405020304" pitchFamily="18" charset="0"/>
              </a:rPr>
              <a:t>    </a:t>
            </a:r>
            <a:r>
              <a:rPr lang="en-IN" sz="800" b="0" dirty="0" err="1">
                <a:solidFill>
                  <a:schemeClr val="bg2"/>
                </a:solidFill>
                <a:effectLst/>
                <a:latin typeface="Times New Roman" panose="02020603050405020304" pitchFamily="18" charset="0"/>
                <a:cs typeface="Times New Roman" panose="02020603050405020304" pitchFamily="18" charset="0"/>
              </a:rPr>
              <a:t>nt</a:t>
            </a:r>
            <a:r>
              <a:rPr lang="en-IN" sz="800" b="0" dirty="0">
                <a:solidFill>
                  <a:schemeClr val="bg2"/>
                </a:solidFill>
                <a:effectLst/>
                <a:latin typeface="Times New Roman" panose="02020603050405020304" pitchFamily="18" charset="0"/>
                <a:cs typeface="Times New Roman" panose="02020603050405020304" pitchFamily="18" charset="0"/>
              </a:rPr>
              <a:t>= nt-1</a:t>
            </a:r>
          </a:p>
          <a:p>
            <a:pPr marL="114300" indent="0">
              <a:buNone/>
            </a:pPr>
            <a:br>
              <a:rPr lang="en-IN" sz="800" b="0" dirty="0">
                <a:solidFill>
                  <a:schemeClr val="bg2"/>
                </a:solidFill>
                <a:effectLst/>
                <a:latin typeface="Times New Roman" panose="02020603050405020304" pitchFamily="18" charset="0"/>
                <a:cs typeface="Times New Roman" panose="02020603050405020304" pitchFamily="18" charset="0"/>
              </a:rPr>
            </a:br>
            <a:endParaRPr lang="en-IN" sz="8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31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a:xfrm>
            <a:off x="256281" y="84807"/>
            <a:ext cx="8520600" cy="707400"/>
          </a:xfrm>
        </p:spPr>
        <p:txBody>
          <a:bodyPr/>
          <a:lstStyle/>
          <a:p>
            <a:r>
              <a:rPr lang="en-IN" dirty="0"/>
              <a:t>Try</a:t>
            </a:r>
            <a:br>
              <a:rPr lang="en-IN" dirty="0"/>
            </a:br>
            <a:endParaRPr lang="en-IN" dirty="0"/>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167543" y="692726"/>
            <a:ext cx="8698076" cy="4149437"/>
          </a:xfrm>
        </p:spPr>
        <p:txBody>
          <a:bodyPr/>
          <a:lstStyle/>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People in Chef land have three different eye colors, namely brown, blue, and green. green is the rarest of the eye colors whereas brown is most common. The eye color of the child of two people is most likely to be the most common eye color between them.</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You are given two characters denoting the eye colors of two people in Chef land. The character R denotes Brown color, B denotes Blue color, and G denotes Green color. Determine the most likely eye color of their child. (Print R, B or G denoting </a:t>
            </a:r>
            <a:r>
              <a:rPr lang="en-US" sz="1400" dirty="0">
                <a:solidFill>
                  <a:schemeClr val="bg2"/>
                </a:solidFill>
                <a:latin typeface="Times New Roman" panose="02020603050405020304" pitchFamily="18" charset="0"/>
                <a:cs typeface="Times New Roman" panose="02020603050405020304" pitchFamily="18" charset="0"/>
              </a:rPr>
              <a:t>R Br</a:t>
            </a:r>
            <a:r>
              <a:rPr lang="en-US" sz="1400" b="0" dirty="0">
                <a:solidFill>
                  <a:schemeClr val="bg2"/>
                </a:solidFill>
                <a:effectLst/>
                <a:latin typeface="Times New Roman" panose="02020603050405020304" pitchFamily="18" charset="0"/>
                <a:cs typeface="Times New Roman" panose="02020603050405020304" pitchFamily="18" charset="0"/>
              </a:rPr>
              <a:t>own, B Blue and G Green respectively).</a:t>
            </a:r>
          </a:p>
          <a:p>
            <a:pPr marL="114300" indent="0">
              <a:buNone/>
            </a:pPr>
            <a:br>
              <a:rPr lang="en-US" sz="1400" b="0" dirty="0">
                <a:solidFill>
                  <a:schemeClr val="bg2"/>
                </a:solidFill>
                <a:effectLst/>
                <a:latin typeface="Times New Roman" panose="02020603050405020304" pitchFamily="18" charset="0"/>
                <a:cs typeface="Times New Roman" panose="02020603050405020304" pitchFamily="18" charset="0"/>
              </a:rPr>
            </a:br>
            <a:r>
              <a:rPr lang="en-US" sz="1400" b="1" dirty="0">
                <a:solidFill>
                  <a:schemeClr val="bg2"/>
                </a:solidFill>
                <a:effectLst/>
                <a:latin typeface="Times New Roman" panose="02020603050405020304" pitchFamily="18" charset="0"/>
                <a:cs typeface="Times New Roman" panose="02020603050405020304" pitchFamily="18" charset="0"/>
              </a:rPr>
              <a:t>Input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 first (and only) line of input contains two space-separated characters, the eye colors of the parents.</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Output Format</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Print a single character denoting the most likely eye color of the child. (Print R, B or G denoting brown, blue or green respectively).</a:t>
            </a:r>
          </a:p>
          <a:p>
            <a:pPr marL="114300" indent="0">
              <a:buNone/>
            </a:pPr>
            <a:r>
              <a:rPr lang="en-US" sz="1400" b="1" dirty="0">
                <a:solidFill>
                  <a:schemeClr val="bg2"/>
                </a:solidFill>
                <a:effectLst/>
                <a:latin typeface="Times New Roman" panose="02020603050405020304" pitchFamily="18" charset="0"/>
                <a:cs typeface="Times New Roman" panose="02020603050405020304" pitchFamily="18" charset="0"/>
              </a:rPr>
              <a:t>Constraints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The input contains two space-separated characters</a:t>
            </a:r>
          </a:p>
          <a:p>
            <a:pPr marL="114300" indent="0">
              <a:buNone/>
            </a:pPr>
            <a:r>
              <a:rPr lang="en-US" sz="1400" b="0" dirty="0">
                <a:solidFill>
                  <a:schemeClr val="bg2"/>
                </a:solidFill>
                <a:effectLst/>
                <a:latin typeface="Times New Roman" panose="02020603050405020304" pitchFamily="18" charset="0"/>
                <a:cs typeface="Times New Roman" panose="02020603050405020304" pitchFamily="18" charset="0"/>
              </a:rPr>
              <a:t>Each character in the input is one among {R, B, G}.</a:t>
            </a:r>
          </a:p>
        </p:txBody>
      </p:sp>
    </p:spTree>
    <p:extLst>
      <p:ext uri="{BB962C8B-B14F-4D97-AF65-F5344CB8AC3E}">
        <p14:creationId xmlns:p14="http://schemas.microsoft.com/office/powerpoint/2010/main" val="339231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3644164523"/>
              </p:ext>
            </p:extLst>
          </p:nvPr>
        </p:nvGraphicFramePr>
        <p:xfrm>
          <a:off x="368685" y="1072861"/>
          <a:ext cx="8520600" cy="378026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1970478">
                  <a:extLst>
                    <a:ext uri="{9D8B030D-6E8A-4147-A177-3AD203B41FA5}">
                      <a16:colId xmlns:a16="http://schemas.microsoft.com/office/drawing/2014/main" val="2989435228"/>
                    </a:ext>
                  </a:extLst>
                </a:gridCol>
                <a:gridCol w="3756176">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R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R</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two people have brown and blue eyes and brown is the most common. Therefore, their child will most likely have brown eyes.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B </a:t>
                      </a:r>
                      <a:r>
                        <a:rPr lang="en-IN" sz="1600" b="0" i="0" u="none" strike="noStrike" cap="none" dirty="0" err="1">
                          <a:solidFill>
                            <a:schemeClr val="bg2"/>
                          </a:solidFill>
                          <a:effectLst/>
                          <a:latin typeface="Times New Roman" panose="02020603050405020304" pitchFamily="18" charset="0"/>
                          <a:ea typeface="+mn-ea"/>
                          <a:cs typeface="Times New Roman" panose="02020603050405020304" pitchFamily="18" charset="0"/>
                          <a:sym typeface="Arial"/>
                        </a:rPr>
                        <a:t>B</a:t>
                      </a:r>
                      <a:endPar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Both parents have blue eyes, therefore their child will most likely have blue eyes</a:t>
                      </a:r>
                    </a:p>
                    <a:p>
                      <a:br>
                        <a:rPr lang="en-US" sz="1600" dirty="0"/>
                      </a:b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05446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G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The parents have green and blue eyes, out of which blue is more common than green, therefore the child will most likely have blue eyes.</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785622"/>
                  </a:ext>
                </a:extLst>
              </a:tr>
            </a:tbl>
          </a:graphicData>
        </a:graphic>
      </p:graphicFrame>
    </p:spTree>
    <p:extLst>
      <p:ext uri="{BB962C8B-B14F-4D97-AF65-F5344CB8AC3E}">
        <p14:creationId xmlns:p14="http://schemas.microsoft.com/office/powerpoint/2010/main" val="161175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Previous</a:t>
            </a:r>
            <a:br>
              <a:rPr lang="en-US" dirty="0"/>
            </a:br>
            <a:r>
              <a:rPr lang="en-US" dirty="0"/>
              <a:t>Session</a:t>
            </a:r>
          </a:p>
        </p:txBody>
      </p:sp>
      <p:sp>
        <p:nvSpPr>
          <p:cNvPr id="7" name="Text Placeholder 6"/>
          <p:cNvSpPr>
            <a:spLocks noGrp="1"/>
          </p:cNvSpPr>
          <p:nvPr>
            <p:ph type="body" idx="2"/>
          </p:nvPr>
        </p:nvSpPr>
        <p:spPr/>
        <p:txBody>
          <a:bodyPr/>
          <a:lstStyle/>
          <a:p>
            <a:r>
              <a:rPr lang="en-US" dirty="0"/>
              <a:t>Conditional Statements</a:t>
            </a:r>
          </a:p>
          <a:p>
            <a:r>
              <a:rPr lang="en-US" dirty="0"/>
              <a:t>Problem Solving</a:t>
            </a:r>
          </a:p>
        </p:txBody>
      </p:sp>
    </p:spTree>
    <p:extLst>
      <p:ext uri="{BB962C8B-B14F-4D97-AF65-F5344CB8AC3E}">
        <p14:creationId xmlns:p14="http://schemas.microsoft.com/office/powerpoint/2010/main" val="214505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mm MCQ Test - ProProfs Quiz">
            <a:extLst>
              <a:ext uri="{FF2B5EF4-FFF2-40B4-BE49-F238E27FC236}">
                <a16:creationId xmlns:a16="http://schemas.microsoft.com/office/drawing/2014/main" id="{3FE696AD-0FCC-9DC8-0E87-596C48F96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796" y="1190625"/>
            <a:ext cx="56197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81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104F-4DB5-E79C-EF0B-C21B90165868}"/>
              </a:ext>
            </a:extLst>
          </p:cNvPr>
          <p:cNvSpPr>
            <a:spLocks noGrp="1"/>
          </p:cNvSpPr>
          <p:nvPr>
            <p:ph type="title"/>
          </p:nvPr>
        </p:nvSpPr>
        <p:spPr/>
        <p:txBody>
          <a:bodyPr/>
          <a:lstStyle/>
          <a:p>
            <a:r>
              <a:rPr lang="en-IN" dirty="0"/>
              <a:t>Question 1	</a:t>
            </a:r>
          </a:p>
        </p:txBody>
      </p:sp>
      <p:sp>
        <p:nvSpPr>
          <p:cNvPr id="3" name="Text Placeholder 2">
            <a:extLst>
              <a:ext uri="{FF2B5EF4-FFF2-40B4-BE49-F238E27FC236}">
                <a16:creationId xmlns:a16="http://schemas.microsoft.com/office/drawing/2014/main" id="{240D89C2-B852-E9AC-D8C7-276EB09F57BD}"/>
              </a:ext>
            </a:extLst>
          </p:cNvPr>
          <p:cNvSpPr>
            <a:spLocks noGrp="1"/>
          </p:cNvSpPr>
          <p:nvPr>
            <p:ph type="body" idx="1"/>
          </p:nvPr>
        </p:nvSpPr>
        <p:spPr/>
        <p:txBody>
          <a:bodyPr/>
          <a:lstStyle/>
          <a:p>
            <a:pPr marL="114300" indent="0">
              <a:buNone/>
            </a:pPr>
            <a:r>
              <a:rPr lang="en-US" sz="1600" b="1" dirty="0">
                <a:solidFill>
                  <a:schemeClr val="bg2"/>
                </a:solidFill>
                <a:effectLst/>
                <a:latin typeface="Times New Roman" panose="02020603050405020304" pitchFamily="18" charset="0"/>
                <a:cs typeface="Times New Roman" panose="02020603050405020304" pitchFamily="18" charset="0"/>
              </a:rPr>
              <a:t>What will be the output of the following Python code?</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i=1</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j=2</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for _ in range(i,j+1):</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    print(i*2)</a:t>
            </a:r>
          </a:p>
          <a:p>
            <a:pPr>
              <a:buAutoNum type="alphaUcPeriod"/>
            </a:pPr>
            <a:r>
              <a:rPr lang="nn-NO" sz="1600" dirty="0">
                <a:solidFill>
                  <a:schemeClr val="bg2"/>
                </a:solidFill>
                <a:latin typeface="Times New Roman" panose="02020603050405020304" pitchFamily="18" charset="0"/>
                <a:cs typeface="Times New Roman" panose="02020603050405020304" pitchFamily="18" charset="0"/>
              </a:rPr>
              <a:t>2</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       2</a:t>
            </a:r>
          </a:p>
          <a:p>
            <a:pPr>
              <a:buAutoNum type="alphaUcPeriod" startAt="2"/>
            </a:pPr>
            <a:r>
              <a:rPr lang="nn-NO" sz="1600" dirty="0">
                <a:solidFill>
                  <a:schemeClr val="bg2"/>
                </a:solidFill>
                <a:latin typeface="Times New Roman" panose="02020603050405020304" pitchFamily="18" charset="0"/>
                <a:cs typeface="Times New Roman" panose="02020603050405020304" pitchFamily="18" charset="0"/>
              </a:rPr>
              <a:t>1</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       2</a:t>
            </a:r>
          </a:p>
          <a:p>
            <a:pPr>
              <a:buAutoNum type="alphaUcPeriod" startAt="3"/>
            </a:pPr>
            <a:r>
              <a:rPr lang="nn-NO" sz="1600" dirty="0">
                <a:solidFill>
                  <a:schemeClr val="bg2"/>
                </a:solidFill>
                <a:latin typeface="Times New Roman" panose="02020603050405020304" pitchFamily="18" charset="0"/>
                <a:cs typeface="Times New Roman" panose="02020603050405020304" pitchFamily="18" charset="0"/>
              </a:rPr>
              <a:t>2</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       4  </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D. </a:t>
            </a:r>
            <a:r>
              <a:rPr lang="en-US" sz="1600" dirty="0">
                <a:solidFill>
                  <a:schemeClr val="bg2"/>
                </a:solidFill>
                <a:latin typeface="Times New Roman" panose="02020603050405020304" pitchFamily="18" charset="0"/>
                <a:cs typeface="Times New Roman" panose="02020603050405020304" pitchFamily="18" charset="0"/>
              </a:rPr>
              <a:t>None of the Above</a:t>
            </a:r>
            <a:endParaRPr lang="en-IN" sz="1600" dirty="0">
              <a:solidFill>
                <a:schemeClr val="bg2"/>
              </a:solidFill>
              <a:latin typeface="Times New Roman" panose="02020603050405020304" pitchFamily="18" charset="0"/>
              <a:cs typeface="Times New Roman" panose="02020603050405020304" pitchFamily="18" charset="0"/>
            </a:endParaRPr>
          </a:p>
        </p:txBody>
      </p:sp>
      <p:sp>
        <p:nvSpPr>
          <p:cNvPr id="6" name="Star: 10 Points 5">
            <a:extLst>
              <a:ext uri="{FF2B5EF4-FFF2-40B4-BE49-F238E27FC236}">
                <a16:creationId xmlns:a16="http://schemas.microsoft.com/office/drawing/2014/main" id="{28444FC9-D503-50F8-A1FB-6EC6FB92C8E4}"/>
              </a:ext>
            </a:extLst>
          </p:cNvPr>
          <p:cNvSpPr/>
          <p:nvPr/>
        </p:nvSpPr>
        <p:spPr>
          <a:xfrm>
            <a:off x="6194323" y="2403987"/>
            <a:ext cx="1504335" cy="1473188"/>
          </a:xfrm>
          <a:prstGeom prst="star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a:t>
            </a:r>
          </a:p>
        </p:txBody>
      </p:sp>
    </p:spTree>
    <p:extLst>
      <p:ext uri="{BB962C8B-B14F-4D97-AF65-F5344CB8AC3E}">
        <p14:creationId xmlns:p14="http://schemas.microsoft.com/office/powerpoint/2010/main" val="224174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104F-4DB5-E79C-EF0B-C21B90165868}"/>
              </a:ext>
            </a:extLst>
          </p:cNvPr>
          <p:cNvSpPr>
            <a:spLocks noGrp="1"/>
          </p:cNvSpPr>
          <p:nvPr>
            <p:ph type="title"/>
          </p:nvPr>
        </p:nvSpPr>
        <p:spPr/>
        <p:txBody>
          <a:bodyPr/>
          <a:lstStyle/>
          <a:p>
            <a:r>
              <a:rPr lang="en-IN" dirty="0"/>
              <a:t>Question 2	</a:t>
            </a:r>
          </a:p>
        </p:txBody>
      </p:sp>
      <p:sp>
        <p:nvSpPr>
          <p:cNvPr id="3" name="Text Placeholder 2">
            <a:extLst>
              <a:ext uri="{FF2B5EF4-FFF2-40B4-BE49-F238E27FC236}">
                <a16:creationId xmlns:a16="http://schemas.microsoft.com/office/drawing/2014/main" id="{240D89C2-B852-E9AC-D8C7-276EB09F57BD}"/>
              </a:ext>
            </a:extLst>
          </p:cNvPr>
          <p:cNvSpPr>
            <a:spLocks noGrp="1"/>
          </p:cNvSpPr>
          <p:nvPr>
            <p:ph type="body" idx="1"/>
          </p:nvPr>
        </p:nvSpPr>
        <p:spPr/>
        <p:txBody>
          <a:bodyPr/>
          <a:lstStyle/>
          <a:p>
            <a:pPr marL="114300" indent="0">
              <a:buNone/>
            </a:pPr>
            <a:r>
              <a:rPr lang="en-US" b="1" dirty="0">
                <a:solidFill>
                  <a:schemeClr val="bg2"/>
                </a:solidFill>
                <a:effectLst/>
                <a:latin typeface="Times New Roman" panose="02020603050405020304" pitchFamily="18" charset="0"/>
                <a:cs typeface="Times New Roman" panose="02020603050405020304" pitchFamily="18" charset="0"/>
              </a:rPr>
              <a:t>What will be the output of the following Python code?</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i=1</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while i!=0:</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if i==2:</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break</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i=i-1</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print(i)</a:t>
            </a:r>
          </a:p>
          <a:p>
            <a:pPr>
              <a:buAutoNum type="alphaUcPeriod"/>
            </a:pPr>
            <a:r>
              <a:rPr lang="nn-NO" dirty="0">
                <a:solidFill>
                  <a:schemeClr val="bg2"/>
                </a:solidFill>
                <a:latin typeface="Times New Roman" panose="02020603050405020304" pitchFamily="18" charset="0"/>
                <a:cs typeface="Times New Roman" panose="02020603050405020304" pitchFamily="18" charset="0"/>
              </a:rPr>
              <a:t>0</a:t>
            </a:r>
          </a:p>
          <a:p>
            <a:pPr>
              <a:buAutoNum type="alphaUcPeriod"/>
            </a:pPr>
            <a:r>
              <a:rPr lang="nn-NO" b="0" dirty="0">
                <a:solidFill>
                  <a:schemeClr val="bg2"/>
                </a:solidFill>
                <a:effectLst/>
                <a:latin typeface="Times New Roman" panose="02020603050405020304" pitchFamily="18" charset="0"/>
                <a:cs typeface="Times New Roman" panose="02020603050405020304" pitchFamily="18" charset="0"/>
              </a:rPr>
              <a:t>1</a:t>
            </a:r>
          </a:p>
          <a:p>
            <a:pPr>
              <a:buAutoNum type="alphaUcPeriod"/>
            </a:pPr>
            <a:r>
              <a:rPr lang="nn-NO" dirty="0">
                <a:solidFill>
                  <a:schemeClr val="bg2"/>
                </a:solidFill>
                <a:latin typeface="Times New Roman" panose="02020603050405020304" pitchFamily="18" charset="0"/>
                <a:cs typeface="Times New Roman" panose="02020603050405020304" pitchFamily="18" charset="0"/>
              </a:rPr>
              <a:t>2</a:t>
            </a:r>
          </a:p>
          <a:p>
            <a:pPr>
              <a:buAutoNum type="alphaUcPeriod"/>
            </a:pPr>
            <a:r>
              <a:rPr lang="nn-NO" dirty="0">
                <a:solidFill>
                  <a:schemeClr val="bg2"/>
                </a:solidFill>
                <a:latin typeface="Times New Roman" panose="02020603050405020304" pitchFamily="18" charset="0"/>
                <a:cs typeface="Times New Roman" panose="02020603050405020304" pitchFamily="18" charset="0"/>
              </a:rPr>
              <a:t>-1</a:t>
            </a:r>
            <a:endParaRPr lang="en-IN" b="0" dirty="0">
              <a:solidFill>
                <a:schemeClr val="bg2"/>
              </a:solidFill>
              <a:effectLst/>
              <a:latin typeface="Times New Roman" panose="02020603050405020304" pitchFamily="18" charset="0"/>
              <a:cs typeface="Times New Roman" panose="02020603050405020304" pitchFamily="18" charset="0"/>
            </a:endParaRPr>
          </a:p>
        </p:txBody>
      </p:sp>
      <p:sp>
        <p:nvSpPr>
          <p:cNvPr id="6" name="Star: 10 Points 5">
            <a:extLst>
              <a:ext uri="{FF2B5EF4-FFF2-40B4-BE49-F238E27FC236}">
                <a16:creationId xmlns:a16="http://schemas.microsoft.com/office/drawing/2014/main" id="{28444FC9-D503-50F8-A1FB-6EC6FB92C8E4}"/>
              </a:ext>
            </a:extLst>
          </p:cNvPr>
          <p:cNvSpPr/>
          <p:nvPr/>
        </p:nvSpPr>
        <p:spPr>
          <a:xfrm>
            <a:off x="6194323" y="2403987"/>
            <a:ext cx="1504335" cy="1473188"/>
          </a:xfrm>
          <a:prstGeom prst="star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a:t>
            </a:r>
          </a:p>
        </p:txBody>
      </p:sp>
    </p:spTree>
    <p:extLst>
      <p:ext uri="{BB962C8B-B14F-4D97-AF65-F5344CB8AC3E}">
        <p14:creationId xmlns:p14="http://schemas.microsoft.com/office/powerpoint/2010/main" val="359082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104F-4DB5-E79C-EF0B-C21B90165868}"/>
              </a:ext>
            </a:extLst>
          </p:cNvPr>
          <p:cNvSpPr>
            <a:spLocks noGrp="1"/>
          </p:cNvSpPr>
          <p:nvPr>
            <p:ph type="title"/>
          </p:nvPr>
        </p:nvSpPr>
        <p:spPr/>
        <p:txBody>
          <a:bodyPr/>
          <a:lstStyle/>
          <a:p>
            <a:r>
              <a:rPr lang="en-IN" dirty="0"/>
              <a:t>Question 3	</a:t>
            </a:r>
          </a:p>
        </p:txBody>
      </p:sp>
      <p:sp>
        <p:nvSpPr>
          <p:cNvPr id="3" name="Text Placeholder 2">
            <a:extLst>
              <a:ext uri="{FF2B5EF4-FFF2-40B4-BE49-F238E27FC236}">
                <a16:creationId xmlns:a16="http://schemas.microsoft.com/office/drawing/2014/main" id="{240D89C2-B852-E9AC-D8C7-276EB09F57BD}"/>
              </a:ext>
            </a:extLst>
          </p:cNvPr>
          <p:cNvSpPr>
            <a:spLocks noGrp="1"/>
          </p:cNvSpPr>
          <p:nvPr>
            <p:ph type="body" idx="1"/>
          </p:nvPr>
        </p:nvSpPr>
        <p:spPr/>
        <p:txBody>
          <a:bodyPr/>
          <a:lstStyle/>
          <a:p>
            <a:pPr marL="114300" indent="0">
              <a:buNone/>
            </a:pPr>
            <a:r>
              <a:rPr lang="en-US" b="1" dirty="0">
                <a:solidFill>
                  <a:schemeClr val="bg2"/>
                </a:solidFill>
                <a:effectLst/>
                <a:latin typeface="Times New Roman" panose="02020603050405020304" pitchFamily="18" charset="0"/>
                <a:cs typeface="Times New Roman" panose="02020603050405020304" pitchFamily="18" charset="0"/>
              </a:rPr>
              <a:t>What will be the output of the following Python code?</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i=1</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while i!=0:</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if i%0O7==0:</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break</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    i=i+1</a:t>
            </a:r>
          </a:p>
          <a:p>
            <a:pPr marL="114300" indent="0">
              <a:buNone/>
            </a:pPr>
            <a:r>
              <a:rPr lang="nn-NO" b="0" dirty="0">
                <a:solidFill>
                  <a:schemeClr val="bg2"/>
                </a:solidFill>
                <a:effectLst/>
                <a:latin typeface="Times New Roman" panose="02020603050405020304" pitchFamily="18" charset="0"/>
                <a:cs typeface="Times New Roman" panose="02020603050405020304" pitchFamily="18" charset="0"/>
              </a:rPr>
              <a:t>print(i)</a:t>
            </a:r>
            <a:endParaRPr lang="en-IN" dirty="0">
              <a:solidFill>
                <a:schemeClr val="bg2"/>
              </a:solidFill>
              <a:latin typeface="Times New Roman" panose="02020603050405020304" pitchFamily="18" charset="0"/>
              <a:cs typeface="Times New Roman" panose="02020603050405020304" pitchFamily="18" charset="0"/>
            </a:endParaRPr>
          </a:p>
          <a:p>
            <a:pPr>
              <a:buAutoNum type="alphaUcPeriod"/>
            </a:pPr>
            <a:r>
              <a:rPr lang="en-IN" b="0" dirty="0">
                <a:solidFill>
                  <a:schemeClr val="bg2"/>
                </a:solidFill>
                <a:effectLst/>
                <a:latin typeface="Times New Roman" panose="02020603050405020304" pitchFamily="18" charset="0"/>
                <a:cs typeface="Times New Roman" panose="02020603050405020304" pitchFamily="18" charset="0"/>
              </a:rPr>
              <a:t>0</a:t>
            </a:r>
          </a:p>
          <a:p>
            <a:pPr>
              <a:buAutoNum type="alphaUcPeriod"/>
            </a:pPr>
            <a:r>
              <a:rPr lang="en-IN" b="0" dirty="0">
                <a:solidFill>
                  <a:schemeClr val="bg2"/>
                </a:solidFill>
                <a:effectLst/>
                <a:latin typeface="Times New Roman" panose="02020603050405020304" pitchFamily="18" charset="0"/>
                <a:cs typeface="Times New Roman" panose="02020603050405020304" pitchFamily="18" charset="0"/>
              </a:rPr>
              <a:t>5</a:t>
            </a:r>
          </a:p>
          <a:p>
            <a:pPr>
              <a:buAutoNum type="alphaUcPeriod"/>
            </a:pPr>
            <a:r>
              <a:rPr lang="en-IN" dirty="0">
                <a:solidFill>
                  <a:schemeClr val="bg2"/>
                </a:solidFill>
                <a:latin typeface="Times New Roman" panose="02020603050405020304" pitchFamily="18" charset="0"/>
                <a:cs typeface="Times New Roman" panose="02020603050405020304" pitchFamily="18" charset="0"/>
              </a:rPr>
              <a:t>7</a:t>
            </a:r>
          </a:p>
          <a:p>
            <a:pPr>
              <a:buAutoNum type="alphaUcPeriod"/>
            </a:pPr>
            <a:r>
              <a:rPr lang="en-IN" b="0" dirty="0">
                <a:solidFill>
                  <a:schemeClr val="bg2"/>
                </a:solidFill>
                <a:effectLst/>
                <a:latin typeface="Times New Roman" panose="02020603050405020304" pitchFamily="18" charset="0"/>
                <a:cs typeface="Times New Roman" panose="02020603050405020304" pitchFamily="18" charset="0"/>
              </a:rPr>
              <a:t>-1</a:t>
            </a:r>
            <a:endParaRPr lang="nn-NO" b="0" dirty="0">
              <a:solidFill>
                <a:schemeClr val="bg2"/>
              </a:solidFill>
              <a:effectLst/>
              <a:latin typeface="Times New Roman" panose="02020603050405020304" pitchFamily="18" charset="0"/>
              <a:cs typeface="Times New Roman" panose="02020603050405020304" pitchFamily="18" charset="0"/>
            </a:endParaRPr>
          </a:p>
        </p:txBody>
      </p:sp>
      <p:sp>
        <p:nvSpPr>
          <p:cNvPr id="6" name="Star: 10 Points 5">
            <a:extLst>
              <a:ext uri="{FF2B5EF4-FFF2-40B4-BE49-F238E27FC236}">
                <a16:creationId xmlns:a16="http://schemas.microsoft.com/office/drawing/2014/main" id="{28444FC9-D503-50F8-A1FB-6EC6FB92C8E4}"/>
              </a:ext>
            </a:extLst>
          </p:cNvPr>
          <p:cNvSpPr/>
          <p:nvPr/>
        </p:nvSpPr>
        <p:spPr>
          <a:xfrm>
            <a:off x="6194323" y="2403987"/>
            <a:ext cx="1504335" cy="1473188"/>
          </a:xfrm>
          <a:prstGeom prst="star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t>
            </a:r>
          </a:p>
        </p:txBody>
      </p:sp>
    </p:spTree>
    <p:extLst>
      <p:ext uri="{BB962C8B-B14F-4D97-AF65-F5344CB8AC3E}">
        <p14:creationId xmlns:p14="http://schemas.microsoft.com/office/powerpoint/2010/main" val="16295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104F-4DB5-E79C-EF0B-C21B90165868}"/>
              </a:ext>
            </a:extLst>
          </p:cNvPr>
          <p:cNvSpPr>
            <a:spLocks noGrp="1"/>
          </p:cNvSpPr>
          <p:nvPr>
            <p:ph type="title"/>
          </p:nvPr>
        </p:nvSpPr>
        <p:spPr/>
        <p:txBody>
          <a:bodyPr/>
          <a:lstStyle/>
          <a:p>
            <a:r>
              <a:rPr lang="en-IN" dirty="0"/>
              <a:t>Question 4	</a:t>
            </a:r>
          </a:p>
        </p:txBody>
      </p:sp>
      <p:sp>
        <p:nvSpPr>
          <p:cNvPr id="3" name="Text Placeholder 2">
            <a:extLst>
              <a:ext uri="{FF2B5EF4-FFF2-40B4-BE49-F238E27FC236}">
                <a16:creationId xmlns:a16="http://schemas.microsoft.com/office/drawing/2014/main" id="{240D89C2-B852-E9AC-D8C7-276EB09F57BD}"/>
              </a:ext>
            </a:extLst>
          </p:cNvPr>
          <p:cNvSpPr>
            <a:spLocks noGrp="1"/>
          </p:cNvSpPr>
          <p:nvPr>
            <p:ph type="body" idx="1"/>
          </p:nvPr>
        </p:nvSpPr>
        <p:spPr/>
        <p:txBody>
          <a:bodyPr/>
          <a:lstStyle/>
          <a:p>
            <a:pPr marL="114300" indent="0">
              <a:buNone/>
            </a:pPr>
            <a:r>
              <a:rPr lang="en-US" b="1" dirty="0">
                <a:solidFill>
                  <a:schemeClr val="bg2"/>
                </a:solidFill>
                <a:effectLst/>
                <a:latin typeface="Times New Roman" panose="02020603050405020304" pitchFamily="18" charset="0"/>
                <a:cs typeface="Times New Roman" panose="02020603050405020304" pitchFamily="18" charset="0"/>
              </a:rPr>
              <a:t>What will be the output of the following Python code?</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True = False</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while True:</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    print('hi')</a:t>
            </a:r>
          </a:p>
          <a:p>
            <a:pPr marL="114300" indent="0">
              <a:buNone/>
            </a:pPr>
            <a:r>
              <a:rPr lang="en-US" b="0" dirty="0">
                <a:solidFill>
                  <a:schemeClr val="bg2"/>
                </a:solidFill>
                <a:effectLst/>
                <a:latin typeface="Times New Roman" panose="02020603050405020304" pitchFamily="18" charset="0"/>
                <a:cs typeface="Times New Roman" panose="02020603050405020304" pitchFamily="18" charset="0"/>
              </a:rPr>
              <a:t>    break</a:t>
            </a:r>
            <a:endParaRPr lang="en-IN" dirty="0">
              <a:solidFill>
                <a:schemeClr val="bg2"/>
              </a:solidFill>
              <a:latin typeface="Times New Roman" panose="02020603050405020304" pitchFamily="18" charset="0"/>
              <a:cs typeface="Times New Roman" panose="02020603050405020304" pitchFamily="18" charset="0"/>
            </a:endParaRPr>
          </a:p>
          <a:p>
            <a:pPr>
              <a:buAutoNum type="alphaUcPeriod"/>
            </a:pPr>
            <a:r>
              <a:rPr lang="en-IN" dirty="0">
                <a:solidFill>
                  <a:schemeClr val="bg2"/>
                </a:solidFill>
                <a:latin typeface="Times New Roman" panose="02020603050405020304" pitchFamily="18" charset="0"/>
                <a:cs typeface="Times New Roman" panose="02020603050405020304" pitchFamily="18" charset="0"/>
              </a:rPr>
              <a:t>h</a:t>
            </a:r>
            <a:r>
              <a:rPr lang="en-IN" b="0" dirty="0">
                <a:solidFill>
                  <a:schemeClr val="bg2"/>
                </a:solidFill>
                <a:effectLst/>
                <a:latin typeface="Times New Roman" panose="02020603050405020304" pitchFamily="18" charset="0"/>
                <a:cs typeface="Times New Roman" panose="02020603050405020304" pitchFamily="18" charset="0"/>
              </a:rPr>
              <a:t>i</a:t>
            </a:r>
          </a:p>
          <a:p>
            <a:pPr>
              <a:buAutoNum type="alphaUcPeriod"/>
            </a:pPr>
            <a:r>
              <a:rPr lang="nn-NO" b="0" dirty="0">
                <a:solidFill>
                  <a:schemeClr val="bg2"/>
                </a:solidFill>
                <a:effectLst/>
                <a:latin typeface="Times New Roman" panose="02020603050405020304" pitchFamily="18" charset="0"/>
                <a:cs typeface="Times New Roman" panose="02020603050405020304" pitchFamily="18" charset="0"/>
              </a:rPr>
              <a:t>Error</a:t>
            </a:r>
          </a:p>
          <a:p>
            <a:pPr>
              <a:buAutoNum type="alphaUcPeriod"/>
            </a:pPr>
            <a:r>
              <a:rPr lang="nn-NO" dirty="0">
                <a:solidFill>
                  <a:schemeClr val="bg2"/>
                </a:solidFill>
                <a:latin typeface="Times New Roman" panose="02020603050405020304" pitchFamily="18" charset="0"/>
                <a:cs typeface="Times New Roman" panose="02020603050405020304" pitchFamily="18" charset="0"/>
              </a:rPr>
              <a:t>Both A &amp;B</a:t>
            </a:r>
          </a:p>
          <a:p>
            <a:pPr>
              <a:buAutoNum type="alphaUcPeriod"/>
            </a:pPr>
            <a:r>
              <a:rPr lang="nn-NO" b="0" dirty="0">
                <a:solidFill>
                  <a:schemeClr val="bg2"/>
                </a:solidFill>
                <a:effectLst/>
                <a:latin typeface="Times New Roman" panose="02020603050405020304" pitchFamily="18" charset="0"/>
                <a:cs typeface="Times New Roman" panose="02020603050405020304" pitchFamily="18" charset="0"/>
              </a:rPr>
              <a:t>None of the Above</a:t>
            </a:r>
          </a:p>
        </p:txBody>
      </p:sp>
      <p:sp>
        <p:nvSpPr>
          <p:cNvPr id="6" name="Star: 10 Points 5">
            <a:extLst>
              <a:ext uri="{FF2B5EF4-FFF2-40B4-BE49-F238E27FC236}">
                <a16:creationId xmlns:a16="http://schemas.microsoft.com/office/drawing/2014/main" id="{28444FC9-D503-50F8-A1FB-6EC6FB92C8E4}"/>
              </a:ext>
            </a:extLst>
          </p:cNvPr>
          <p:cNvSpPr/>
          <p:nvPr/>
        </p:nvSpPr>
        <p:spPr>
          <a:xfrm>
            <a:off x="6194323" y="2403987"/>
            <a:ext cx="1504335" cy="1473188"/>
          </a:xfrm>
          <a:prstGeom prst="star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t>
            </a:r>
          </a:p>
        </p:txBody>
      </p:sp>
    </p:spTree>
    <p:extLst>
      <p:ext uri="{BB962C8B-B14F-4D97-AF65-F5344CB8AC3E}">
        <p14:creationId xmlns:p14="http://schemas.microsoft.com/office/powerpoint/2010/main" val="36992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104F-4DB5-E79C-EF0B-C21B90165868}"/>
              </a:ext>
            </a:extLst>
          </p:cNvPr>
          <p:cNvSpPr>
            <a:spLocks noGrp="1"/>
          </p:cNvSpPr>
          <p:nvPr>
            <p:ph type="title"/>
          </p:nvPr>
        </p:nvSpPr>
        <p:spPr/>
        <p:txBody>
          <a:bodyPr/>
          <a:lstStyle/>
          <a:p>
            <a:r>
              <a:rPr lang="en-IN" dirty="0"/>
              <a:t>Question 5	</a:t>
            </a:r>
          </a:p>
        </p:txBody>
      </p:sp>
      <p:sp>
        <p:nvSpPr>
          <p:cNvPr id="3" name="Text Placeholder 2">
            <a:extLst>
              <a:ext uri="{FF2B5EF4-FFF2-40B4-BE49-F238E27FC236}">
                <a16:creationId xmlns:a16="http://schemas.microsoft.com/office/drawing/2014/main" id="{240D89C2-B852-E9AC-D8C7-276EB09F57BD}"/>
              </a:ext>
            </a:extLst>
          </p:cNvPr>
          <p:cNvSpPr>
            <a:spLocks noGrp="1"/>
          </p:cNvSpPr>
          <p:nvPr>
            <p:ph type="body" idx="1"/>
          </p:nvPr>
        </p:nvSpPr>
        <p:spPr/>
        <p:txBody>
          <a:bodyPr/>
          <a:lstStyle/>
          <a:p>
            <a:pPr marL="114300" indent="0">
              <a:buNone/>
            </a:pPr>
            <a:r>
              <a:rPr lang="en-US" sz="1600" b="1" dirty="0">
                <a:solidFill>
                  <a:schemeClr val="bg2"/>
                </a:solidFill>
                <a:effectLst/>
                <a:latin typeface="Times New Roman" panose="02020603050405020304" pitchFamily="18" charset="0"/>
                <a:cs typeface="Times New Roman" panose="02020603050405020304" pitchFamily="18" charset="0"/>
              </a:rPr>
              <a:t>What will be the output of the following Python code?</a:t>
            </a:r>
          </a:p>
          <a:p>
            <a:pPr marL="114300" indent="0">
              <a:buNone/>
            </a:pPr>
            <a:r>
              <a:rPr lang="en-US" sz="1600" b="0" dirty="0" err="1">
                <a:solidFill>
                  <a:schemeClr val="bg2"/>
                </a:solidFill>
                <a:effectLst/>
                <a:latin typeface="Times New Roman" panose="02020603050405020304" pitchFamily="18" charset="0"/>
                <a:cs typeface="Times New Roman" panose="02020603050405020304" pitchFamily="18" charset="0"/>
              </a:rPr>
              <a:t>i</a:t>
            </a:r>
            <a:r>
              <a:rPr lang="en-US" sz="1600" b="0" dirty="0">
                <a:solidFill>
                  <a:schemeClr val="bg2"/>
                </a:solidFill>
                <a:effectLst/>
                <a:latin typeface="Times New Roman" panose="02020603050405020304" pitchFamily="18" charset="0"/>
                <a:cs typeface="Times New Roman" panose="02020603050405020304" pitchFamily="18" charset="0"/>
              </a:rPr>
              <a:t> = 2</a:t>
            </a:r>
          </a:p>
          <a:p>
            <a:pPr marL="114300" indent="0">
              <a:buNone/>
            </a:pPr>
            <a:r>
              <a:rPr lang="en-US" sz="1600" b="0" dirty="0">
                <a:solidFill>
                  <a:schemeClr val="bg2"/>
                </a:solidFill>
                <a:effectLst/>
                <a:latin typeface="Times New Roman" panose="02020603050405020304" pitchFamily="18" charset="0"/>
                <a:cs typeface="Times New Roman" panose="02020603050405020304" pitchFamily="18" charset="0"/>
              </a:rPr>
              <a:t>for _ in range(1,i+1):</a:t>
            </a:r>
          </a:p>
          <a:p>
            <a:pPr marL="114300" indent="0">
              <a:buNone/>
            </a:pPr>
            <a:r>
              <a:rPr lang="en-US" sz="1600" b="0" dirty="0">
                <a:solidFill>
                  <a:schemeClr val="bg2"/>
                </a:solidFill>
                <a:effectLst/>
                <a:latin typeface="Times New Roman" panose="02020603050405020304" pitchFamily="18" charset="0"/>
                <a:cs typeface="Times New Roman" panose="02020603050405020304" pitchFamily="18" charset="0"/>
              </a:rPr>
              <a:t>    print(_)</a:t>
            </a:r>
            <a:endParaRPr lang="en-IN" sz="1600" b="0" dirty="0">
              <a:solidFill>
                <a:schemeClr val="bg2"/>
              </a:solidFill>
              <a:effectLst/>
              <a:latin typeface="Times New Roman" panose="02020603050405020304" pitchFamily="18" charset="0"/>
              <a:cs typeface="Times New Roman" panose="02020603050405020304" pitchFamily="18" charset="0"/>
            </a:endParaRPr>
          </a:p>
          <a:p>
            <a:pPr marL="114300" indent="0">
              <a:buNone/>
            </a:pPr>
            <a:endParaRPr lang="en-IN" sz="1600" b="0" dirty="0">
              <a:solidFill>
                <a:schemeClr val="bg2"/>
              </a:solidFill>
              <a:effectLst/>
              <a:latin typeface="Times New Roman" panose="02020603050405020304" pitchFamily="18" charset="0"/>
              <a:cs typeface="Times New Roman" panose="02020603050405020304" pitchFamily="18" charset="0"/>
            </a:endParaRPr>
          </a:p>
          <a:p>
            <a:pPr>
              <a:buAutoNum type="alphaUcPeriod"/>
            </a:pPr>
            <a:r>
              <a:rPr lang="nn-NO" sz="1600" dirty="0">
                <a:solidFill>
                  <a:schemeClr val="bg2"/>
                </a:solidFill>
                <a:latin typeface="Times New Roman" panose="02020603050405020304" pitchFamily="18" charset="0"/>
                <a:cs typeface="Times New Roman" panose="02020603050405020304" pitchFamily="18" charset="0"/>
              </a:rPr>
              <a:t>1</a:t>
            </a:r>
          </a:p>
          <a:p>
            <a:pPr marL="114300" indent="0">
              <a:buNone/>
            </a:pPr>
            <a:r>
              <a:rPr lang="nn-NO" sz="1600" b="0" dirty="0">
                <a:solidFill>
                  <a:schemeClr val="bg2"/>
                </a:solidFill>
                <a:effectLst/>
                <a:latin typeface="Times New Roman" panose="02020603050405020304" pitchFamily="18" charset="0"/>
                <a:cs typeface="Times New Roman" panose="02020603050405020304" pitchFamily="18" charset="0"/>
              </a:rPr>
              <a:t>      2</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B.  0</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      1</a:t>
            </a:r>
          </a:p>
          <a:p>
            <a:pPr marL="114300" indent="0">
              <a:buNone/>
            </a:pPr>
            <a:r>
              <a:rPr lang="nn-NO" sz="1600" dirty="0">
                <a:solidFill>
                  <a:schemeClr val="bg2"/>
                </a:solidFill>
                <a:latin typeface="Times New Roman" panose="02020603050405020304" pitchFamily="18" charset="0"/>
                <a:cs typeface="Times New Roman" panose="02020603050405020304" pitchFamily="18" charset="0"/>
              </a:rPr>
              <a:t>      2</a:t>
            </a:r>
          </a:p>
          <a:p>
            <a:pPr marL="114300" indent="0">
              <a:buNone/>
            </a:pPr>
            <a:r>
              <a:rPr lang="nn-NO" sz="1600" b="0" dirty="0">
                <a:solidFill>
                  <a:schemeClr val="bg2"/>
                </a:solidFill>
                <a:effectLst/>
                <a:latin typeface="Times New Roman" panose="02020603050405020304" pitchFamily="18" charset="0"/>
                <a:cs typeface="Times New Roman" panose="02020603050405020304" pitchFamily="18" charset="0"/>
              </a:rPr>
              <a:t>C. </a:t>
            </a:r>
            <a:r>
              <a:rPr lang="nn-NO" sz="1600" dirty="0">
                <a:solidFill>
                  <a:schemeClr val="bg2"/>
                </a:solidFill>
                <a:latin typeface="Times New Roman" panose="02020603050405020304" pitchFamily="18" charset="0"/>
                <a:cs typeface="Times New Roman" panose="02020603050405020304" pitchFamily="18" charset="0"/>
              </a:rPr>
              <a:t>Error</a:t>
            </a:r>
          </a:p>
          <a:p>
            <a:pPr marL="114300" indent="0">
              <a:buNone/>
            </a:pPr>
            <a:r>
              <a:rPr lang="nn-NO" sz="1600" b="0" dirty="0">
                <a:solidFill>
                  <a:schemeClr val="bg2"/>
                </a:solidFill>
                <a:effectLst/>
                <a:latin typeface="Times New Roman" panose="02020603050405020304" pitchFamily="18" charset="0"/>
                <a:cs typeface="Times New Roman" panose="02020603050405020304" pitchFamily="18" charset="0"/>
              </a:rPr>
              <a:t>D. None of the above</a:t>
            </a:r>
          </a:p>
        </p:txBody>
      </p:sp>
      <p:sp>
        <p:nvSpPr>
          <p:cNvPr id="6" name="Star: 10 Points 5">
            <a:extLst>
              <a:ext uri="{FF2B5EF4-FFF2-40B4-BE49-F238E27FC236}">
                <a16:creationId xmlns:a16="http://schemas.microsoft.com/office/drawing/2014/main" id="{28444FC9-D503-50F8-A1FB-6EC6FB92C8E4}"/>
              </a:ext>
            </a:extLst>
          </p:cNvPr>
          <p:cNvSpPr/>
          <p:nvPr/>
        </p:nvSpPr>
        <p:spPr>
          <a:xfrm>
            <a:off x="6194323" y="2403987"/>
            <a:ext cx="1504335" cy="1473188"/>
          </a:xfrm>
          <a:prstGeom prst="star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a:t>
            </a:r>
          </a:p>
        </p:txBody>
      </p:sp>
    </p:spTree>
    <p:extLst>
      <p:ext uri="{BB962C8B-B14F-4D97-AF65-F5344CB8AC3E}">
        <p14:creationId xmlns:p14="http://schemas.microsoft.com/office/powerpoint/2010/main" val="408194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3105150" y="1790700"/>
            <a:ext cx="2933700" cy="1562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Subtitle 5"/>
          <p:cNvSpPr>
            <a:spLocks noGrp="1"/>
          </p:cNvSpPr>
          <p:nvPr>
            <p:ph type="subTitle" idx="1"/>
          </p:nvPr>
        </p:nvSpPr>
        <p:spPr/>
        <p:txBody>
          <a:bodyPr/>
          <a:lstStyle/>
          <a:p>
            <a:r>
              <a:rPr lang="en-US" dirty="0"/>
              <a:t>Python</a:t>
            </a:r>
          </a:p>
        </p:txBody>
      </p:sp>
      <p:sp>
        <p:nvSpPr>
          <p:cNvPr id="7" name="Text Placeholder 6"/>
          <p:cNvSpPr>
            <a:spLocks noGrp="1"/>
          </p:cNvSpPr>
          <p:nvPr>
            <p:ph type="body" idx="2"/>
          </p:nvPr>
        </p:nvSpPr>
        <p:spPr/>
        <p:txBody>
          <a:bodyPr/>
          <a:lstStyle/>
          <a:p>
            <a:r>
              <a:rPr lang="en-US" dirty="0"/>
              <a:t>Loops</a:t>
            </a:r>
          </a:p>
          <a:p>
            <a:r>
              <a:rPr lang="en-US" dirty="0"/>
              <a:t>Problem Solving</a:t>
            </a:r>
          </a:p>
          <a:p>
            <a:r>
              <a:rPr lang="en-US" dirty="0"/>
              <a:t>MCQ</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350" y="876300"/>
            <a:ext cx="8571300" cy="942000"/>
          </a:xfrm>
          <a:pattFill prst="pct5">
            <a:fgClr>
              <a:schemeClr val="accent1"/>
            </a:fgClr>
            <a:bgClr>
              <a:schemeClr val="bg1"/>
            </a:bgClr>
          </a:pattFill>
        </p:spPr>
        <p:txBody>
          <a:bodyPr/>
          <a:lstStyle/>
          <a:p>
            <a:r>
              <a:rPr lang="en-US" dirty="0">
                <a:solidFill>
                  <a:schemeClr val="tx1">
                    <a:lumMod val="50000"/>
                  </a:schemeClr>
                </a:solidFill>
              </a:rPr>
              <a:t>Loops in python</a:t>
            </a:r>
          </a:p>
        </p:txBody>
      </p:sp>
      <p:sp>
        <p:nvSpPr>
          <p:cNvPr id="5" name="Line Callout 2 (Accent Bar) 4"/>
          <p:cNvSpPr/>
          <p:nvPr/>
        </p:nvSpPr>
        <p:spPr>
          <a:xfrm>
            <a:off x="3612628" y="2828820"/>
            <a:ext cx="1500262" cy="950026"/>
          </a:xfrm>
          <a:prstGeom prst="accentCallout2">
            <a:avLst/>
          </a:prstGeom>
          <a:solidFill>
            <a:schemeClr val="accent2">
              <a:lumMod val="75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Iterative Statement</a:t>
            </a:r>
          </a:p>
        </p:txBody>
      </p:sp>
      <p:pic>
        <p:nvPicPr>
          <p:cNvPr id="10" name="Picture 9">
            <a:extLst>
              <a:ext uri="{FF2B5EF4-FFF2-40B4-BE49-F238E27FC236}">
                <a16:creationId xmlns:a16="http://schemas.microsoft.com/office/drawing/2014/main" id="{43F28150-6A35-8A66-CEB0-83B37AE33B3E}"/>
              </a:ext>
            </a:extLst>
          </p:cNvPr>
          <p:cNvPicPr>
            <a:picLocks noChangeAspect="1"/>
          </p:cNvPicPr>
          <p:nvPr/>
        </p:nvPicPr>
        <p:blipFill>
          <a:blip r:embed="rId2"/>
          <a:stretch>
            <a:fillRect/>
          </a:stretch>
        </p:blipFill>
        <p:spPr>
          <a:xfrm>
            <a:off x="7845041" y="114209"/>
            <a:ext cx="1208043" cy="762091"/>
          </a:xfrm>
          <a:prstGeom prst="rect">
            <a:avLst/>
          </a:prstGeom>
        </p:spPr>
      </p:pic>
      <p:sp>
        <p:nvSpPr>
          <p:cNvPr id="14" name="Arrow: Down 13">
            <a:extLst>
              <a:ext uri="{FF2B5EF4-FFF2-40B4-BE49-F238E27FC236}">
                <a16:creationId xmlns:a16="http://schemas.microsoft.com/office/drawing/2014/main" id="{A98AB621-EF20-64FE-D8D7-079785AC7240}"/>
              </a:ext>
            </a:extLst>
          </p:cNvPr>
          <p:cNvSpPr/>
          <p:nvPr/>
        </p:nvSpPr>
        <p:spPr>
          <a:xfrm>
            <a:off x="4104103" y="3778846"/>
            <a:ext cx="276836" cy="31498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C0B61285-833A-F736-ACF5-5BD2FE0E31F1}"/>
              </a:ext>
            </a:extLst>
          </p:cNvPr>
          <p:cNvSpPr/>
          <p:nvPr/>
        </p:nvSpPr>
        <p:spPr>
          <a:xfrm>
            <a:off x="3343497" y="4101855"/>
            <a:ext cx="2038524" cy="94199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285750" indent="-285750">
              <a:buFont typeface="Wingdings" panose="05000000000000000000" pitchFamily="2" charset="2"/>
              <a:buChar char="v"/>
            </a:pPr>
            <a:r>
              <a:rPr lang="en-IN" dirty="0">
                <a:solidFill>
                  <a:srgbClr val="002060"/>
                </a:solidFill>
              </a:rPr>
              <a:t>for</a:t>
            </a:r>
          </a:p>
          <a:p>
            <a:pPr marL="285750" indent="-285750">
              <a:buFont typeface="Wingdings" panose="05000000000000000000" pitchFamily="2" charset="2"/>
              <a:buChar char="v"/>
            </a:pPr>
            <a:r>
              <a:rPr lang="en-IN" dirty="0">
                <a:solidFill>
                  <a:srgbClr val="002060"/>
                </a:solidFill>
              </a:rPr>
              <a:t>while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ing Code Images – Browse 84,466 Stock Photos, Vectors, and Video | Adobe  Stock">
            <a:extLst>
              <a:ext uri="{FF2B5EF4-FFF2-40B4-BE49-F238E27FC236}">
                <a16:creationId xmlns:a16="http://schemas.microsoft.com/office/drawing/2014/main" id="{10950A00-87C9-DDBF-2E25-CE8E2F040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4"/>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5DAD54-3F40-BB11-693F-EDAE440BECB6}"/>
              </a:ext>
            </a:extLst>
          </p:cNvPr>
          <p:cNvSpPr txBox="1"/>
          <p:nvPr/>
        </p:nvSpPr>
        <p:spPr>
          <a:xfrm rot="234316">
            <a:off x="3021562" y="2885812"/>
            <a:ext cx="4392780" cy="523220"/>
          </a:xfrm>
          <a:prstGeom prst="rect">
            <a:avLst/>
          </a:prstGeom>
          <a:noFill/>
        </p:spPr>
        <p:txBody>
          <a:bodyPr wrap="square" rtlCol="0">
            <a:spAutoFit/>
          </a:bodyPr>
          <a:lstStyle/>
          <a:p>
            <a:r>
              <a:rPr lang="en-US" sz="2800" dirty="0">
                <a:solidFill>
                  <a:srgbClr val="FF0000"/>
                </a:solidFill>
                <a:highlight>
                  <a:srgbClr val="00FFFF"/>
                </a:highlight>
              </a:rPr>
              <a:t>Let’s Start Coding…</a:t>
            </a:r>
            <a:endParaRPr lang="en-IN" sz="2800" dirty="0">
              <a:solidFill>
                <a:srgbClr val="FF0000"/>
              </a:solidFill>
              <a:highlight>
                <a:srgbClr val="00FFFF"/>
              </a:highlight>
            </a:endParaRPr>
          </a:p>
        </p:txBody>
      </p:sp>
    </p:spTree>
    <p:extLst>
      <p:ext uri="{BB962C8B-B14F-4D97-AF65-F5344CB8AC3E}">
        <p14:creationId xmlns:p14="http://schemas.microsoft.com/office/powerpoint/2010/main" val="419278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CE0-5048-B658-B87A-FD5B8F167FD2}"/>
              </a:ext>
            </a:extLst>
          </p:cNvPr>
          <p:cNvSpPr>
            <a:spLocks noGrp="1"/>
          </p:cNvSpPr>
          <p:nvPr>
            <p:ph type="title"/>
          </p:nvPr>
        </p:nvSpPr>
        <p:spPr/>
        <p:txBody>
          <a:bodyPr/>
          <a:lstStyle/>
          <a:p>
            <a:r>
              <a:rPr lang="en-IN" dirty="0"/>
              <a:t>Problem Statement-1</a:t>
            </a:r>
          </a:p>
        </p:txBody>
      </p:sp>
      <p:sp>
        <p:nvSpPr>
          <p:cNvPr id="3" name="Text Placeholder 2">
            <a:extLst>
              <a:ext uri="{FF2B5EF4-FFF2-40B4-BE49-F238E27FC236}">
                <a16:creationId xmlns:a16="http://schemas.microsoft.com/office/drawing/2014/main" id="{32C6E0D6-8185-66F6-91EC-53B8233B4FE8}"/>
              </a:ext>
            </a:extLst>
          </p:cNvPr>
          <p:cNvSpPr>
            <a:spLocks noGrp="1"/>
          </p:cNvSpPr>
          <p:nvPr>
            <p:ph type="body" idx="1"/>
          </p:nvPr>
        </p:nvSpPr>
        <p:spPr>
          <a:xfrm>
            <a:off x="311700" y="1073791"/>
            <a:ext cx="8698076" cy="3775046"/>
          </a:xfrm>
        </p:spPr>
        <p:txBody>
          <a:bodyPr/>
          <a:lstStyle/>
          <a:p>
            <a:pPr marL="114300" indent="0" algn="l" fontAlgn="base">
              <a:buNone/>
            </a:pP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Three numbers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B</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C</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are the inputs. Write a program to find second largest among them.</a:t>
            </a:r>
          </a:p>
          <a:p>
            <a:pPr marL="114300" indent="0" algn="l" fontAlgn="base">
              <a:buNone/>
            </a:pPr>
            <a:r>
              <a:rPr lang="en-US" b="1" i="0" dirty="0">
                <a:solidFill>
                  <a:srgbClr val="363636"/>
                </a:solidFill>
                <a:effectLst/>
                <a:latin typeface="Times New Roman" panose="02020603050405020304" pitchFamily="18" charset="0"/>
                <a:ea typeface="Tahoma" panose="020B0604030504040204" pitchFamily="34" charset="0"/>
                <a:cs typeface="Times New Roman" panose="02020603050405020304" pitchFamily="18" charset="0"/>
              </a:rPr>
              <a:t>Input</a:t>
            </a:r>
          </a:p>
          <a:p>
            <a:pPr marL="114300" indent="0" algn="l" fontAlgn="base">
              <a:buNone/>
            </a:pP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The first line contains an integer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the total number of testcases. Then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lines follow, each line contains three integers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B</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C</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t>
            </a:r>
          </a:p>
          <a:p>
            <a:pPr marL="114300" indent="0" algn="l" fontAlgn="base">
              <a:buNone/>
            </a:pPr>
            <a:r>
              <a:rPr lang="en-US" b="1" i="0" dirty="0">
                <a:solidFill>
                  <a:srgbClr val="363636"/>
                </a:solidFill>
                <a:effectLst/>
                <a:latin typeface="Times New Roman" panose="02020603050405020304" pitchFamily="18" charset="0"/>
                <a:ea typeface="Tahoma" panose="020B0604030504040204" pitchFamily="34" charset="0"/>
                <a:cs typeface="Times New Roman" panose="02020603050405020304" pitchFamily="18" charset="0"/>
              </a:rPr>
              <a:t>Output</a:t>
            </a:r>
          </a:p>
          <a:p>
            <a:pPr marL="114300" indent="0" algn="l" fontAlgn="base">
              <a:buNone/>
            </a:pP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For each test case, display the second largest among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B</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C</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in a new line.</a:t>
            </a:r>
          </a:p>
          <a:p>
            <a:pPr marL="114300" indent="0" algn="l" fontAlgn="base">
              <a:buNone/>
            </a:pPr>
            <a:r>
              <a:rPr lang="en-US" b="1" i="0" dirty="0">
                <a:solidFill>
                  <a:srgbClr val="363636"/>
                </a:solidFill>
                <a:effectLst/>
                <a:latin typeface="Times New Roman" panose="02020603050405020304" pitchFamily="18" charset="0"/>
                <a:ea typeface="Tahoma" panose="020B0604030504040204" pitchFamily="34" charset="0"/>
                <a:cs typeface="Times New Roman" panose="02020603050405020304" pitchFamily="18" charset="0"/>
              </a:rPr>
              <a:t>Constraints</a:t>
            </a:r>
          </a:p>
          <a:p>
            <a:pPr marL="114300" indent="0" algn="l" fontAlgn="base">
              <a:buNone/>
            </a:pP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1 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1000</a:t>
            </a:r>
          </a:p>
          <a:p>
            <a:pPr marL="114300" indent="0" algn="l" fontAlgn="base">
              <a:buNone/>
            </a:pP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1 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A,B,C</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b="1"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b="0" i="0" dirty="0">
                <a:solidFill>
                  <a:srgbClr val="4A4A4A"/>
                </a:solidFill>
                <a:effectLst/>
                <a:latin typeface="Times New Roman" panose="02020603050405020304" pitchFamily="18" charset="0"/>
                <a:ea typeface="Tahoma" panose="020B0604030504040204" pitchFamily="34" charset="0"/>
                <a:cs typeface="Times New Roman" panose="02020603050405020304" pitchFamily="18" charset="0"/>
              </a:rPr>
              <a:t> 1000000</a:t>
            </a:r>
          </a:p>
        </p:txBody>
      </p:sp>
    </p:spTree>
    <p:extLst>
      <p:ext uri="{BB962C8B-B14F-4D97-AF65-F5344CB8AC3E}">
        <p14:creationId xmlns:p14="http://schemas.microsoft.com/office/powerpoint/2010/main" val="28850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88A8-54A7-1E5C-D48F-5BEC80C5F55C}"/>
              </a:ext>
            </a:extLst>
          </p:cNvPr>
          <p:cNvSpPr>
            <a:spLocks noGrp="1"/>
          </p:cNvSpPr>
          <p:nvPr>
            <p:ph type="title"/>
          </p:nvPr>
        </p:nvSpPr>
        <p:spPr/>
        <p:txBody>
          <a:bodyPr/>
          <a:lstStyle/>
          <a:p>
            <a:r>
              <a:rPr lang="en-IN" dirty="0"/>
              <a:t>Test Case</a:t>
            </a:r>
          </a:p>
        </p:txBody>
      </p:sp>
      <p:graphicFrame>
        <p:nvGraphicFramePr>
          <p:cNvPr id="4" name="Table 3">
            <a:extLst>
              <a:ext uri="{FF2B5EF4-FFF2-40B4-BE49-F238E27FC236}">
                <a16:creationId xmlns:a16="http://schemas.microsoft.com/office/drawing/2014/main" id="{2D1DAEA4-61C8-341F-27DD-5A3865525207}"/>
              </a:ext>
            </a:extLst>
          </p:cNvPr>
          <p:cNvGraphicFramePr>
            <a:graphicFrameLocks noGrp="1"/>
          </p:cNvGraphicFramePr>
          <p:nvPr>
            <p:extLst>
              <p:ext uri="{D42A27DB-BD31-4B8C-83A1-F6EECF244321}">
                <p14:modId xmlns:p14="http://schemas.microsoft.com/office/powerpoint/2010/main" val="2966656743"/>
              </p:ext>
            </p:extLst>
          </p:nvPr>
        </p:nvGraphicFramePr>
        <p:xfrm>
          <a:off x="389467" y="1266825"/>
          <a:ext cx="8520600" cy="2263141"/>
        </p:xfrm>
        <a:graphic>
          <a:graphicData uri="http://schemas.openxmlformats.org/drawingml/2006/table">
            <a:tbl>
              <a:tblPr firstRow="1" firstCol="1" bandRow="1"/>
              <a:tblGrid>
                <a:gridCol w="2793946">
                  <a:extLst>
                    <a:ext uri="{9D8B030D-6E8A-4147-A177-3AD203B41FA5}">
                      <a16:colId xmlns:a16="http://schemas.microsoft.com/office/drawing/2014/main" val="4035223264"/>
                    </a:ext>
                  </a:extLst>
                </a:gridCol>
                <a:gridCol w="2863327">
                  <a:extLst>
                    <a:ext uri="{9D8B030D-6E8A-4147-A177-3AD203B41FA5}">
                      <a16:colId xmlns:a16="http://schemas.microsoft.com/office/drawing/2014/main" val="2989435228"/>
                    </a:ext>
                  </a:extLst>
                </a:gridCol>
                <a:gridCol w="2863327">
                  <a:extLst>
                    <a:ext uri="{9D8B030D-6E8A-4147-A177-3AD203B41FA5}">
                      <a16:colId xmlns:a16="http://schemas.microsoft.com/office/drawing/2014/main" val="921330536"/>
                    </a:ext>
                  </a:extLst>
                </a:gridCol>
              </a:tblGrid>
              <a:tr h="273561">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a:t>
                      </a: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Input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Sample Output</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Explanation</a:t>
                      </a:r>
                      <a:endParaRPr lang="en-IN" sz="1600" b="1"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478105"/>
                  </a:ext>
                </a:extLst>
              </a:tr>
              <a:tr h="1168900">
                <a:tc>
                  <a:txBody>
                    <a:bodyPr/>
                    <a:lstStyle/>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a:t>
                      </a:r>
                    </a:p>
                    <a:p>
                      <a:pPr fontAlgn="base" latinLnBrk="1"/>
                      <a:r>
                        <a:rPr lang="en-IN" sz="16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110 100 200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110</a:t>
                      </a:r>
                    </a:p>
                    <a:p>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110 is second maximum number.</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83189"/>
                  </a:ext>
                </a:extLst>
              </a:tr>
              <a:tr h="820680">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1</a:t>
                      </a:r>
                    </a:p>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5 4 10</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5</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rPr>
                        <a:t>5 is second maximum number</a:t>
                      </a:r>
                      <a:endParaRPr lang="en-IN" sz="1600" dirty="0">
                        <a:solidFill>
                          <a:schemeClr val="bg2"/>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662175"/>
                  </a:ext>
                </a:extLst>
              </a:tr>
            </a:tbl>
          </a:graphicData>
        </a:graphic>
      </p:graphicFrame>
    </p:spTree>
    <p:extLst>
      <p:ext uri="{BB962C8B-B14F-4D97-AF65-F5344CB8AC3E}">
        <p14:creationId xmlns:p14="http://schemas.microsoft.com/office/powerpoint/2010/main" val="289927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testcase = int(input())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for </a:t>
            </a:r>
            <a:r>
              <a:rPr lang="en-US" sz="1100" b="0" dirty="0" err="1">
                <a:solidFill>
                  <a:schemeClr val="bg2"/>
                </a:solidFill>
                <a:effectLst/>
                <a:latin typeface="Times New Roman" panose="02020603050405020304" pitchFamily="18" charset="0"/>
                <a:cs typeface="Times New Roman" panose="02020603050405020304" pitchFamily="18" charset="0"/>
              </a:rPr>
              <a:t>i</a:t>
            </a:r>
            <a:r>
              <a:rPr lang="en-US" sz="1100" b="0" dirty="0">
                <a:solidFill>
                  <a:schemeClr val="bg2"/>
                </a:solidFill>
                <a:effectLst/>
                <a:latin typeface="Times New Roman" panose="02020603050405020304" pitchFamily="18" charset="0"/>
                <a:cs typeface="Times New Roman" panose="02020603050405020304" pitchFamily="18" charset="0"/>
              </a:rPr>
              <a:t> in range(testcase):</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a,b,c</a:t>
            </a:r>
            <a:r>
              <a:rPr lang="en-US" sz="1100" b="0" dirty="0">
                <a:solidFill>
                  <a:schemeClr val="bg2"/>
                </a:solidFill>
                <a:effectLst/>
                <a:latin typeface="Times New Roman" panose="02020603050405020304" pitchFamily="18" charset="0"/>
                <a:cs typeface="Times New Roman" panose="02020603050405020304" pitchFamily="18" charset="0"/>
              </a:rPr>
              <a:t> = map(</a:t>
            </a:r>
            <a:r>
              <a:rPr lang="en-US" sz="1100" b="0" dirty="0" err="1">
                <a:solidFill>
                  <a:schemeClr val="bg2"/>
                </a:solidFill>
                <a:effectLst/>
                <a:latin typeface="Times New Roman" panose="02020603050405020304" pitchFamily="18" charset="0"/>
                <a:cs typeface="Times New Roman" panose="02020603050405020304" pitchFamily="18" charset="0"/>
              </a:rPr>
              <a:t>int,input</a:t>
            </a:r>
            <a:r>
              <a:rPr lang="en-US" sz="1100" b="0" dirty="0">
                <a:solidFill>
                  <a:schemeClr val="bg2"/>
                </a:solidFill>
                <a:effectLst/>
                <a:latin typeface="Times New Roman" panose="02020603050405020304" pitchFamily="18" charset="0"/>
                <a:cs typeface="Times New Roman" panose="02020603050405020304" pitchFamily="18" charset="0"/>
              </a:rPr>
              <a:t>().split(" "))</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if a&gt;=b and a&gt;=c:</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if b&gt;=c:</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print(b)</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print(c)</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elif</a:t>
            </a:r>
            <a:r>
              <a:rPr lang="en-US" sz="1100" b="0" dirty="0">
                <a:solidFill>
                  <a:schemeClr val="bg2"/>
                </a:solidFill>
                <a:effectLst/>
                <a:latin typeface="Times New Roman" panose="02020603050405020304" pitchFamily="18" charset="0"/>
                <a:cs typeface="Times New Roman" panose="02020603050405020304" pitchFamily="18" charset="0"/>
              </a:rPr>
              <a:t> b&gt;=c and b&gt;=a:</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if c&gt;=a:</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print(c)</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print(a)</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if a&gt;=b:</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print(a)</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else:</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print(b)</a:t>
            </a:r>
          </a:p>
          <a:p>
            <a:pPr marL="114300" indent="0">
              <a:buNone/>
            </a:pPr>
            <a:br>
              <a:rPr lang="en-US" sz="1100" b="0" dirty="0">
                <a:solidFill>
                  <a:schemeClr val="bg2"/>
                </a:solidFill>
                <a:effectLst/>
                <a:latin typeface="Times New Roman" panose="02020603050405020304" pitchFamily="18" charset="0"/>
                <a:cs typeface="Times New Roman" panose="02020603050405020304" pitchFamily="18" charset="0"/>
              </a:rPr>
            </a:br>
            <a:br>
              <a:rPr lang="en-US" sz="1100" b="0" dirty="0">
                <a:solidFill>
                  <a:schemeClr val="bg2"/>
                </a:solidFill>
                <a:effectLst/>
                <a:latin typeface="Times New Roman" panose="02020603050405020304" pitchFamily="18" charset="0"/>
                <a:cs typeface="Times New Roman" panose="02020603050405020304" pitchFamily="18" charset="0"/>
              </a:rPr>
            </a:br>
            <a:endParaRPr lang="en-US" sz="1100" b="0" dirty="0">
              <a:solidFill>
                <a:schemeClr val="bg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64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F36D-4B4C-BB61-6067-2BA35EE70F6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75A9FBB5-5B28-1B14-3053-5FA607C319D6}"/>
              </a:ext>
            </a:extLst>
          </p:cNvPr>
          <p:cNvSpPr>
            <a:spLocks noGrp="1"/>
          </p:cNvSpPr>
          <p:nvPr>
            <p:ph type="body" idx="1"/>
          </p:nvPr>
        </p:nvSpPr>
        <p:spPr>
          <a:xfrm>
            <a:off x="311700" y="990600"/>
            <a:ext cx="8520600" cy="3578425"/>
          </a:xfrm>
        </p:spPr>
        <p:txBody>
          <a:bodyPr/>
          <a:lstStyle/>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testcase = int(input())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for </a:t>
            </a:r>
            <a:r>
              <a:rPr lang="en-US" sz="1100" b="0" dirty="0" err="1">
                <a:solidFill>
                  <a:schemeClr val="bg2"/>
                </a:solidFill>
                <a:effectLst/>
                <a:latin typeface="Times New Roman" panose="02020603050405020304" pitchFamily="18" charset="0"/>
                <a:cs typeface="Times New Roman" panose="02020603050405020304" pitchFamily="18" charset="0"/>
              </a:rPr>
              <a:t>i</a:t>
            </a:r>
            <a:r>
              <a:rPr lang="en-US" sz="1100" b="0" dirty="0">
                <a:solidFill>
                  <a:schemeClr val="bg2"/>
                </a:solidFill>
                <a:effectLst/>
                <a:latin typeface="Times New Roman" panose="02020603050405020304" pitchFamily="18" charset="0"/>
                <a:cs typeface="Times New Roman" panose="02020603050405020304" pitchFamily="18" charset="0"/>
              </a:rPr>
              <a:t> in range(testcase):</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a:t>
            </a:r>
            <a:r>
              <a:rPr lang="en-US" sz="1100" b="0" dirty="0" err="1">
                <a:solidFill>
                  <a:schemeClr val="bg2"/>
                </a:solidFill>
                <a:effectLst/>
                <a:latin typeface="Times New Roman" panose="02020603050405020304" pitchFamily="18" charset="0"/>
                <a:cs typeface="Times New Roman" panose="02020603050405020304" pitchFamily="18" charset="0"/>
              </a:rPr>
              <a:t>a,b,c</a:t>
            </a:r>
            <a:r>
              <a:rPr lang="en-US" sz="1100" b="0" dirty="0">
                <a:solidFill>
                  <a:schemeClr val="bg2"/>
                </a:solidFill>
                <a:effectLst/>
                <a:latin typeface="Times New Roman" panose="02020603050405020304" pitchFamily="18" charset="0"/>
                <a:cs typeface="Times New Roman" panose="02020603050405020304" pitchFamily="18" charset="0"/>
              </a:rPr>
              <a:t> = map(</a:t>
            </a:r>
            <a:r>
              <a:rPr lang="en-US" sz="1100" b="0" dirty="0" err="1">
                <a:solidFill>
                  <a:schemeClr val="bg2"/>
                </a:solidFill>
                <a:effectLst/>
                <a:latin typeface="Times New Roman" panose="02020603050405020304" pitchFamily="18" charset="0"/>
                <a:cs typeface="Times New Roman" panose="02020603050405020304" pitchFamily="18" charset="0"/>
              </a:rPr>
              <a:t>int,input</a:t>
            </a:r>
            <a:r>
              <a:rPr lang="en-US" sz="1100" b="0" dirty="0">
                <a:solidFill>
                  <a:schemeClr val="bg2"/>
                </a:solidFill>
                <a:effectLst/>
                <a:latin typeface="Times New Roman" panose="02020603050405020304" pitchFamily="18" charset="0"/>
                <a:cs typeface="Times New Roman" panose="02020603050405020304" pitchFamily="18" charset="0"/>
              </a:rPr>
              <a:t>().split(" "))</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list1=[</a:t>
            </a:r>
            <a:r>
              <a:rPr lang="en-US" sz="1100" b="0" dirty="0" err="1">
                <a:solidFill>
                  <a:schemeClr val="bg2"/>
                </a:solidFill>
                <a:effectLst/>
                <a:latin typeface="Times New Roman" panose="02020603050405020304" pitchFamily="18" charset="0"/>
                <a:cs typeface="Times New Roman" panose="02020603050405020304" pitchFamily="18" charset="0"/>
              </a:rPr>
              <a:t>a,b,c</a:t>
            </a:r>
            <a:r>
              <a:rPr lang="en-US" sz="1100" b="0" dirty="0">
                <a:solidFill>
                  <a:schemeClr val="bg2"/>
                </a:solidFill>
                <a:effectLst/>
                <a:latin typeface="Times New Roman" panose="02020603050405020304" pitchFamily="18" charset="0"/>
                <a:cs typeface="Times New Roman" panose="02020603050405020304" pitchFamily="18" charset="0"/>
              </a:rPr>
              <a:t>]</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list1 = sorted(list1)</a:t>
            </a:r>
          </a:p>
          <a:p>
            <a:pPr marL="114300" indent="0">
              <a:buNone/>
            </a:pPr>
            <a:r>
              <a:rPr lang="en-US" sz="1100" b="0" dirty="0">
                <a:solidFill>
                  <a:schemeClr val="bg2"/>
                </a:solidFill>
                <a:effectLst/>
                <a:latin typeface="Times New Roman" panose="02020603050405020304" pitchFamily="18" charset="0"/>
                <a:cs typeface="Times New Roman" panose="02020603050405020304" pitchFamily="18" charset="0"/>
              </a:rPr>
              <a:t>    print(list1[1])</a:t>
            </a:r>
          </a:p>
        </p:txBody>
      </p:sp>
    </p:spTree>
    <p:extLst>
      <p:ext uri="{BB962C8B-B14F-4D97-AF65-F5344CB8AC3E}">
        <p14:creationId xmlns:p14="http://schemas.microsoft.com/office/powerpoint/2010/main" val="3367961969"/>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TotalTime>
  <Words>1539</Words>
  <Application>Microsoft Office PowerPoint</Application>
  <PresentationFormat>On-screen Show (16:9)</PresentationFormat>
  <Paragraphs>253</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Open Sans</vt:lpstr>
      <vt:lpstr>PT Sans Narrow</vt:lpstr>
      <vt:lpstr>Arial</vt:lpstr>
      <vt:lpstr>Wingdings</vt:lpstr>
      <vt:lpstr>Times New Roman</vt:lpstr>
      <vt:lpstr>Tropic</vt:lpstr>
      <vt:lpstr>PowerPoint Presentation</vt:lpstr>
      <vt:lpstr>Previous Session</vt:lpstr>
      <vt:lpstr>Agenda</vt:lpstr>
      <vt:lpstr>Loops in python</vt:lpstr>
      <vt:lpstr>PowerPoint Presentation</vt:lpstr>
      <vt:lpstr>Problem Statement-1</vt:lpstr>
      <vt:lpstr>Test Case</vt:lpstr>
      <vt:lpstr>Solution</vt:lpstr>
      <vt:lpstr>Solution</vt:lpstr>
      <vt:lpstr>Try </vt:lpstr>
      <vt:lpstr>Problem 3</vt:lpstr>
      <vt:lpstr>Test Case</vt:lpstr>
      <vt:lpstr>Solution</vt:lpstr>
      <vt:lpstr>Problem 4</vt:lpstr>
      <vt:lpstr>Problem 4</vt:lpstr>
      <vt:lpstr>Test Case</vt:lpstr>
      <vt:lpstr>Solution</vt:lpstr>
      <vt:lpstr>Try </vt:lpstr>
      <vt:lpstr>Test Case</vt:lpstr>
      <vt:lpstr>PowerPoint Presentation</vt:lpstr>
      <vt:lpstr>Question 1 </vt:lpstr>
      <vt:lpstr>Question 2 </vt:lpstr>
      <vt:lpstr>Question 3 </vt:lpstr>
      <vt:lpstr>Question 4 </vt:lpstr>
      <vt:lpstr>Question 5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MOHAMMED IMTIAZ</dc:creator>
  <cp:lastModifiedBy>Mohammed imtiaz</cp:lastModifiedBy>
  <cp:revision>200</cp:revision>
  <cp:lastPrinted>2022-08-04T12:01:32Z</cp:lastPrinted>
  <dcterms:modified xsi:type="dcterms:W3CDTF">2022-08-04T14:31:10Z</dcterms:modified>
</cp:coreProperties>
</file>