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04050" cy="9283700"/>
  <p:defaultTextStyle>
    <a:defPPr>
      <a:defRPr lang="en-US"/>
    </a:defPPr>
    <a:lvl1pPr algn="l" rtl="0" fontAlgn="base">
      <a:spcBef>
        <a:spcPct val="0"/>
      </a:spcBef>
      <a:spcAft>
        <a:spcPct val="0"/>
      </a:spcAft>
      <a:defRPr sz="3200" kern="1200">
        <a:solidFill>
          <a:schemeClr val="tx1"/>
        </a:solidFill>
        <a:latin typeface="Arial" charset="0"/>
        <a:ea typeface="+mn-ea"/>
        <a:cs typeface="+mn-cs"/>
      </a:defRPr>
    </a:lvl1pPr>
    <a:lvl2pPr marL="457200" algn="l" rtl="0" fontAlgn="base">
      <a:spcBef>
        <a:spcPct val="0"/>
      </a:spcBef>
      <a:spcAft>
        <a:spcPct val="0"/>
      </a:spcAft>
      <a:defRPr sz="3200" kern="1200">
        <a:solidFill>
          <a:schemeClr val="tx1"/>
        </a:solidFill>
        <a:latin typeface="Arial" charset="0"/>
        <a:ea typeface="+mn-ea"/>
        <a:cs typeface="+mn-cs"/>
      </a:defRPr>
    </a:lvl2pPr>
    <a:lvl3pPr marL="914400" algn="l" rtl="0" fontAlgn="base">
      <a:spcBef>
        <a:spcPct val="0"/>
      </a:spcBef>
      <a:spcAft>
        <a:spcPct val="0"/>
      </a:spcAft>
      <a:defRPr sz="3200" kern="1200">
        <a:solidFill>
          <a:schemeClr val="tx1"/>
        </a:solidFill>
        <a:latin typeface="Arial" charset="0"/>
        <a:ea typeface="+mn-ea"/>
        <a:cs typeface="+mn-cs"/>
      </a:defRPr>
    </a:lvl3pPr>
    <a:lvl4pPr marL="1371600" algn="l" rtl="0" fontAlgn="base">
      <a:spcBef>
        <a:spcPct val="0"/>
      </a:spcBef>
      <a:spcAft>
        <a:spcPct val="0"/>
      </a:spcAft>
      <a:defRPr sz="3200" kern="1200">
        <a:solidFill>
          <a:schemeClr val="tx1"/>
        </a:solidFill>
        <a:latin typeface="Arial" charset="0"/>
        <a:ea typeface="+mn-ea"/>
        <a:cs typeface="+mn-cs"/>
      </a:defRPr>
    </a:lvl4pPr>
    <a:lvl5pPr marL="1828800" algn="l" rtl="0" fontAlgn="base">
      <a:spcBef>
        <a:spcPct val="0"/>
      </a:spcBef>
      <a:spcAft>
        <a:spcPct val="0"/>
      </a:spcAft>
      <a:defRPr sz="3200" kern="1200">
        <a:solidFill>
          <a:schemeClr val="tx1"/>
        </a:solidFill>
        <a:latin typeface="Arial" charset="0"/>
        <a:ea typeface="+mn-ea"/>
        <a:cs typeface="+mn-cs"/>
      </a:defRPr>
    </a:lvl5pPr>
    <a:lvl6pPr marL="2286000" algn="l" defTabSz="914400" rtl="0" eaLnBrk="1" latinLnBrk="0" hangingPunct="1">
      <a:defRPr sz="3200" kern="1200">
        <a:solidFill>
          <a:schemeClr val="tx1"/>
        </a:solidFill>
        <a:latin typeface="Arial" charset="0"/>
        <a:ea typeface="+mn-ea"/>
        <a:cs typeface="+mn-cs"/>
      </a:defRPr>
    </a:lvl6pPr>
    <a:lvl7pPr marL="2743200" algn="l" defTabSz="914400" rtl="0" eaLnBrk="1" latinLnBrk="0" hangingPunct="1">
      <a:defRPr sz="3200" kern="1200">
        <a:solidFill>
          <a:schemeClr val="tx1"/>
        </a:solidFill>
        <a:latin typeface="Arial" charset="0"/>
        <a:ea typeface="+mn-ea"/>
        <a:cs typeface="+mn-cs"/>
      </a:defRPr>
    </a:lvl7pPr>
    <a:lvl8pPr marL="3200400" algn="l" defTabSz="914400" rtl="0" eaLnBrk="1" latinLnBrk="0" hangingPunct="1">
      <a:defRPr sz="3200" kern="1200">
        <a:solidFill>
          <a:schemeClr val="tx1"/>
        </a:solidFill>
        <a:latin typeface="Arial" charset="0"/>
        <a:ea typeface="+mn-ea"/>
        <a:cs typeface="+mn-cs"/>
      </a:defRPr>
    </a:lvl8pPr>
    <a:lvl9pPr marL="3657600" algn="l" defTabSz="914400" rtl="0" eaLnBrk="1" latinLnBrk="0" hangingPunct="1">
      <a:defRPr sz="32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FFFFFF"/>
    <a:srgbClr val="006699"/>
    <a:srgbClr val="CCECFF"/>
    <a:srgbClr val="F8F8F8"/>
    <a:srgbClr val="003A74"/>
    <a:srgbClr val="FFFF66"/>
    <a:srgbClr val="366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72" autoAdjust="0"/>
    <p:restoredTop sz="94670" autoAdjust="0"/>
  </p:normalViewPr>
  <p:slideViewPr>
    <p:cSldViewPr>
      <p:cViewPr>
        <p:scale>
          <a:sx n="20" d="100"/>
          <a:sy n="20" d="100"/>
        </p:scale>
        <p:origin x="-2648" y="-1056"/>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3.4</c:v>
                </c:pt>
              </c:numCache>
            </c:numRef>
          </c:val>
        </c:ser>
        <c:dLbls>
          <c:showLegendKey val="0"/>
          <c:showVal val="0"/>
          <c:showCatName val="0"/>
          <c:showSerName val="0"/>
          <c:showPercent val="0"/>
          <c:showBubbleSize val="0"/>
        </c:dLbls>
        <c:gapWidth val="150"/>
        <c:axId val="2086406184"/>
        <c:axId val="2086409160"/>
      </c:barChart>
      <c:catAx>
        <c:axId val="2086406184"/>
        <c:scaling>
          <c:orientation val="minMax"/>
        </c:scaling>
        <c:delete val="0"/>
        <c:axPos val="b"/>
        <c:majorTickMark val="out"/>
        <c:minorTickMark val="none"/>
        <c:tickLblPos val="nextTo"/>
        <c:crossAx val="2086409160"/>
        <c:crosses val="autoZero"/>
        <c:auto val="1"/>
        <c:lblAlgn val="ctr"/>
        <c:lblOffset val="100"/>
        <c:noMultiLvlLbl val="0"/>
      </c:catAx>
      <c:valAx>
        <c:axId val="2086409160"/>
        <c:scaling>
          <c:orientation val="minMax"/>
        </c:scaling>
        <c:delete val="0"/>
        <c:axPos val="l"/>
        <c:majorGridlines/>
        <c:numFmt formatCode="General" sourceLinked="1"/>
        <c:majorTickMark val="out"/>
        <c:minorTickMark val="none"/>
        <c:tickLblPos val="nextTo"/>
        <c:crossAx val="2086406184"/>
        <c:crosses val="autoZero"/>
        <c:crossBetween val="between"/>
      </c:valAx>
    </c:plotArea>
    <c:legend>
      <c:legendPos val="r"/>
      <c:layout/>
      <c:overlay val="0"/>
    </c:legend>
    <c:plotVisOnly val="1"/>
    <c:dispBlanksAs val="gap"/>
    <c:showDLblsOverMax val="0"/>
  </c:chart>
  <c:txPr>
    <a:bodyPr/>
    <a:lstStyle/>
    <a:p>
      <a:pPr>
        <a:defRPr sz="2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Placeholders</a:t>
            </a:r>
            <a:r>
              <a:rPr sz="7200" dirty="0" smtClean="0">
                <a:solidFill>
                  <a:srgbClr val="7F7F7F"/>
                </a:solidFill>
                <a:latin typeface="Calibri" pitchFamily="34" charset="0"/>
                <a:cs typeface="Calibri" panose="020F0502020204030204" pitchFamily="34" charset="0"/>
              </a:rPr>
              <a:t>:</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smtClean="0">
                <a:solidFill>
                  <a:srgbClr val="7F7F7F"/>
                </a:solidFill>
                <a:latin typeface="Calibri" pitchFamily="34" charset="0"/>
                <a:cs typeface="Calibri" panose="020F0502020204030204" pitchFamily="34" charset="0"/>
              </a:rPr>
              <a:t>various elements included</a:t>
            </a:r>
            <a:r>
              <a:rPr sz="4900" dirty="0" smtClean="0">
                <a:solidFill>
                  <a:srgbClr val="7F7F7F"/>
                </a:solidFill>
                <a:latin typeface="Calibri" pitchFamily="34" charset="0"/>
                <a:cs typeface="Calibri" panose="020F0502020204030204" pitchFamily="34" charset="0"/>
              </a:rPr>
              <a:t> </a:t>
            </a:r>
            <a:r>
              <a:rPr sz="4900" dirty="0">
                <a:solidFill>
                  <a:srgbClr val="7F7F7F"/>
                </a:solidFill>
                <a:latin typeface="Calibri" pitchFamily="34" charset="0"/>
                <a:cs typeface="Calibri" panose="020F0502020204030204" pitchFamily="34" charset="0"/>
              </a:rPr>
              <a:t>in this </a:t>
            </a:r>
            <a:r>
              <a:rPr lang="en-US" sz="4900" dirty="0" smtClean="0">
                <a:solidFill>
                  <a:srgbClr val="7F7F7F"/>
                </a:solidFill>
                <a:latin typeface="Calibri" pitchFamily="34" charset="0"/>
                <a:cs typeface="Calibri" panose="020F0502020204030204" pitchFamily="34" charset="0"/>
              </a:rPr>
              <a:t>poster are ones</a:t>
            </a:r>
            <a:r>
              <a:rPr lang="en-US" sz="4900" baseline="0" dirty="0" smtClean="0">
                <a:solidFill>
                  <a:srgbClr val="7F7F7F"/>
                </a:solidFill>
                <a:latin typeface="Calibri" pitchFamily="34" charset="0"/>
                <a:cs typeface="Calibri" panose="020F0502020204030204" pitchFamily="34" charset="0"/>
              </a:rPr>
              <a:t> we often see in medical, research, and scientific posters.</a:t>
            </a:r>
            <a:r>
              <a:rPr sz="4900" dirty="0" smtClean="0">
                <a:solidFill>
                  <a:srgbClr val="7F7F7F"/>
                </a:solidFill>
                <a:latin typeface="Calibri" pitchFamily="34" charset="0"/>
                <a:cs typeface="Calibri" panose="020F0502020204030204" pitchFamily="34" charset="0"/>
              </a:rPr>
              <a:t> </a:t>
            </a:r>
            <a:r>
              <a:rPr lang="en-US" sz="4900" dirty="0" smtClean="0">
                <a:solidFill>
                  <a:srgbClr val="7F7F7F"/>
                </a:solidFill>
                <a:latin typeface="Calibri" pitchFamily="34" charset="0"/>
                <a:cs typeface="Calibri" panose="020F0502020204030204" pitchFamily="34" charset="0"/>
              </a:rPr>
              <a:t>Feel</a:t>
            </a:r>
            <a:r>
              <a:rPr lang="en-US" sz="49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Image</a:t>
            </a:r>
            <a:r>
              <a:rPr lang="en-US" sz="7200" baseline="0" dirty="0" smtClean="0">
                <a:solidFill>
                  <a:srgbClr val="7F7F7F"/>
                </a:solidFill>
                <a:latin typeface="Calibri" pitchFamily="34" charset="0"/>
                <a:cs typeface="Calibri" panose="020F0502020204030204" pitchFamily="34" charset="0"/>
              </a:rPr>
              <a:t> Quality</a:t>
            </a:r>
            <a:r>
              <a:rPr lang="en-US" sz="7200" dirty="0" smtClean="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smtClean="0">
                <a:solidFill>
                  <a:srgbClr val="7F7F7F"/>
                </a:solidFill>
                <a:latin typeface="Calibri" pitchFamily="34" charset="0"/>
                <a:cs typeface="Calibri" panose="020F0502020204030204" pitchFamily="34" charset="0"/>
              </a:rPr>
              <a:t>Insert, Picture</a:t>
            </a:r>
            <a:r>
              <a:rPr lang="en-US" sz="49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smtClean="0">
                <a:solidFill>
                  <a:srgbClr val="7F7F7F"/>
                </a:solidFill>
                <a:latin typeface="Calibri" pitchFamily="34" charset="0"/>
                <a:cs typeface="Calibri" panose="020F0502020204030204" pitchFamily="34" charset="0"/>
              </a:rPr>
              <a:t>150-200 pixels per inch in their final printed size</a:t>
            </a:r>
            <a:r>
              <a:rPr lang="en-US" sz="4900" dirty="0" smtClean="0">
                <a:solidFill>
                  <a:srgbClr val="7F7F7F"/>
                </a:solidFill>
                <a:latin typeface="Calibri" pitchFamily="34" charset="0"/>
                <a:cs typeface="Calibri" panose="020F0502020204030204" pitchFamily="34" charset="0"/>
              </a:rPr>
              <a:t>. For instance, a 1600 x 1200 pixel</a:t>
            </a:r>
            <a:r>
              <a:rPr lang="en-US" sz="4900" baseline="0" dirty="0" smtClean="0">
                <a:solidFill>
                  <a:srgbClr val="7F7F7F"/>
                </a:solidFill>
                <a:latin typeface="Calibri" pitchFamily="34" charset="0"/>
                <a:cs typeface="Calibri" panose="020F0502020204030204" pitchFamily="34" charset="0"/>
              </a:rPr>
              <a:t> photo will usually look fine up to </a:t>
            </a:r>
            <a:r>
              <a:rPr lang="en-US" sz="49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r>
              <a:rPr lang="en-US" sz="3600" dirty="0" smtClean="0">
                <a:solidFill>
                  <a:srgbClr val="7F7F7F"/>
                </a:solidFill>
                <a:latin typeface="Calibri" pitchFamily="34" charset="0"/>
                <a:cs typeface="Calibri" panose="020F0502020204030204" pitchFamily="34" charset="0"/>
              </a:rPr>
              <a:t/>
            </a:r>
            <a:br>
              <a:rPr lang="en-US" sz="3600" dirty="0" smtClean="0">
                <a:solidFill>
                  <a:srgbClr val="7F7F7F"/>
                </a:solidFill>
                <a:latin typeface="Calibri" pitchFamily="34" charset="0"/>
                <a:cs typeface="Calibri" panose="020F0502020204030204" pitchFamily="34" charset="0"/>
              </a:rPr>
            </a:br>
            <a:r>
              <a:rPr lang="en-US" sz="3600" dirty="0" smtClean="0">
                <a:solidFill>
                  <a:srgbClr val="7F7F7F"/>
                </a:solidFill>
                <a:latin typeface="Calibri" pitchFamily="34" charset="0"/>
                <a:cs typeface="Calibri" panose="020F0502020204030204" pitchFamily="34" charset="0"/>
              </a:rPr>
              <a:t>[This sidebar area does not print.]</a:t>
            </a:r>
          </a:p>
        </p:txBody>
      </p:sp>
      <p:grpSp>
        <p:nvGrpSpPr>
          <p:cNvPr id="5" name="Group 4"/>
          <p:cNvGrpSpPr/>
          <p:nvPr userDrawn="1"/>
        </p:nvGrpSpPr>
        <p:grpSpPr>
          <a:xfrm>
            <a:off x="44805600" y="0"/>
            <a:ext cx="9601200" cy="32918400"/>
            <a:chOff x="33832800" y="0"/>
            <a:chExt cx="12801600" cy="43891200"/>
          </a:xfrm>
        </p:grpSpPr>
        <p:sp>
          <p:nvSpPr>
            <p:cNvPr id="6"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smtClean="0">
                  <a:solidFill>
                    <a:schemeClr val="bg1">
                      <a:lumMod val="50000"/>
                    </a:schemeClr>
                  </a:solidFill>
                  <a:latin typeface="Calibri" pitchFamily="34" charset="0"/>
                  <a:cs typeface="Calibri" panose="020F0502020204030204" pitchFamily="34" charset="0"/>
                </a:rPr>
                <a:t>Change</a:t>
              </a:r>
              <a:r>
                <a:rPr lang="en-US" sz="7200" baseline="0" dirty="0" smtClean="0">
                  <a:solidFill>
                    <a:schemeClr val="bg1">
                      <a:lumMod val="50000"/>
                    </a:schemeClr>
                  </a:solidFill>
                  <a:latin typeface="Calibri" pitchFamily="34" charset="0"/>
                  <a:cs typeface="Calibri" panose="020F0502020204030204" pitchFamily="34" charset="0"/>
                </a:rPr>
                <a:t> Color Theme</a:t>
              </a:r>
              <a:r>
                <a:rPr lang="en-US" sz="7200" dirty="0" smtClean="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smtClean="0">
                  <a:solidFill>
                    <a:schemeClr val="bg1">
                      <a:lumMod val="50000"/>
                    </a:schemeClr>
                  </a:solidFill>
                  <a:latin typeface="Calibri" pitchFamily="34" charset="0"/>
                  <a:cs typeface="Calibri" panose="020F0502020204030204" pitchFamily="34" charset="0"/>
                </a:rPr>
                <a:t>Design</a:t>
              </a:r>
              <a:r>
                <a:rPr lang="en-US" sz="4900" baseline="0" dirty="0" smtClean="0">
                  <a:solidFill>
                    <a:schemeClr val="bg1">
                      <a:lumMod val="50000"/>
                    </a:schemeClr>
                  </a:solidFill>
                  <a:latin typeface="Calibri" pitchFamily="34" charset="0"/>
                  <a:cs typeface="Calibri" panose="020F0502020204030204" pitchFamily="34" charset="0"/>
                </a:rPr>
                <a:t> tab, then select the </a:t>
              </a:r>
              <a:r>
                <a:rPr lang="en-US" sz="4900" b="1" baseline="0" dirty="0" smtClean="0">
                  <a:solidFill>
                    <a:schemeClr val="bg1">
                      <a:lumMod val="50000"/>
                    </a:schemeClr>
                  </a:solidFill>
                  <a:latin typeface="Calibri" pitchFamily="34" charset="0"/>
                  <a:cs typeface="Calibri" panose="020F0502020204030204" pitchFamily="34" charset="0"/>
                </a:rPr>
                <a:t>Colors</a:t>
              </a:r>
              <a:r>
                <a:rPr lang="en-US" sz="49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smtClean="0">
                  <a:solidFill>
                    <a:schemeClr val="bg1">
                      <a:lumMod val="50000"/>
                    </a:schemeClr>
                  </a:solidFill>
                  <a:latin typeface="Calibri" pitchFamily="34" charset="0"/>
                  <a:cs typeface="Calibri" panose="020F0502020204030204" pitchFamily="34" charset="0"/>
                </a:rPr>
                <a:t>Once your poster file is ready, visit</a:t>
              </a:r>
              <a:r>
                <a:rPr lang="en-US" sz="4900" baseline="0" dirty="0" smtClean="0">
                  <a:solidFill>
                    <a:schemeClr val="bg1">
                      <a:lumMod val="50000"/>
                    </a:schemeClr>
                  </a:solidFill>
                  <a:latin typeface="Calibri" pitchFamily="34" charset="0"/>
                  <a:cs typeface="Calibri" panose="020F0502020204030204" pitchFamily="34" charset="0"/>
                </a:rPr>
                <a:t> </a:t>
              </a:r>
              <a:r>
                <a:rPr lang="en-US" sz="4900" b="1" baseline="0" dirty="0" smtClean="0">
                  <a:solidFill>
                    <a:schemeClr val="bg1">
                      <a:lumMod val="50000"/>
                    </a:schemeClr>
                  </a:solidFill>
                  <a:latin typeface="Calibri" pitchFamily="34" charset="0"/>
                  <a:cs typeface="Calibri" panose="020F0502020204030204" pitchFamily="34" charset="0"/>
                </a:rPr>
                <a:t>www.genigraphics.com</a:t>
              </a:r>
              <a:r>
                <a:rPr lang="en-US" sz="49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smtClean="0">
                  <a:solidFill>
                    <a:schemeClr val="bg1">
                      <a:lumMod val="50000"/>
                    </a:schemeClr>
                  </a:solidFill>
                  <a:latin typeface="Calibri" pitchFamily="34" charset="0"/>
                  <a:cs typeface="Calibri" panose="020F0502020204030204" pitchFamily="34" charset="0"/>
                </a:rPr>
                <a:t>US and Canada:  1-800-790-4001</a:t>
              </a:r>
              <a:br>
                <a:rPr lang="en-US" sz="4900" baseline="0" dirty="0" smtClean="0">
                  <a:solidFill>
                    <a:schemeClr val="bg1">
                      <a:lumMod val="50000"/>
                    </a:schemeClr>
                  </a:solidFill>
                  <a:latin typeface="Calibri" pitchFamily="34" charset="0"/>
                  <a:cs typeface="Calibri" panose="020F0502020204030204" pitchFamily="34" charset="0"/>
                </a:rPr>
              </a:br>
              <a:r>
                <a:rPr lang="en-US" sz="49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3600" dirty="0" smtClean="0">
                  <a:solidFill>
                    <a:schemeClr val="bg1">
                      <a:lumMod val="50000"/>
                    </a:schemeClr>
                  </a:solidFill>
                  <a:latin typeface="Calibri" pitchFamily="34" charset="0"/>
                  <a:cs typeface="Calibri" panose="020F0502020204030204" pitchFamily="34" charset="0"/>
                </a:rPr>
                <a:t/>
              </a:r>
              <a:br>
                <a:rPr lang="en-US" sz="3600" dirty="0" smtClean="0">
                  <a:solidFill>
                    <a:schemeClr val="bg1">
                      <a:lumMod val="50000"/>
                    </a:schemeClr>
                  </a:solidFill>
                  <a:latin typeface="Calibri" pitchFamily="34" charset="0"/>
                  <a:cs typeface="Calibri" panose="020F0502020204030204" pitchFamily="34" charset="0"/>
                </a:rPr>
              </a:br>
              <a:r>
                <a:rPr lang="en-US" sz="36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spTree>
    <p:extLst>
      <p:ext uri="{BB962C8B-B14F-4D97-AF65-F5344CB8AC3E}">
        <p14:creationId xmlns:p14="http://schemas.microsoft.com/office/powerpoint/2010/main" val="18582512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5483224"/>
            <a:ext cx="9140825" cy="27432000"/>
          </a:xfrm>
          <a:prstGeom prst="rect">
            <a:avLst/>
          </a:prstGeom>
          <a:solidFill>
            <a:schemeClr val="accent1">
              <a:lumMod val="75000"/>
            </a:schemeClr>
          </a:solidFill>
          <a:ln>
            <a:noFill/>
          </a:ln>
          <a:effectLst/>
        </p:spPr>
        <p:txBody>
          <a:bodyPr wrap="none" lIns="457200" tIns="228600" rIns="457200" bIns="457200"/>
          <a:lstStyle/>
          <a:p>
            <a:pPr algn="ctr" defTabSz="4389438"/>
            <a:endParaRPr lang="en-US" sz="4800" dirty="0">
              <a:latin typeface="Calibri" pitchFamily="34" charset="0"/>
            </a:endParaRPr>
          </a:p>
        </p:txBody>
      </p:sp>
      <p:sp>
        <p:nvSpPr>
          <p:cNvPr id="1032" name="Rectangle 8"/>
          <p:cNvSpPr>
            <a:spLocks noChangeArrowheads="1"/>
          </p:cNvSpPr>
          <p:nvPr userDrawn="1"/>
        </p:nvSpPr>
        <p:spPr bwMode="auto">
          <a:xfrm>
            <a:off x="9140825" y="0"/>
            <a:ext cx="34747200" cy="5484813"/>
          </a:xfrm>
          <a:prstGeom prst="rect">
            <a:avLst/>
          </a:prstGeom>
          <a:solidFill>
            <a:schemeClr val="accent1">
              <a:lumMod val="75000"/>
            </a:schemeClr>
          </a:solidFill>
          <a:ln>
            <a:noFill/>
          </a:ln>
          <a:effectLst/>
        </p:spPr>
        <p:txBody>
          <a:bodyPr wrap="none" lIns="457200" tIns="457200" rIns="457200" bIns="457200"/>
          <a:lstStyle/>
          <a:p>
            <a:endParaRPr lang="en-US" dirty="0">
              <a:latin typeface="Calibri" pitchFamily="34" charset="0"/>
            </a:endParaRPr>
          </a:p>
        </p:txBody>
      </p:sp>
      <p:sp>
        <p:nvSpPr>
          <p:cNvPr id="1033" name="Rectangle 9"/>
          <p:cNvSpPr>
            <a:spLocks noChangeArrowheads="1"/>
          </p:cNvSpPr>
          <p:nvPr userDrawn="1"/>
        </p:nvSpPr>
        <p:spPr bwMode="auto">
          <a:xfrm>
            <a:off x="9140825" y="5483224"/>
            <a:ext cx="34747200" cy="27432000"/>
          </a:xfrm>
          <a:prstGeom prst="rect">
            <a:avLst/>
          </a:prstGeom>
          <a:solidFill>
            <a:schemeClr val="bg2"/>
          </a:solidFill>
          <a:ln>
            <a:noFill/>
          </a:ln>
          <a:effectLst/>
        </p:spPr>
        <p:txBody>
          <a:bodyPr wrap="none" lIns="457200" tIns="457200" rIns="457200" bIns="457200"/>
          <a:lstStyle/>
          <a:p>
            <a:endParaRPr lang="en-US" dirty="0">
              <a:latin typeface="Calibri" pitchFamily="34" charset="0"/>
            </a:endParaRPr>
          </a:p>
        </p:txBody>
      </p:sp>
      <p:sp>
        <p:nvSpPr>
          <p:cNvPr id="1035" name="Line 11"/>
          <p:cNvSpPr>
            <a:spLocks noChangeShapeType="1"/>
          </p:cNvSpPr>
          <p:nvPr userDrawn="1"/>
        </p:nvSpPr>
        <p:spPr bwMode="auto">
          <a:xfrm>
            <a:off x="9144000" y="0"/>
            <a:ext cx="0" cy="329184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sp>
        <p:nvSpPr>
          <p:cNvPr id="1036" name="Line 12"/>
          <p:cNvSpPr>
            <a:spLocks noChangeShapeType="1"/>
          </p:cNvSpPr>
          <p:nvPr userDrawn="1"/>
        </p:nvSpPr>
        <p:spPr bwMode="auto">
          <a:xfrm>
            <a:off x="0" y="5486400"/>
            <a:ext cx="438912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pic>
        <p:nvPicPr>
          <p:cNvPr id="1039" name="Picture 15" descr="PosterTemplateCopyright"/>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819400" y="32394525"/>
            <a:ext cx="35020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chart" Target="../charts/chart1.xml"/><Relationship Id="rId1" Type="http://schemas.openxmlformats.org/officeDocument/2006/relationships/slideLayout" Target="../slideLayouts/slideLayout1.xml"/><Relationship Id="rId2"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 name="Text Box 15"/>
          <p:cNvSpPr txBox="1">
            <a:spLocks noChangeArrowheads="1"/>
          </p:cNvSpPr>
          <p:nvPr/>
        </p:nvSpPr>
        <p:spPr bwMode="auto">
          <a:xfrm>
            <a:off x="9140825" y="0"/>
            <a:ext cx="34736088"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9144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8000" b="1" dirty="0" smtClean="0">
                <a:solidFill>
                  <a:schemeClr val="bg1"/>
                </a:solidFill>
                <a:latin typeface="Calibri" pitchFamily="34" charset="0"/>
              </a:rPr>
              <a:t>Template Provided By Genigraphics – 800.790.4001</a:t>
            </a:r>
          </a:p>
          <a:p>
            <a:pPr algn="ctr"/>
            <a:r>
              <a:rPr lang="en-US" sz="8000" b="1" dirty="0" smtClean="0">
                <a:solidFill>
                  <a:schemeClr val="bg1"/>
                </a:solidFill>
                <a:latin typeface="Calibri" pitchFamily="34" charset="0"/>
              </a:rPr>
              <a:t>Replace This Text With Your Title</a:t>
            </a:r>
            <a:endParaRPr lang="en-US" sz="8000" b="1" dirty="0">
              <a:solidFill>
                <a:schemeClr val="bg1"/>
              </a:solidFill>
              <a:latin typeface="Calibri" pitchFamily="34" charset="0"/>
            </a:endParaRPr>
          </a:p>
        </p:txBody>
      </p:sp>
      <p:sp>
        <p:nvSpPr>
          <p:cNvPr id="2064" name="Text Box 16"/>
          <p:cNvSpPr txBox="1">
            <a:spLocks noChangeArrowheads="1"/>
          </p:cNvSpPr>
          <p:nvPr/>
        </p:nvSpPr>
        <p:spPr bwMode="auto">
          <a:xfrm>
            <a:off x="9140825" y="2741613"/>
            <a:ext cx="34736088" cy="274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5400" dirty="0">
                <a:solidFill>
                  <a:schemeClr val="bg1"/>
                </a:solidFill>
                <a:latin typeface="Calibri" pitchFamily="34" charset="0"/>
              </a:rPr>
              <a:t>John Smith, MD</a:t>
            </a:r>
            <a:r>
              <a:rPr lang="en-US" sz="5400" baseline="30000" dirty="0">
                <a:solidFill>
                  <a:schemeClr val="bg1"/>
                </a:solidFill>
                <a:latin typeface="Calibri" pitchFamily="34" charset="0"/>
              </a:rPr>
              <a:t>1</a:t>
            </a:r>
            <a:r>
              <a:rPr lang="en-US" sz="5400" dirty="0">
                <a:solidFill>
                  <a:schemeClr val="bg1"/>
                </a:solidFill>
                <a:latin typeface="Calibri" pitchFamily="34" charset="0"/>
              </a:rPr>
              <a:t>; Jane Doe, PhD</a:t>
            </a:r>
            <a:r>
              <a:rPr lang="en-US" sz="5400" baseline="30000" dirty="0">
                <a:solidFill>
                  <a:schemeClr val="bg1"/>
                </a:solidFill>
                <a:latin typeface="Calibri" pitchFamily="34" charset="0"/>
              </a:rPr>
              <a:t>2</a:t>
            </a:r>
            <a:r>
              <a:rPr lang="en-US" sz="5400" dirty="0">
                <a:solidFill>
                  <a:schemeClr val="bg1"/>
                </a:solidFill>
                <a:latin typeface="Calibri" pitchFamily="34" charset="0"/>
              </a:rPr>
              <a:t>; Frederick Smith, MD, PhD</a:t>
            </a:r>
            <a:r>
              <a:rPr lang="en-US" sz="5400" baseline="30000" dirty="0">
                <a:solidFill>
                  <a:schemeClr val="bg1"/>
                </a:solidFill>
                <a:latin typeface="Calibri" pitchFamily="34" charset="0"/>
              </a:rPr>
              <a:t>1,2</a:t>
            </a:r>
          </a:p>
          <a:p>
            <a:pPr algn="ctr"/>
            <a:r>
              <a:rPr lang="en-US" sz="5400" baseline="30000" dirty="0">
                <a:solidFill>
                  <a:schemeClr val="bg1"/>
                </a:solidFill>
                <a:latin typeface="Calibri" pitchFamily="34" charset="0"/>
              </a:rPr>
              <a:t>1</a:t>
            </a:r>
            <a:r>
              <a:rPr lang="en-US" sz="5400" dirty="0">
                <a:solidFill>
                  <a:schemeClr val="bg1"/>
                </a:solidFill>
                <a:latin typeface="Calibri" pitchFamily="34" charset="0"/>
              </a:rPr>
              <a:t>University of Affiliation, </a:t>
            </a:r>
            <a:r>
              <a:rPr lang="en-US" sz="5400" baseline="30000" dirty="0">
                <a:solidFill>
                  <a:schemeClr val="bg1"/>
                </a:solidFill>
                <a:latin typeface="Calibri" pitchFamily="34" charset="0"/>
              </a:rPr>
              <a:t>2</a:t>
            </a:r>
            <a:r>
              <a:rPr lang="en-US" sz="5400" dirty="0">
                <a:solidFill>
                  <a:schemeClr val="bg1"/>
                </a:solidFill>
                <a:latin typeface="Calibri" pitchFamily="34" charset="0"/>
              </a:rPr>
              <a:t>Medical Center of Affiliation</a:t>
            </a:r>
          </a:p>
        </p:txBody>
      </p:sp>
      <p:sp>
        <p:nvSpPr>
          <p:cNvPr id="2071" name="Text Box 23"/>
          <p:cNvSpPr txBox="1">
            <a:spLocks noChangeArrowheads="1"/>
          </p:cNvSpPr>
          <p:nvPr/>
        </p:nvSpPr>
        <p:spPr bwMode="auto">
          <a:xfrm>
            <a:off x="10058400" y="5486400"/>
            <a:ext cx="100552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b="1" dirty="0">
                <a:solidFill>
                  <a:schemeClr val="accent1">
                    <a:lumMod val="50000"/>
                  </a:schemeClr>
                </a:solidFill>
                <a:latin typeface="Calibri" pitchFamily="34" charset="0"/>
              </a:rPr>
              <a:t>INTRODUCTION</a:t>
            </a:r>
          </a:p>
        </p:txBody>
      </p:sp>
      <p:sp>
        <p:nvSpPr>
          <p:cNvPr id="2073" name="Text Box 25"/>
          <p:cNvSpPr txBox="1">
            <a:spLocks noChangeArrowheads="1"/>
          </p:cNvSpPr>
          <p:nvPr/>
        </p:nvSpPr>
        <p:spPr bwMode="auto">
          <a:xfrm>
            <a:off x="10058400" y="21488400"/>
            <a:ext cx="100552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b="1" dirty="0">
                <a:solidFill>
                  <a:schemeClr val="accent1">
                    <a:lumMod val="50000"/>
                  </a:schemeClr>
                </a:solidFill>
                <a:latin typeface="Calibri" pitchFamily="34" charset="0"/>
              </a:rPr>
              <a:t>METHODS AND MATERIALS</a:t>
            </a:r>
          </a:p>
        </p:txBody>
      </p:sp>
      <p:sp>
        <p:nvSpPr>
          <p:cNvPr id="2075" name="Text Box 27"/>
          <p:cNvSpPr txBox="1">
            <a:spLocks noChangeArrowheads="1"/>
          </p:cNvSpPr>
          <p:nvPr/>
        </p:nvSpPr>
        <p:spPr bwMode="auto">
          <a:xfrm>
            <a:off x="32907288" y="22056328"/>
            <a:ext cx="100552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b="1" dirty="0">
                <a:solidFill>
                  <a:schemeClr val="accent1">
                    <a:lumMod val="50000"/>
                  </a:schemeClr>
                </a:solidFill>
                <a:latin typeface="Calibri" pitchFamily="34" charset="0"/>
              </a:rPr>
              <a:t>CONCLUSIONS</a:t>
            </a:r>
          </a:p>
        </p:txBody>
      </p:sp>
      <p:sp>
        <p:nvSpPr>
          <p:cNvPr id="2076" name="Text Box 28"/>
          <p:cNvSpPr txBox="1">
            <a:spLocks noChangeArrowheads="1"/>
          </p:cNvSpPr>
          <p:nvPr/>
        </p:nvSpPr>
        <p:spPr bwMode="auto">
          <a:xfrm>
            <a:off x="32907288" y="5486400"/>
            <a:ext cx="100552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b="1">
                <a:solidFill>
                  <a:schemeClr val="accent1">
                    <a:lumMod val="50000"/>
                  </a:schemeClr>
                </a:solidFill>
                <a:latin typeface="Calibri" pitchFamily="34" charset="0"/>
              </a:rPr>
              <a:t>DISCUSSION</a:t>
            </a:r>
          </a:p>
        </p:txBody>
      </p:sp>
      <p:sp>
        <p:nvSpPr>
          <p:cNvPr id="2077" name="Text Box 29"/>
          <p:cNvSpPr txBox="1">
            <a:spLocks noChangeArrowheads="1"/>
          </p:cNvSpPr>
          <p:nvPr/>
        </p:nvSpPr>
        <p:spPr bwMode="auto">
          <a:xfrm>
            <a:off x="21023263" y="5483225"/>
            <a:ext cx="109696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b="1">
                <a:solidFill>
                  <a:schemeClr val="accent1">
                    <a:lumMod val="50000"/>
                  </a:schemeClr>
                </a:solidFill>
                <a:latin typeface="Calibri" pitchFamily="34" charset="0"/>
              </a:rPr>
              <a:t>RESULTS</a:t>
            </a:r>
          </a:p>
        </p:txBody>
      </p:sp>
      <p:sp>
        <p:nvSpPr>
          <p:cNvPr id="2078" name="Text Box 30"/>
          <p:cNvSpPr txBox="1">
            <a:spLocks noChangeArrowheads="1"/>
          </p:cNvSpPr>
          <p:nvPr/>
        </p:nvSpPr>
        <p:spPr bwMode="auto">
          <a:xfrm>
            <a:off x="32907288" y="27852331"/>
            <a:ext cx="100552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b="1">
                <a:solidFill>
                  <a:schemeClr val="accent1">
                    <a:lumMod val="50000"/>
                  </a:schemeClr>
                </a:solidFill>
                <a:latin typeface="Calibri" pitchFamily="34" charset="0"/>
              </a:rPr>
              <a:t>REFERENCES</a:t>
            </a:r>
          </a:p>
        </p:txBody>
      </p:sp>
      <p:sp>
        <p:nvSpPr>
          <p:cNvPr id="2166" name="Text Box 118"/>
          <p:cNvSpPr txBox="1">
            <a:spLocks noChangeArrowheads="1"/>
          </p:cNvSpPr>
          <p:nvPr/>
        </p:nvSpPr>
        <p:spPr bwMode="auto">
          <a:xfrm>
            <a:off x="914400" y="5483225"/>
            <a:ext cx="73152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dirty="0">
                <a:solidFill>
                  <a:schemeClr val="bg1"/>
                </a:solidFill>
                <a:latin typeface="Calibri" pitchFamily="34" charset="0"/>
              </a:rPr>
              <a:t>ABSTRACT</a:t>
            </a:r>
          </a:p>
        </p:txBody>
      </p:sp>
      <p:sp>
        <p:nvSpPr>
          <p:cNvPr id="2167" name="Text Box 119"/>
          <p:cNvSpPr txBox="1">
            <a:spLocks noChangeArrowheads="1"/>
          </p:cNvSpPr>
          <p:nvPr/>
        </p:nvSpPr>
        <p:spPr bwMode="auto">
          <a:xfrm>
            <a:off x="914400" y="27879675"/>
            <a:ext cx="73152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a:solidFill>
                  <a:schemeClr val="bg1"/>
                </a:solidFill>
                <a:latin typeface="Calibri" pitchFamily="34" charset="0"/>
              </a:rPr>
              <a:t>CONTACT</a:t>
            </a:r>
          </a:p>
        </p:txBody>
      </p:sp>
      <p:pic>
        <p:nvPicPr>
          <p:cNvPr id="2176" name="Picture 128" descr="Pict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5225" y="28060650"/>
            <a:ext cx="4352600" cy="290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77" name="Picture 129" descr="Pictur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57849" y="28060651"/>
            <a:ext cx="4352601" cy="290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78" name="Text Box 130"/>
          <p:cNvSpPr txBox="1">
            <a:spLocks noChangeArrowheads="1"/>
          </p:cNvSpPr>
          <p:nvPr/>
        </p:nvSpPr>
        <p:spPr bwMode="auto">
          <a:xfrm>
            <a:off x="10393522" y="31085135"/>
            <a:ext cx="36760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2400" b="1" dirty="0">
                <a:solidFill>
                  <a:schemeClr val="accent1">
                    <a:lumMod val="50000"/>
                  </a:schemeClr>
                </a:solidFill>
                <a:latin typeface="Calibri" pitchFamily="34" charset="0"/>
              </a:rPr>
              <a:t>Figure 1.</a:t>
            </a:r>
            <a:r>
              <a:rPr lang="en-US" sz="2400" dirty="0">
                <a:solidFill>
                  <a:schemeClr val="accent1">
                    <a:lumMod val="50000"/>
                  </a:schemeClr>
                </a:solidFill>
                <a:latin typeface="Calibri" pitchFamily="34" charset="0"/>
              </a:rPr>
              <a:t> Label in 24pt Arial.</a:t>
            </a:r>
          </a:p>
        </p:txBody>
      </p:sp>
      <p:sp>
        <p:nvSpPr>
          <p:cNvPr id="2179" name="Text Box 131"/>
          <p:cNvSpPr txBox="1">
            <a:spLocks noChangeArrowheads="1"/>
          </p:cNvSpPr>
          <p:nvPr/>
        </p:nvSpPr>
        <p:spPr bwMode="auto">
          <a:xfrm>
            <a:off x="16096146" y="31085135"/>
            <a:ext cx="36760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2400" b="1" dirty="0">
                <a:solidFill>
                  <a:schemeClr val="accent1">
                    <a:lumMod val="50000"/>
                  </a:schemeClr>
                </a:solidFill>
                <a:latin typeface="Calibri" pitchFamily="34" charset="0"/>
              </a:rPr>
              <a:t>Figure 2.</a:t>
            </a:r>
            <a:r>
              <a:rPr lang="en-US" sz="2400" dirty="0">
                <a:solidFill>
                  <a:schemeClr val="accent1">
                    <a:lumMod val="50000"/>
                  </a:schemeClr>
                </a:solidFill>
                <a:latin typeface="Calibri" pitchFamily="34" charset="0"/>
              </a:rPr>
              <a:t> Label in 24pt Arial.</a:t>
            </a:r>
          </a:p>
        </p:txBody>
      </p:sp>
      <p:sp>
        <p:nvSpPr>
          <p:cNvPr id="2180" name="Rectangle 132"/>
          <p:cNvSpPr>
            <a:spLocks noChangeAspect="1" noChangeArrowheads="1"/>
          </p:cNvSpPr>
          <p:nvPr/>
        </p:nvSpPr>
        <p:spPr bwMode="auto">
          <a:xfrm>
            <a:off x="2741613" y="1370013"/>
            <a:ext cx="3656012" cy="2744787"/>
          </a:xfrm>
          <a:prstGeom prst="rect">
            <a:avLst/>
          </a:prstGeom>
          <a:blipFill dpi="0" rotWithShape="1">
            <a:blip r:embed="rId4">
              <a:lum bright="70000" contrast="-70000"/>
            </a:blip>
            <a:srcRect/>
            <a:stretch>
              <a:fillRect r="-101"/>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defTabSz="4389438"/>
            <a:r>
              <a:rPr lang="en-US" sz="2800" b="1" dirty="0">
                <a:latin typeface="Calibri" pitchFamily="34" charset="0"/>
              </a:rPr>
              <a:t>REPLACE THIS BOX WITH YOUR ORGANIZATION’S</a:t>
            </a:r>
          </a:p>
          <a:p>
            <a:pPr algn="ctr" defTabSz="4389438"/>
            <a:r>
              <a:rPr lang="en-US" sz="2800" b="1" dirty="0">
                <a:latin typeface="Calibri" pitchFamily="34" charset="0"/>
              </a:rPr>
              <a:t>HIGH RESOLUTION LOGO</a:t>
            </a:r>
          </a:p>
        </p:txBody>
      </p:sp>
      <p:sp>
        <p:nvSpPr>
          <p:cNvPr id="2181" name="Text Box 133"/>
          <p:cNvSpPr txBox="1">
            <a:spLocks noChangeArrowheads="1"/>
          </p:cNvSpPr>
          <p:nvPr/>
        </p:nvSpPr>
        <p:spPr bwMode="auto">
          <a:xfrm>
            <a:off x="914400" y="29251275"/>
            <a:ext cx="7315200" cy="2741613"/>
          </a:xfrm>
          <a:prstGeom prst="rect">
            <a:avLst/>
          </a:prstGeom>
          <a:solidFill>
            <a:schemeClr val="accent1">
              <a:lumMod val="75000"/>
            </a:schemeClr>
          </a:solidFill>
          <a:ln>
            <a:noFill/>
          </a:ln>
          <a:effectLst/>
        </p:spPr>
        <p:txBody>
          <a:bodyPr lIns="228600" tIns="228600" rIns="228600" bIns="228600"/>
          <a:lstStyle/>
          <a:p>
            <a:r>
              <a:rPr lang="en-US" sz="2800" dirty="0">
                <a:solidFill>
                  <a:schemeClr val="bg1"/>
                </a:solidFill>
                <a:latin typeface="Calibri" pitchFamily="34" charset="0"/>
              </a:rPr>
              <a:t>&lt;your name&gt;</a:t>
            </a:r>
          </a:p>
          <a:p>
            <a:r>
              <a:rPr lang="en-US" sz="2800" dirty="0">
                <a:solidFill>
                  <a:schemeClr val="bg1"/>
                </a:solidFill>
                <a:latin typeface="Calibri" pitchFamily="34" charset="0"/>
              </a:rPr>
              <a:t>&lt;organization name&gt;</a:t>
            </a:r>
          </a:p>
          <a:p>
            <a:r>
              <a:rPr lang="en-US" sz="2800" dirty="0">
                <a:solidFill>
                  <a:schemeClr val="bg1"/>
                </a:solidFill>
                <a:latin typeface="Calibri" pitchFamily="34" charset="0"/>
              </a:rPr>
              <a:t>Email: </a:t>
            </a:r>
          </a:p>
          <a:p>
            <a:r>
              <a:rPr lang="en-US" sz="2800" dirty="0">
                <a:solidFill>
                  <a:schemeClr val="bg1"/>
                </a:solidFill>
                <a:latin typeface="Calibri" pitchFamily="34" charset="0"/>
              </a:rPr>
              <a:t>Phone: </a:t>
            </a:r>
          </a:p>
          <a:p>
            <a:r>
              <a:rPr lang="en-US" sz="2800" dirty="0">
                <a:solidFill>
                  <a:schemeClr val="bg1"/>
                </a:solidFill>
                <a:latin typeface="Calibri" pitchFamily="34" charset="0"/>
              </a:rPr>
              <a:t>Website: </a:t>
            </a:r>
          </a:p>
        </p:txBody>
      </p:sp>
      <p:sp>
        <p:nvSpPr>
          <p:cNvPr id="2182" name="Text Box 134"/>
          <p:cNvSpPr txBox="1">
            <a:spLocks noChangeArrowheads="1"/>
          </p:cNvSpPr>
          <p:nvPr/>
        </p:nvSpPr>
        <p:spPr bwMode="auto">
          <a:xfrm>
            <a:off x="914400" y="6858000"/>
            <a:ext cx="7315200" cy="9818072"/>
          </a:xfrm>
          <a:prstGeom prst="rect">
            <a:avLst/>
          </a:prstGeom>
          <a:solidFill>
            <a:schemeClr val="accent1">
              <a:lumMod val="75000"/>
            </a:schemeClr>
          </a:solidFill>
          <a:ln>
            <a:noFill/>
          </a:ln>
          <a:effectLst/>
        </p:spPr>
        <p:txBody>
          <a:bodyPr lIns="182880" tIns="182880" rIns="182880" bIns="182880">
            <a:spAutoFit/>
          </a:bodyPr>
          <a:lstStyle/>
          <a:p>
            <a:pPr defTabSz="3291573" fontAlgn="auto">
              <a:spcBef>
                <a:spcPts val="0"/>
              </a:spcBef>
              <a:spcAft>
                <a:spcPts val="0"/>
              </a:spcAft>
            </a:pPr>
            <a:r>
              <a:rPr lang="en-US" dirty="0" smtClean="0">
                <a:solidFill>
                  <a:schemeClr val="bg1"/>
                </a:solidFill>
                <a:latin typeface="Calibri" pitchFamily="34" charset="0"/>
              </a:rPr>
              <a:t>Click here to insert your Abstract text. Type it in or copy and paste from your Word document or other source.</a:t>
            </a:r>
          </a:p>
          <a:p>
            <a:pPr defTabSz="3291573" fontAlgn="auto">
              <a:spcBef>
                <a:spcPts val="0"/>
              </a:spcBef>
              <a:spcAft>
                <a:spcPts val="0"/>
              </a:spcAft>
            </a:pPr>
            <a:endParaRPr lang="en-US" dirty="0" smtClean="0">
              <a:solidFill>
                <a:schemeClr val="bg1"/>
              </a:solidFill>
              <a:latin typeface="Calibri" pitchFamily="34" charset="0"/>
            </a:endParaRPr>
          </a:p>
          <a:p>
            <a:pPr defTabSz="3291573" fontAlgn="auto">
              <a:spcBef>
                <a:spcPts val="0"/>
              </a:spcBef>
              <a:spcAft>
                <a:spcPts val="0"/>
              </a:spcAft>
            </a:pPr>
            <a:r>
              <a:rPr lang="en-US" dirty="0" smtClean="0">
                <a:solidFill>
                  <a:schemeClr val="bg1"/>
                </a:solidFill>
                <a:latin typeface="Calibri" pitchFamily="34" charset="0"/>
              </a:rPr>
              <a:t>This text box will automatically re-size to your text. To turn off that feature, right click inside this box and go to </a:t>
            </a:r>
            <a:r>
              <a:rPr lang="en-US" b="1" dirty="0" smtClean="0">
                <a:solidFill>
                  <a:schemeClr val="bg1"/>
                </a:solidFill>
                <a:latin typeface="Calibri" pitchFamily="34" charset="0"/>
              </a:rPr>
              <a:t>Format Shape, Text Box, Autofit</a:t>
            </a:r>
            <a:r>
              <a:rPr lang="en-US" dirty="0" smtClean="0">
                <a:solidFill>
                  <a:schemeClr val="bg1"/>
                </a:solidFill>
                <a:latin typeface="Calibri" pitchFamily="34" charset="0"/>
              </a:rPr>
              <a:t>, and select the “Do Not Autofit” radio button.</a:t>
            </a:r>
          </a:p>
          <a:p>
            <a:pPr defTabSz="3291573" fontAlgn="auto">
              <a:spcBef>
                <a:spcPts val="0"/>
              </a:spcBef>
              <a:spcAft>
                <a:spcPts val="0"/>
              </a:spcAft>
            </a:pPr>
            <a:endParaRPr lang="en-US" dirty="0" smtClean="0">
              <a:solidFill>
                <a:schemeClr val="bg1"/>
              </a:solidFill>
              <a:latin typeface="Calibri" pitchFamily="34" charset="0"/>
            </a:endParaRPr>
          </a:p>
          <a:p>
            <a:pPr defTabSz="3291573" fontAlgn="auto">
              <a:spcBef>
                <a:spcPts val="0"/>
              </a:spcBef>
              <a:spcAft>
                <a:spcPts val="0"/>
              </a:spcAft>
            </a:pPr>
            <a:r>
              <a:rPr lang="en-US" dirty="0" smtClean="0">
                <a:solidFill>
                  <a:schemeClr val="bg1"/>
                </a:solidFill>
                <a:latin typeface="Calibri" pitchFamily="34" charset="0"/>
              </a:rPr>
              <a:t>To change the font style of this text box: Click on the border once to highlight the entire text box, then select a different font or font size that suits you. This text is Calibri 32pt and is easily read up to 4 feet away on a 36x48 poster.</a:t>
            </a:r>
          </a:p>
          <a:p>
            <a:pPr defTabSz="3291573" fontAlgn="auto">
              <a:spcBef>
                <a:spcPts val="0"/>
              </a:spcBef>
              <a:spcAft>
                <a:spcPts val="0"/>
              </a:spcAft>
            </a:pPr>
            <a:endParaRPr lang="en-US" dirty="0" smtClean="0">
              <a:solidFill>
                <a:schemeClr val="bg1"/>
              </a:solidFill>
              <a:latin typeface="Calibri" pitchFamily="34" charset="0"/>
            </a:endParaRPr>
          </a:p>
          <a:p>
            <a:pPr defTabSz="3291573" fontAlgn="auto">
              <a:spcBef>
                <a:spcPts val="0"/>
              </a:spcBef>
              <a:spcAft>
                <a:spcPts val="0"/>
              </a:spcAft>
            </a:pPr>
            <a:r>
              <a:rPr lang="en-US" dirty="0" smtClean="0">
                <a:solidFill>
                  <a:schemeClr val="bg1"/>
                </a:solidFill>
                <a:latin typeface="Calibri" pitchFamily="34" charset="0"/>
              </a:rPr>
              <a:t>Zoom out to 100% to preview what this will look like on your printed poster.</a:t>
            </a:r>
            <a:endParaRPr lang="en-US" dirty="0">
              <a:solidFill>
                <a:schemeClr val="bg1"/>
              </a:solidFill>
              <a:latin typeface="Calibri" pitchFamily="34" charset="0"/>
            </a:endParaRPr>
          </a:p>
        </p:txBody>
      </p:sp>
      <p:sp>
        <p:nvSpPr>
          <p:cNvPr id="2183" name="Text Box 135"/>
          <p:cNvSpPr txBox="1">
            <a:spLocks noChangeArrowheads="1"/>
          </p:cNvSpPr>
          <p:nvPr/>
        </p:nvSpPr>
        <p:spPr bwMode="auto">
          <a:xfrm>
            <a:off x="21023263" y="6854825"/>
            <a:ext cx="10969625" cy="9233297"/>
          </a:xfrm>
          <a:prstGeom prst="rect">
            <a:avLst/>
          </a:prstGeom>
          <a:solidFill>
            <a:schemeClr val="bg1"/>
          </a:solidFill>
          <a:ln>
            <a:noFill/>
          </a:ln>
          <a:effectLst/>
        </p:spPr>
        <p:txBody>
          <a:bodyPr lIns="182880" tIns="182880" rIns="182880" bIns="182880">
            <a:spAutoFit/>
          </a:bodyPr>
          <a:lstStyle/>
          <a:p>
            <a:pPr defTabSz="3291573" fontAlgn="auto">
              <a:spcBef>
                <a:spcPts val="0"/>
              </a:spcBef>
              <a:spcAft>
                <a:spcPts val="0"/>
              </a:spcAft>
            </a:pPr>
            <a:r>
              <a:rPr lang="en-US" dirty="0">
                <a:solidFill>
                  <a:prstClr val="black"/>
                </a:solidFill>
                <a:latin typeface="Calibri" pitchFamily="34" charset="0"/>
              </a:rPr>
              <a:t>Click here to insert your Results text. Type it in or copy and paste from your Word document or other source.</a:t>
            </a:r>
          </a:p>
          <a:p>
            <a:pPr defTabSz="3291573" fontAlgn="auto">
              <a:spcBef>
                <a:spcPts val="0"/>
              </a:spcBef>
              <a:spcAft>
                <a:spcPts val="0"/>
              </a:spcAft>
            </a:pPr>
            <a:endParaRPr lang="en-US" dirty="0">
              <a:solidFill>
                <a:prstClr val="black"/>
              </a:solidFill>
              <a:latin typeface="Calibri" pitchFamily="34" charset="0"/>
            </a:endParaRPr>
          </a:p>
          <a:p>
            <a:pPr defTabSz="3291573" fontAlgn="auto">
              <a:spcBef>
                <a:spcPts val="0"/>
              </a:spcBef>
              <a:spcAft>
                <a:spcPts val="0"/>
              </a:spcAft>
            </a:pPr>
            <a:r>
              <a:rPr lang="en-US" dirty="0">
                <a:solidFill>
                  <a:prstClr val="black"/>
                </a:solidFill>
                <a:latin typeface="Calibri" pitchFamily="34" charset="0"/>
              </a:rPr>
              <a:t>This text box will automatically re-size to your text. To turn off that feature, right click inside this box and go to </a:t>
            </a:r>
            <a:r>
              <a:rPr lang="en-US" b="1" dirty="0">
                <a:solidFill>
                  <a:prstClr val="black"/>
                </a:solidFill>
                <a:latin typeface="Calibri" pitchFamily="34" charset="0"/>
              </a:rPr>
              <a:t>Format Shape, Text Box, Autofit</a:t>
            </a:r>
            <a:r>
              <a:rPr lang="en-US" dirty="0">
                <a:solidFill>
                  <a:prstClr val="black"/>
                </a:solidFill>
                <a:latin typeface="Calibri" pitchFamily="34" charset="0"/>
              </a:rPr>
              <a:t>, and select the “Do Not Autofit” radio button.</a:t>
            </a:r>
          </a:p>
          <a:p>
            <a:pPr defTabSz="3291573" fontAlgn="auto">
              <a:spcBef>
                <a:spcPts val="0"/>
              </a:spcBef>
              <a:spcAft>
                <a:spcPts val="0"/>
              </a:spcAft>
            </a:pPr>
            <a:endParaRPr lang="en-US" dirty="0">
              <a:solidFill>
                <a:prstClr val="black"/>
              </a:solidFill>
              <a:latin typeface="Calibri" pitchFamily="34" charset="0"/>
            </a:endParaRPr>
          </a:p>
          <a:p>
            <a:pPr defTabSz="3291573" fontAlgn="auto">
              <a:spcBef>
                <a:spcPts val="0"/>
              </a:spcBef>
              <a:spcAft>
                <a:spcPts val="0"/>
              </a:spcAft>
            </a:pPr>
            <a:r>
              <a:rPr lang="en-US" dirty="0">
                <a:solidFill>
                  <a:prstClr val="black"/>
                </a:solidFill>
                <a:latin typeface="Calibri" pitchFamily="34" charset="0"/>
              </a:rPr>
              <a:t>To change the font style of this text box: Click on the border once to highlight the entire text box, then </a:t>
            </a:r>
            <a:r>
              <a:rPr lang="en-US" dirty="0" smtClean="0">
                <a:latin typeface="Calibri" pitchFamily="34" charset="0"/>
              </a:rPr>
              <a:t>select a different font or font size that suits you. This text is Calibri 32pt and is easily read up to 4 feet away on a 36x48 poster.</a:t>
            </a:r>
          </a:p>
          <a:p>
            <a:pPr defTabSz="3291573" fontAlgn="auto">
              <a:spcBef>
                <a:spcPts val="0"/>
              </a:spcBef>
              <a:spcAft>
                <a:spcPts val="0"/>
              </a:spcAft>
            </a:pPr>
            <a:endParaRPr lang="en-US" dirty="0">
              <a:solidFill>
                <a:prstClr val="black"/>
              </a:solidFill>
              <a:latin typeface="Calibri" pitchFamily="34" charset="0"/>
            </a:endParaRPr>
          </a:p>
          <a:p>
            <a:pPr defTabSz="3291573" fontAlgn="auto">
              <a:spcBef>
                <a:spcPts val="0"/>
              </a:spcBef>
              <a:spcAft>
                <a:spcPts val="0"/>
              </a:spcAft>
            </a:pPr>
            <a:r>
              <a:rPr lang="en-US" dirty="0">
                <a:solidFill>
                  <a:prstClr val="black"/>
                </a:solidFill>
                <a:latin typeface="Calibri" pitchFamily="34" charset="0"/>
              </a:rPr>
              <a:t>Zoom out to 100% to preview what this will look like on your printed poster.</a:t>
            </a:r>
          </a:p>
          <a:p>
            <a:pPr defTabSz="3291573" fontAlgn="auto">
              <a:spcBef>
                <a:spcPts val="0"/>
              </a:spcBef>
              <a:spcAft>
                <a:spcPts val="0"/>
              </a:spcAft>
            </a:pPr>
            <a:endParaRPr lang="en-US" dirty="0">
              <a:solidFill>
                <a:prstClr val="black"/>
              </a:solidFill>
              <a:latin typeface="Calibri" pitchFamily="34" charset="0"/>
            </a:endParaRPr>
          </a:p>
          <a:p>
            <a:pPr defTabSz="3291573" fontAlgn="auto">
              <a:spcBef>
                <a:spcPts val="0"/>
              </a:spcBef>
              <a:spcAft>
                <a:spcPts val="0"/>
              </a:spcAft>
            </a:pPr>
            <a:r>
              <a:rPr lang="en-US" dirty="0">
                <a:solidFill>
                  <a:prstClr val="black"/>
                </a:solidFill>
                <a:latin typeface="Calibri" pitchFamily="34" charset="0"/>
              </a:rPr>
              <a:t>Speaking of Results, yours will look better if you remember to run a spell-check on your poster! After you’ve added your content click on </a:t>
            </a:r>
            <a:r>
              <a:rPr lang="en-US" b="1" dirty="0">
                <a:solidFill>
                  <a:prstClr val="black"/>
                </a:solidFill>
                <a:latin typeface="Calibri" pitchFamily="34" charset="0"/>
              </a:rPr>
              <a:t>Review</a:t>
            </a:r>
            <a:r>
              <a:rPr lang="en-US" dirty="0">
                <a:solidFill>
                  <a:prstClr val="black"/>
                </a:solidFill>
                <a:latin typeface="Calibri" pitchFamily="34" charset="0"/>
              </a:rPr>
              <a:t>, </a:t>
            </a:r>
            <a:r>
              <a:rPr lang="en-US" b="1" dirty="0">
                <a:solidFill>
                  <a:prstClr val="black"/>
                </a:solidFill>
                <a:latin typeface="Calibri" pitchFamily="34" charset="0"/>
              </a:rPr>
              <a:t>Spelling</a:t>
            </a:r>
            <a:r>
              <a:rPr lang="en-US" dirty="0">
                <a:solidFill>
                  <a:prstClr val="black"/>
                </a:solidFill>
                <a:latin typeface="Calibri" pitchFamily="34" charset="0"/>
              </a:rPr>
              <a:t>, or press F7.</a:t>
            </a:r>
          </a:p>
        </p:txBody>
      </p:sp>
      <p:sp>
        <p:nvSpPr>
          <p:cNvPr id="2184" name="Text Box 136"/>
          <p:cNvSpPr txBox="1">
            <a:spLocks noChangeArrowheads="1"/>
          </p:cNvSpPr>
          <p:nvPr/>
        </p:nvSpPr>
        <p:spPr bwMode="auto">
          <a:xfrm>
            <a:off x="32907288" y="6854825"/>
            <a:ext cx="10055225" cy="9725739"/>
          </a:xfrm>
          <a:prstGeom prst="rect">
            <a:avLst/>
          </a:prstGeom>
          <a:solidFill>
            <a:schemeClr val="bg1"/>
          </a:solidFill>
          <a:ln>
            <a:noFill/>
          </a:ln>
          <a:effectLst/>
        </p:spPr>
        <p:txBody>
          <a:bodyPr lIns="182880" tIns="182880" rIns="182880" bIns="182880">
            <a:spAutoFit/>
          </a:bodyPr>
          <a:lstStyle/>
          <a:p>
            <a:pPr defTabSz="3291573" fontAlgn="auto">
              <a:spcBef>
                <a:spcPts val="0"/>
              </a:spcBef>
              <a:spcAft>
                <a:spcPts val="0"/>
              </a:spcAft>
            </a:pPr>
            <a:r>
              <a:rPr lang="en-US" dirty="0">
                <a:solidFill>
                  <a:prstClr val="black"/>
                </a:solidFill>
                <a:latin typeface="Calibri" pitchFamily="34" charset="0"/>
              </a:rPr>
              <a:t>Click here to insert your Discussion text. Type it in or copy and paste from your Word document or other source.</a:t>
            </a:r>
          </a:p>
          <a:p>
            <a:pPr defTabSz="3291573" fontAlgn="auto">
              <a:spcBef>
                <a:spcPts val="0"/>
              </a:spcBef>
              <a:spcAft>
                <a:spcPts val="0"/>
              </a:spcAft>
            </a:pPr>
            <a:endParaRPr lang="en-US" dirty="0">
              <a:solidFill>
                <a:prstClr val="black"/>
              </a:solidFill>
              <a:latin typeface="Calibri" pitchFamily="34" charset="0"/>
            </a:endParaRPr>
          </a:p>
          <a:p>
            <a:pPr defTabSz="3291573" fontAlgn="auto">
              <a:spcBef>
                <a:spcPts val="0"/>
              </a:spcBef>
              <a:spcAft>
                <a:spcPts val="0"/>
              </a:spcAft>
            </a:pPr>
            <a:r>
              <a:rPr lang="en-US" dirty="0">
                <a:solidFill>
                  <a:prstClr val="black"/>
                </a:solidFill>
                <a:latin typeface="Calibri" pitchFamily="34" charset="0"/>
              </a:rPr>
              <a:t>This text box will automatically re-size to your text. To turn off that feature, right click inside this box and go to </a:t>
            </a:r>
            <a:r>
              <a:rPr lang="en-US" b="1" dirty="0">
                <a:solidFill>
                  <a:prstClr val="black"/>
                </a:solidFill>
                <a:latin typeface="Calibri" pitchFamily="34" charset="0"/>
              </a:rPr>
              <a:t>Format Shape, Text Box, Autofit</a:t>
            </a:r>
            <a:r>
              <a:rPr lang="en-US" dirty="0">
                <a:solidFill>
                  <a:prstClr val="black"/>
                </a:solidFill>
                <a:latin typeface="Calibri" pitchFamily="34" charset="0"/>
              </a:rPr>
              <a:t>, and select the “Do Not Autofit” radio button.</a:t>
            </a:r>
          </a:p>
          <a:p>
            <a:pPr defTabSz="3291573" fontAlgn="auto">
              <a:spcBef>
                <a:spcPts val="0"/>
              </a:spcBef>
              <a:spcAft>
                <a:spcPts val="0"/>
              </a:spcAft>
            </a:pPr>
            <a:endParaRPr lang="en-US" dirty="0">
              <a:solidFill>
                <a:prstClr val="black"/>
              </a:solidFill>
              <a:latin typeface="Calibri" pitchFamily="34" charset="0"/>
            </a:endParaRPr>
          </a:p>
          <a:p>
            <a:pPr defTabSz="3291573" fontAlgn="auto">
              <a:spcBef>
                <a:spcPts val="0"/>
              </a:spcBef>
              <a:spcAft>
                <a:spcPts val="0"/>
              </a:spcAft>
            </a:pPr>
            <a:r>
              <a:rPr lang="en-US" dirty="0">
                <a:solidFill>
                  <a:prstClr val="black"/>
                </a:solidFill>
                <a:latin typeface="Calibri" pitchFamily="34" charset="0"/>
              </a:rPr>
              <a:t>To change the font style of this text box: Click on the border once to highlight the entire text box, then select a different font or font size that suits you. </a:t>
            </a:r>
            <a:r>
              <a:rPr lang="en-US" dirty="0" smtClean="0">
                <a:latin typeface="Calibri" pitchFamily="34" charset="0"/>
              </a:rPr>
              <a:t>This text is Calibri 32pt and is easily read up to 4 feet away on a 36x48 poster.</a:t>
            </a:r>
          </a:p>
          <a:p>
            <a:pPr defTabSz="3291573" fontAlgn="auto">
              <a:spcBef>
                <a:spcPts val="0"/>
              </a:spcBef>
              <a:spcAft>
                <a:spcPts val="0"/>
              </a:spcAft>
            </a:pPr>
            <a:endParaRPr lang="en-US" dirty="0">
              <a:solidFill>
                <a:prstClr val="black"/>
              </a:solidFill>
              <a:latin typeface="Calibri" pitchFamily="34" charset="0"/>
            </a:endParaRPr>
          </a:p>
          <a:p>
            <a:pPr defTabSz="3291573" fontAlgn="auto">
              <a:spcBef>
                <a:spcPts val="0"/>
              </a:spcBef>
              <a:spcAft>
                <a:spcPts val="0"/>
              </a:spcAft>
            </a:pPr>
            <a:r>
              <a:rPr lang="en-US" dirty="0">
                <a:solidFill>
                  <a:prstClr val="black"/>
                </a:solidFill>
                <a:latin typeface="Calibri" pitchFamily="34" charset="0"/>
              </a:rPr>
              <a:t>To change the background color of any text box,  click once on the box so it is outlined with a dashed border. Then select </a:t>
            </a:r>
            <a:r>
              <a:rPr lang="en-US" b="1" dirty="0">
                <a:solidFill>
                  <a:prstClr val="black"/>
                </a:solidFill>
                <a:latin typeface="Calibri" pitchFamily="34" charset="0"/>
              </a:rPr>
              <a:t>Shape Fill</a:t>
            </a:r>
            <a:r>
              <a:rPr lang="en-US" dirty="0">
                <a:solidFill>
                  <a:prstClr val="black"/>
                </a:solidFill>
                <a:latin typeface="Calibri" pitchFamily="34" charset="0"/>
              </a:rPr>
              <a:t> from the </a:t>
            </a:r>
            <a:r>
              <a:rPr lang="en-US" b="1" dirty="0">
                <a:solidFill>
                  <a:prstClr val="black"/>
                </a:solidFill>
                <a:latin typeface="Calibri" pitchFamily="34" charset="0"/>
              </a:rPr>
              <a:t>Drawing Tools, Format</a:t>
            </a:r>
            <a:r>
              <a:rPr lang="en-US" dirty="0">
                <a:solidFill>
                  <a:prstClr val="black"/>
                </a:solidFill>
                <a:latin typeface="Calibri" pitchFamily="34" charset="0"/>
              </a:rPr>
              <a:t> tab on the ribbon bar above. It’s the one with the ‘paint can’ icon.</a:t>
            </a:r>
          </a:p>
        </p:txBody>
      </p:sp>
      <p:sp>
        <p:nvSpPr>
          <p:cNvPr id="2185" name="Text Box 137"/>
          <p:cNvSpPr txBox="1">
            <a:spLocks noChangeArrowheads="1"/>
          </p:cNvSpPr>
          <p:nvPr/>
        </p:nvSpPr>
        <p:spPr bwMode="auto">
          <a:xfrm>
            <a:off x="10055225" y="22882146"/>
            <a:ext cx="10055225" cy="4308872"/>
          </a:xfrm>
          <a:prstGeom prst="rect">
            <a:avLst/>
          </a:prstGeom>
          <a:solidFill>
            <a:schemeClr val="bg1"/>
          </a:solidFill>
          <a:ln>
            <a:noFill/>
          </a:ln>
          <a:effectLst/>
        </p:spPr>
        <p:txBody>
          <a:bodyPr lIns="182880" tIns="182880" rIns="182880" bIns="182880">
            <a:spAutoFit/>
          </a:bodyPr>
          <a:lstStyle/>
          <a:p>
            <a:pPr defTabSz="3291573" fontAlgn="auto">
              <a:spcBef>
                <a:spcPts val="0"/>
              </a:spcBef>
              <a:spcAft>
                <a:spcPts val="0"/>
              </a:spcAft>
            </a:pPr>
            <a:r>
              <a:rPr lang="en-US" dirty="0">
                <a:solidFill>
                  <a:prstClr val="black"/>
                </a:solidFill>
                <a:latin typeface="Calibri" pitchFamily="34" charset="0"/>
              </a:rPr>
              <a:t>Click here to insert your Methods and Materials text. Type it in or copy and paste from your Word document or other source.</a:t>
            </a:r>
          </a:p>
          <a:p>
            <a:pPr defTabSz="3291573" fontAlgn="auto">
              <a:spcBef>
                <a:spcPts val="0"/>
              </a:spcBef>
              <a:spcAft>
                <a:spcPts val="0"/>
              </a:spcAft>
            </a:pPr>
            <a:endParaRPr lang="en-US" dirty="0">
              <a:solidFill>
                <a:prstClr val="black"/>
              </a:solidFill>
              <a:latin typeface="Calibri" pitchFamily="34" charset="0"/>
            </a:endParaRPr>
          </a:p>
          <a:p>
            <a:pPr defTabSz="3291573" fontAlgn="auto">
              <a:spcBef>
                <a:spcPts val="0"/>
              </a:spcBef>
              <a:spcAft>
                <a:spcPts val="0"/>
              </a:spcAft>
            </a:pPr>
            <a:r>
              <a:rPr lang="en-US" dirty="0">
                <a:solidFill>
                  <a:prstClr val="black"/>
                </a:solidFill>
                <a:latin typeface="Calibri" pitchFamily="34" charset="0"/>
              </a:rPr>
              <a:t>This text box will automatically re-size to your text. To turn off that feature, right click inside this box and go to </a:t>
            </a:r>
            <a:r>
              <a:rPr lang="en-US" b="1" dirty="0">
                <a:solidFill>
                  <a:prstClr val="black"/>
                </a:solidFill>
                <a:latin typeface="Calibri" pitchFamily="34" charset="0"/>
              </a:rPr>
              <a:t>Format Shape, Text Box, Autofit</a:t>
            </a:r>
            <a:r>
              <a:rPr lang="en-US" dirty="0">
                <a:solidFill>
                  <a:prstClr val="black"/>
                </a:solidFill>
                <a:latin typeface="Calibri" pitchFamily="34" charset="0"/>
              </a:rPr>
              <a:t>, and select the “Do Not Autofit” radio button</a:t>
            </a:r>
            <a:r>
              <a:rPr lang="en-US" dirty="0" smtClean="0">
                <a:solidFill>
                  <a:prstClr val="black"/>
                </a:solidFill>
                <a:latin typeface="Calibri" pitchFamily="34" charset="0"/>
              </a:rPr>
              <a:t>.</a:t>
            </a:r>
            <a:endParaRPr lang="en-US" dirty="0">
              <a:solidFill>
                <a:prstClr val="black"/>
              </a:solidFill>
              <a:latin typeface="Calibri" pitchFamily="34" charset="0"/>
            </a:endParaRPr>
          </a:p>
        </p:txBody>
      </p:sp>
      <p:sp>
        <p:nvSpPr>
          <p:cNvPr id="2186" name="Text Box 138"/>
          <p:cNvSpPr txBox="1">
            <a:spLocks noChangeArrowheads="1"/>
          </p:cNvSpPr>
          <p:nvPr/>
        </p:nvSpPr>
        <p:spPr bwMode="auto">
          <a:xfrm>
            <a:off x="32907288" y="23427928"/>
            <a:ext cx="10055225" cy="4308872"/>
          </a:xfrm>
          <a:prstGeom prst="rect">
            <a:avLst/>
          </a:prstGeom>
          <a:solidFill>
            <a:schemeClr val="bg1"/>
          </a:solidFill>
          <a:ln>
            <a:noFill/>
          </a:ln>
          <a:effectLst/>
        </p:spPr>
        <p:txBody>
          <a:bodyPr lIns="182880" tIns="182880" rIns="182880" bIns="182880">
            <a:spAutoFit/>
          </a:bodyPr>
          <a:lstStyle/>
          <a:p>
            <a:pPr defTabSz="3291573" fontAlgn="auto">
              <a:spcBef>
                <a:spcPts val="0"/>
              </a:spcBef>
              <a:spcAft>
                <a:spcPts val="0"/>
              </a:spcAft>
            </a:pPr>
            <a:r>
              <a:rPr lang="en-US" dirty="0">
                <a:solidFill>
                  <a:prstClr val="black"/>
                </a:solidFill>
                <a:latin typeface="Calibri" pitchFamily="34" charset="0"/>
              </a:rPr>
              <a:t>Click here to insert your Conclusions text. Type it in or copy and paste from your Word document or other source.</a:t>
            </a:r>
          </a:p>
          <a:p>
            <a:pPr defTabSz="3291573" fontAlgn="auto">
              <a:spcBef>
                <a:spcPts val="0"/>
              </a:spcBef>
              <a:spcAft>
                <a:spcPts val="0"/>
              </a:spcAft>
            </a:pPr>
            <a:endParaRPr lang="en-US" dirty="0">
              <a:solidFill>
                <a:prstClr val="black"/>
              </a:solidFill>
              <a:latin typeface="Calibri" pitchFamily="34" charset="0"/>
            </a:endParaRPr>
          </a:p>
          <a:p>
            <a:pPr defTabSz="3291573" fontAlgn="auto">
              <a:spcBef>
                <a:spcPts val="0"/>
              </a:spcBef>
              <a:spcAft>
                <a:spcPts val="0"/>
              </a:spcAft>
            </a:pPr>
            <a:r>
              <a:rPr lang="en-US" dirty="0">
                <a:solidFill>
                  <a:prstClr val="black"/>
                </a:solidFill>
                <a:latin typeface="Calibri" pitchFamily="34" charset="0"/>
              </a:rPr>
              <a:t>This text box will automatically re-size to your text. To turn off that feature, right click inside this box and go to </a:t>
            </a:r>
            <a:r>
              <a:rPr lang="en-US" b="1" dirty="0">
                <a:solidFill>
                  <a:prstClr val="black"/>
                </a:solidFill>
                <a:latin typeface="Calibri" pitchFamily="34" charset="0"/>
              </a:rPr>
              <a:t>Format Shape, Text Box, Autofit</a:t>
            </a:r>
            <a:r>
              <a:rPr lang="en-US" dirty="0">
                <a:solidFill>
                  <a:prstClr val="black"/>
                </a:solidFill>
                <a:latin typeface="Calibri" pitchFamily="34" charset="0"/>
              </a:rPr>
              <a:t>, and select the “Do Not Autofit” radio button</a:t>
            </a:r>
            <a:r>
              <a:rPr lang="en-US" dirty="0" smtClean="0">
                <a:solidFill>
                  <a:prstClr val="black"/>
                </a:solidFill>
                <a:latin typeface="Calibri" pitchFamily="34" charset="0"/>
              </a:rPr>
              <a:t>.</a:t>
            </a:r>
            <a:endParaRPr lang="en-US" dirty="0">
              <a:solidFill>
                <a:prstClr val="black"/>
              </a:solidFill>
              <a:latin typeface="Calibri" pitchFamily="34" charset="0"/>
            </a:endParaRPr>
          </a:p>
        </p:txBody>
      </p:sp>
      <mc:AlternateContent xmlns:mc="http://schemas.openxmlformats.org/markup-compatibility/2006" xmlns:a14="http://schemas.microsoft.com/office/drawing/2010/main">
        <mc:Choice Requires="a14">
          <p:sp>
            <p:nvSpPr>
              <p:cNvPr id="2187" name="Text Box 139"/>
              <p:cNvSpPr txBox="1">
                <a:spLocks noChangeArrowheads="1"/>
              </p:cNvSpPr>
              <p:nvPr/>
            </p:nvSpPr>
            <p:spPr bwMode="auto">
              <a:xfrm>
                <a:off x="10055225" y="6854825"/>
                <a:ext cx="10055225" cy="14191193"/>
              </a:xfrm>
              <a:prstGeom prst="rect">
                <a:avLst/>
              </a:prstGeom>
              <a:solidFill>
                <a:schemeClr val="bg1"/>
              </a:solidFill>
              <a:ln>
                <a:noFill/>
              </a:ln>
              <a:effectLst/>
            </p:spPr>
            <p:txBody>
              <a:bodyPr lIns="182880" tIns="182880" rIns="182880" bIns="182880">
                <a:spAutoFit/>
              </a:bodyPr>
              <a:lstStyle/>
              <a:p>
                <a:pPr eaLnBrk="1" hangingPunct="1"/>
                <a:r>
                  <a:rPr lang="en-US" b="1" dirty="0">
                    <a:latin typeface="Calibri" pitchFamily="34" charset="0"/>
                  </a:rPr>
                  <a:t>Genigraphics®</a:t>
                </a:r>
                <a:r>
                  <a:rPr lang="en-US" dirty="0">
                    <a:latin typeface="Calibri" pitchFamily="34" charset="0"/>
                  </a:rPr>
                  <a:t> has provided this template to assist in preparation of a medical or scientific research poster. The dimensions are set to 36” high by 48” wide but prints can be scaled up or down in size to any dimension with a 3:4 aspect ratio. For example, if you order a 30” x 40” poster using this template, we will print the file at 83.3% of its original size. </a:t>
                </a:r>
                <a:r>
                  <a:rPr lang="en-US" b="1" dirty="0">
                    <a:latin typeface="Calibri" pitchFamily="34" charset="0"/>
                  </a:rPr>
                  <a:t>The most critical factor is that your template and poster dimensions must be proportional:</a:t>
                </a:r>
              </a:p>
              <a:p>
                <a:pPr defTabSz="3291573" fontAlgn="auto">
                  <a:spcBef>
                    <a:spcPts val="0"/>
                  </a:spcBef>
                  <a:spcAft>
                    <a:spcPts val="0"/>
                  </a:spcAft>
                </a:pPr>
                <a:endParaRPr lang="en-US" b="1" dirty="0">
                  <a:solidFill>
                    <a:prstClr val="black"/>
                  </a:solidFill>
                  <a:latin typeface="Calibri" pitchFamily="34" charset="0"/>
                </a:endParaRPr>
              </a:p>
              <a:p>
                <a:pPr defTabSz="3291573" fontAlgn="auto">
                  <a:spcBef>
                    <a:spcPts val="0"/>
                  </a:spcBef>
                  <a:spcAft>
                    <a:spcPts val="0"/>
                  </a:spcAft>
                </a:pPr>
                <a14:m>
                  <m:oMathPara xmlns:m="http://schemas.openxmlformats.org/officeDocument/2006/math" xmlns="">
                    <m:oMathParaPr>
                      <m:jc m:val="centerGroup"/>
                    </m:oMathParaPr>
                    <m:oMath xmlns:m="http://schemas.openxmlformats.org/officeDocument/2006/math">
                      <m:box>
                        <m:boxPr>
                          <m:ctrlPr>
                            <a:rPr lang="en-US" b="1" i="1">
                              <a:solidFill>
                                <a:prstClr val="black"/>
                              </a:solidFill>
                              <a:latin typeface="Cambria Math"/>
                            </a:rPr>
                          </m:ctrlPr>
                        </m:boxPr>
                        <m:e>
                          <m:f>
                            <m:fPr>
                              <m:ctrlPr>
                                <a:rPr lang="en-US" b="1" i="1">
                                  <a:solidFill>
                                    <a:prstClr val="black"/>
                                  </a:solidFill>
                                  <a:latin typeface="Cambria Math"/>
                                </a:rPr>
                              </m:ctrlPr>
                            </m:fPr>
                            <m:num>
                              <m:r>
                                <a:rPr lang="en-US" b="1" i="1">
                                  <a:solidFill>
                                    <a:prstClr val="black"/>
                                  </a:solidFill>
                                  <a:latin typeface="Cambria Math"/>
                                </a:rPr>
                                <m:t>𝒕𝒆𝒎𝒑𝒍𝒂𝒕𝒆</m:t>
                              </m:r>
                              <m:r>
                                <a:rPr lang="en-US" b="1" i="1">
                                  <a:solidFill>
                                    <a:prstClr val="black"/>
                                  </a:solidFill>
                                  <a:latin typeface="Cambria Math"/>
                                </a:rPr>
                                <m:t> </m:t>
                              </m:r>
                              <m:r>
                                <a:rPr lang="en-US" b="1" i="1">
                                  <a:solidFill>
                                    <a:prstClr val="black"/>
                                  </a:solidFill>
                                  <a:latin typeface="Cambria Math"/>
                                </a:rPr>
                                <m:t>𝒉𝒆𝒊𝒈𝒉𝒕</m:t>
                              </m:r>
                            </m:num>
                            <m:den>
                              <m:r>
                                <a:rPr lang="en-US" b="1" i="1">
                                  <a:solidFill>
                                    <a:prstClr val="black"/>
                                  </a:solidFill>
                                  <a:latin typeface="Cambria Math"/>
                                </a:rPr>
                                <m:t>𝒕𝒆𝒎𝒑𝒍𝒂𝒕𝒆</m:t>
                              </m:r>
                              <m:r>
                                <a:rPr lang="en-US" b="1" i="1">
                                  <a:solidFill>
                                    <a:prstClr val="black"/>
                                  </a:solidFill>
                                  <a:latin typeface="Cambria Math"/>
                                </a:rPr>
                                <m:t> </m:t>
                              </m:r>
                              <m:r>
                                <a:rPr lang="en-US" b="1" i="1">
                                  <a:solidFill>
                                    <a:prstClr val="black"/>
                                  </a:solidFill>
                                  <a:latin typeface="Cambria Math"/>
                                </a:rPr>
                                <m:t>𝒘𝒊𝒅𝒕𝒉</m:t>
                              </m:r>
                            </m:den>
                          </m:f>
                        </m:e>
                      </m:box>
                      <m:r>
                        <a:rPr lang="en-US" b="1" i="1">
                          <a:solidFill>
                            <a:prstClr val="black"/>
                          </a:solidFill>
                          <a:latin typeface="Cambria Math"/>
                        </a:rPr>
                        <m:t> = </m:t>
                      </m:r>
                      <m:box>
                        <m:boxPr>
                          <m:ctrlPr>
                            <a:rPr lang="en-US" b="1" i="1">
                              <a:solidFill>
                                <a:prstClr val="black"/>
                              </a:solidFill>
                              <a:latin typeface="Cambria Math"/>
                            </a:rPr>
                          </m:ctrlPr>
                        </m:boxPr>
                        <m:e>
                          <m:f>
                            <m:fPr>
                              <m:ctrlPr>
                                <a:rPr lang="en-US" b="1" i="1">
                                  <a:solidFill>
                                    <a:prstClr val="black"/>
                                  </a:solidFill>
                                  <a:latin typeface="Cambria Math"/>
                                </a:rPr>
                              </m:ctrlPr>
                            </m:fPr>
                            <m:num>
                              <m:r>
                                <a:rPr lang="en-US" b="1" i="1">
                                  <a:solidFill>
                                    <a:prstClr val="black"/>
                                  </a:solidFill>
                                  <a:latin typeface="Cambria Math"/>
                                </a:rPr>
                                <m:t>𝒅𝒆𝒔𝒊𝒓𝒆𝒅</m:t>
                              </m:r>
                              <m:r>
                                <a:rPr lang="en-US" b="1" i="1">
                                  <a:solidFill>
                                    <a:prstClr val="black"/>
                                  </a:solidFill>
                                  <a:latin typeface="Cambria Math"/>
                                </a:rPr>
                                <m:t> </m:t>
                              </m:r>
                              <m:r>
                                <a:rPr lang="en-US" b="1" i="1">
                                  <a:solidFill>
                                    <a:prstClr val="black"/>
                                  </a:solidFill>
                                  <a:latin typeface="Cambria Math"/>
                                </a:rPr>
                                <m:t>𝒑𝒓𝒊𝒏𝒕</m:t>
                              </m:r>
                              <m:r>
                                <a:rPr lang="en-US" b="1" i="1">
                                  <a:solidFill>
                                    <a:prstClr val="black"/>
                                  </a:solidFill>
                                  <a:latin typeface="Cambria Math"/>
                                </a:rPr>
                                <m:t> </m:t>
                              </m:r>
                              <m:r>
                                <a:rPr lang="en-US" b="1" i="1">
                                  <a:solidFill>
                                    <a:prstClr val="black"/>
                                  </a:solidFill>
                                  <a:latin typeface="Cambria Math"/>
                                </a:rPr>
                                <m:t>𝒉𝒆𝒊𝒈𝒉𝒕</m:t>
                              </m:r>
                            </m:num>
                            <m:den>
                              <m:r>
                                <a:rPr lang="en-US" b="1" i="1">
                                  <a:solidFill>
                                    <a:prstClr val="black"/>
                                  </a:solidFill>
                                  <a:latin typeface="Cambria Math"/>
                                </a:rPr>
                                <m:t>𝒅𝒆𝒔𝒊𝒓𝒆𝒅</m:t>
                              </m:r>
                              <m:r>
                                <a:rPr lang="en-US" b="1" i="1">
                                  <a:solidFill>
                                    <a:prstClr val="black"/>
                                  </a:solidFill>
                                  <a:latin typeface="Cambria Math"/>
                                </a:rPr>
                                <m:t> </m:t>
                              </m:r>
                              <m:r>
                                <a:rPr lang="en-US" b="1" i="1">
                                  <a:solidFill>
                                    <a:prstClr val="black"/>
                                  </a:solidFill>
                                  <a:latin typeface="Cambria Math"/>
                                </a:rPr>
                                <m:t>𝒑𝒓𝒊𝒏𝒕</m:t>
                              </m:r>
                              <m:r>
                                <a:rPr lang="en-US" b="1" i="1">
                                  <a:solidFill>
                                    <a:prstClr val="black"/>
                                  </a:solidFill>
                                  <a:latin typeface="Cambria Math"/>
                                </a:rPr>
                                <m:t> </m:t>
                              </m:r>
                              <m:r>
                                <a:rPr lang="en-US" b="1" i="1">
                                  <a:solidFill>
                                    <a:prstClr val="black"/>
                                  </a:solidFill>
                                  <a:latin typeface="Cambria Math"/>
                                </a:rPr>
                                <m:t>𝒘𝒊𝒅𝒕𝒉</m:t>
                              </m:r>
                            </m:den>
                          </m:f>
                        </m:e>
                      </m:box>
                    </m:oMath>
                  </m:oMathPara>
                </a14:m>
                <a:endParaRPr lang="en-US" b="1" dirty="0">
                  <a:solidFill>
                    <a:prstClr val="black"/>
                  </a:solidFill>
                  <a:latin typeface="Calibri" pitchFamily="34" charset="0"/>
                </a:endParaRPr>
              </a:p>
              <a:p>
                <a:pPr defTabSz="3291573" fontAlgn="auto">
                  <a:spcBef>
                    <a:spcPts val="0"/>
                  </a:spcBef>
                  <a:spcAft>
                    <a:spcPts val="0"/>
                  </a:spcAft>
                </a:pPr>
                <a:endParaRPr lang="en-US" dirty="0">
                  <a:solidFill>
                    <a:prstClr val="black"/>
                  </a:solidFill>
                  <a:latin typeface="Calibri" pitchFamily="34" charset="0"/>
                </a:endParaRPr>
              </a:p>
              <a:p>
                <a:pPr defTabSz="3291573" fontAlgn="auto">
                  <a:spcBef>
                    <a:spcPts val="0"/>
                  </a:spcBef>
                  <a:spcAft>
                    <a:spcPts val="0"/>
                  </a:spcAft>
                </a:pPr>
                <a:r>
                  <a:rPr lang="en-US" dirty="0">
                    <a:solidFill>
                      <a:prstClr val="black"/>
                    </a:solidFill>
                    <a:latin typeface="Calibri" pitchFamily="34" charset="0"/>
                  </a:rPr>
                  <a:t>Order your poster from Genigraphics and we will perform a free design review and advise you if we see anything that may be a concern for printing. We’ll even help tidy things up.</a:t>
                </a:r>
              </a:p>
              <a:p>
                <a:pPr defTabSz="3291573" fontAlgn="auto">
                  <a:spcBef>
                    <a:spcPts val="0"/>
                  </a:spcBef>
                  <a:spcAft>
                    <a:spcPts val="0"/>
                  </a:spcAft>
                </a:pPr>
                <a:endParaRPr lang="en-US" dirty="0">
                  <a:solidFill>
                    <a:prstClr val="black"/>
                  </a:solidFill>
                  <a:latin typeface="Calibri" pitchFamily="34" charset="0"/>
                </a:endParaRPr>
              </a:p>
              <a:p>
                <a:pPr defTabSz="3291573" fontAlgn="auto">
                  <a:spcBef>
                    <a:spcPts val="0"/>
                  </a:spcBef>
                  <a:spcAft>
                    <a:spcPts val="0"/>
                  </a:spcAft>
                </a:pPr>
                <a:r>
                  <a:rPr lang="en-US" dirty="0">
                    <a:solidFill>
                      <a:prstClr val="black"/>
                    </a:solidFill>
                    <a:latin typeface="Calibri" pitchFamily="34" charset="0"/>
                  </a:rPr>
                  <a:t>We have more history with PowerPoint® than any other printing company. In fact, we helped Microsoft® design the software and we created all of the original color themes, templates, and clip art galleries. We know how to make your printed poster look just like it does on screen. Other printing companies and copy centers will blindly convert your file to another format prior to printing. This can result in text shifting, symbols changing, and altered colors. We know the secrets to avoid those issues. So choose Genigraphics for the most accurate reproduction available.</a:t>
                </a:r>
              </a:p>
            </p:txBody>
          </p:sp>
        </mc:Choice>
        <mc:Fallback xmlns="">
          <p:sp>
            <p:nvSpPr>
              <p:cNvPr id="2187" name="Text Box 139"/>
              <p:cNvSpPr txBox="1">
                <a:spLocks noRot="1" noChangeAspect="1" noMove="1" noResize="1" noEditPoints="1" noAdjustHandles="1" noChangeArrowheads="1" noChangeShapeType="1" noTextEdit="1"/>
              </p:cNvSpPr>
              <p:nvPr/>
            </p:nvSpPr>
            <p:spPr bwMode="auto">
              <a:xfrm>
                <a:off x="10055225" y="6854825"/>
                <a:ext cx="10055225" cy="14191193"/>
              </a:xfrm>
              <a:prstGeom prst="rect">
                <a:avLst/>
              </a:prstGeom>
              <a:blipFill rotWithShape="1">
                <a:blip r:embed="rId5"/>
                <a:stretch>
                  <a:fillRect l="-606" r="-848"/>
                </a:stretch>
              </a:blipFill>
              <a:ln>
                <a:noFill/>
              </a:ln>
              <a:effectLst/>
            </p:spPr>
            <p:txBody>
              <a:bodyPr/>
              <a:lstStyle/>
              <a:p>
                <a:r>
                  <a:rPr lang="en-US">
                    <a:noFill/>
                  </a:rPr>
                  <a:t> </a:t>
                </a:r>
              </a:p>
            </p:txBody>
          </p:sp>
        </mc:Fallback>
      </mc:AlternateContent>
      <p:sp>
        <p:nvSpPr>
          <p:cNvPr id="2188" name="Text Box 140"/>
          <p:cNvSpPr txBox="1">
            <a:spLocks noChangeArrowheads="1"/>
          </p:cNvSpPr>
          <p:nvPr/>
        </p:nvSpPr>
        <p:spPr bwMode="auto">
          <a:xfrm>
            <a:off x="32907288" y="29222343"/>
            <a:ext cx="10055225" cy="2400657"/>
          </a:xfrm>
          <a:prstGeom prst="rect">
            <a:avLst/>
          </a:prstGeom>
          <a:solidFill>
            <a:schemeClr val="bg1"/>
          </a:solidFill>
          <a:ln>
            <a:noFill/>
          </a:ln>
          <a:effectLst/>
        </p:spPr>
        <p:txBody>
          <a:bodyPr lIns="182880" tIns="182880" rIns="182880" bIns="182880">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a:spcAft>
                <a:spcPct val="50000"/>
              </a:spcAft>
              <a:buFontTx/>
              <a:buAutoNum type="arabicPeriod"/>
            </a:pPr>
            <a:r>
              <a:rPr lang="en-US" sz="2400" dirty="0" smtClean="0">
                <a:latin typeface="Calibri" pitchFamily="34" charset="0"/>
              </a:rPr>
              <a:t>Click here to insert your References. Type it in or copy and paste from your Word document or other source.</a:t>
            </a:r>
          </a:p>
          <a:p>
            <a:pPr>
              <a:spcAft>
                <a:spcPct val="50000"/>
              </a:spcAft>
              <a:buFontTx/>
              <a:buAutoNum type="arabicPeriod"/>
            </a:pPr>
            <a:r>
              <a:rPr lang="en-US" sz="2400" dirty="0" smtClean="0">
                <a:latin typeface="Calibri" pitchFamily="34" charset="0"/>
              </a:rPr>
              <a:t>Click on the border once to highlight and select a different font or font size that suits you. This text is in Calibri 24pt and is easily readable up to 3 feet away. </a:t>
            </a:r>
            <a:endParaRPr lang="en-US" sz="2400" dirty="0">
              <a:latin typeface="Calibri" pitchFamily="34" charset="0"/>
            </a:endParaRPr>
          </a:p>
        </p:txBody>
      </p:sp>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382200" y="16088122"/>
            <a:ext cx="5105400" cy="5630757"/>
          </a:xfrm>
          <a:prstGeom prst="rect">
            <a:avLst/>
          </a:prstGeom>
          <a:ln>
            <a:solidFill>
              <a:schemeClr val="tx2">
                <a:lumMod val="50000"/>
              </a:schemeClr>
            </a:solidFill>
          </a:ln>
        </p:spPr>
      </p:pic>
      <p:sp>
        <p:nvSpPr>
          <p:cNvPr id="75" name="Text Box 240"/>
          <p:cNvSpPr txBox="1">
            <a:spLocks noChangeArrowheads="1"/>
          </p:cNvSpPr>
          <p:nvPr/>
        </p:nvSpPr>
        <p:spPr bwMode="auto">
          <a:xfrm>
            <a:off x="21137408" y="31435470"/>
            <a:ext cx="3158996" cy="377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75" tIns="34287" rIns="68575" bIns="3428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pPr algn="ctr"/>
            <a:r>
              <a:rPr lang="en-US" sz="2000" b="1" dirty="0">
                <a:solidFill>
                  <a:schemeClr val="accent1">
                    <a:lumMod val="50000"/>
                  </a:schemeClr>
                </a:solidFill>
                <a:latin typeface="Calibri" pitchFamily="34" charset="0"/>
              </a:rPr>
              <a:t>Chart 1.</a:t>
            </a:r>
            <a:r>
              <a:rPr lang="en-US" sz="2000" dirty="0">
                <a:solidFill>
                  <a:schemeClr val="accent1">
                    <a:lumMod val="50000"/>
                  </a:schemeClr>
                </a:solidFill>
                <a:latin typeface="Calibri" pitchFamily="34" charset="0"/>
              </a:rPr>
              <a:t> Label in </a:t>
            </a:r>
            <a:r>
              <a:rPr lang="en-US" sz="2000" dirty="0" smtClean="0">
                <a:solidFill>
                  <a:schemeClr val="accent1">
                    <a:lumMod val="50000"/>
                  </a:schemeClr>
                </a:solidFill>
                <a:latin typeface="Calibri" pitchFamily="34" charset="0"/>
              </a:rPr>
              <a:t>20pt </a:t>
            </a:r>
            <a:r>
              <a:rPr lang="en-US" sz="2000" dirty="0">
                <a:solidFill>
                  <a:schemeClr val="accent1">
                    <a:lumMod val="50000"/>
                  </a:schemeClr>
                </a:solidFill>
                <a:latin typeface="Calibri" pitchFamily="34" charset="0"/>
              </a:rPr>
              <a:t>Calibri.</a:t>
            </a:r>
          </a:p>
        </p:txBody>
      </p:sp>
      <p:sp>
        <p:nvSpPr>
          <p:cNvPr id="76" name="Text Box 241"/>
          <p:cNvSpPr txBox="1">
            <a:spLocks noChangeArrowheads="1"/>
          </p:cNvSpPr>
          <p:nvPr/>
        </p:nvSpPr>
        <p:spPr bwMode="auto">
          <a:xfrm>
            <a:off x="21124493" y="16389684"/>
            <a:ext cx="3142774" cy="377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75" tIns="34287" rIns="68575" bIns="3428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pPr algn="ctr"/>
            <a:r>
              <a:rPr lang="en-US" sz="2000" b="1" dirty="0">
                <a:solidFill>
                  <a:schemeClr val="accent1">
                    <a:lumMod val="50000"/>
                  </a:schemeClr>
                </a:solidFill>
                <a:latin typeface="Calibri" pitchFamily="34" charset="0"/>
              </a:rPr>
              <a:t>Table 1.</a:t>
            </a:r>
            <a:r>
              <a:rPr lang="en-US" sz="2000" dirty="0">
                <a:solidFill>
                  <a:schemeClr val="accent1">
                    <a:lumMod val="50000"/>
                  </a:schemeClr>
                </a:solidFill>
                <a:latin typeface="Calibri" pitchFamily="34" charset="0"/>
              </a:rPr>
              <a:t> Label in </a:t>
            </a:r>
            <a:r>
              <a:rPr lang="en-US" sz="2000" dirty="0" smtClean="0">
                <a:solidFill>
                  <a:schemeClr val="accent1">
                    <a:lumMod val="50000"/>
                  </a:schemeClr>
                </a:solidFill>
                <a:latin typeface="Calibri" pitchFamily="34" charset="0"/>
              </a:rPr>
              <a:t>20pt </a:t>
            </a:r>
            <a:r>
              <a:rPr lang="en-US" sz="2000" dirty="0">
                <a:solidFill>
                  <a:schemeClr val="accent1">
                    <a:lumMod val="50000"/>
                  </a:schemeClr>
                </a:solidFill>
                <a:latin typeface="Calibri" pitchFamily="34" charset="0"/>
              </a:rPr>
              <a:t>Calibri.</a:t>
            </a:r>
          </a:p>
        </p:txBody>
      </p:sp>
      <p:graphicFrame>
        <p:nvGraphicFramePr>
          <p:cNvPr id="77" name="Content Placeholder 114" descr="Sample table with 4 columns, 7 rows." title="Sample Table"/>
          <p:cNvGraphicFramePr>
            <a:graphicFrameLocks/>
          </p:cNvGraphicFramePr>
          <p:nvPr>
            <p:extLst>
              <p:ext uri="{D42A27DB-BD31-4B8C-83A1-F6EECF244321}">
                <p14:modId xmlns:p14="http://schemas.microsoft.com/office/powerpoint/2010/main" val="3668307024"/>
              </p:ext>
            </p:extLst>
          </p:nvPr>
        </p:nvGraphicFramePr>
        <p:xfrm>
          <a:off x="21056950" y="16950793"/>
          <a:ext cx="10919260" cy="6312719"/>
        </p:xfrm>
        <a:graphic>
          <a:graphicData uri="http://schemas.openxmlformats.org/drawingml/2006/table">
            <a:tbl>
              <a:tblPr firstRow="1" bandRow="1">
                <a:tableStyleId>{B301B821-A1FF-4177-AEE7-76D212191A09}</a:tableStyleId>
              </a:tblPr>
              <a:tblGrid>
                <a:gridCol w="2729815"/>
                <a:gridCol w="2729815"/>
                <a:gridCol w="2729815"/>
                <a:gridCol w="2729815"/>
              </a:tblGrid>
              <a:tr h="901817">
                <a:tc>
                  <a:txBody>
                    <a:bodyPr/>
                    <a:lstStyle/>
                    <a:p>
                      <a:endParaRPr lang="en-US" sz="2800" dirty="0"/>
                    </a:p>
                  </a:txBody>
                  <a:tcPr marT="34290" marB="34290" anchor="ctr"/>
                </a:tc>
                <a:tc>
                  <a:txBody>
                    <a:bodyPr/>
                    <a:lstStyle/>
                    <a:p>
                      <a:pPr algn="ctr"/>
                      <a:r>
                        <a:rPr lang="en-US" sz="2800" dirty="0" smtClean="0"/>
                        <a:t>Heading</a:t>
                      </a:r>
                      <a:endParaRPr lang="en-US" sz="2800" dirty="0"/>
                    </a:p>
                  </a:txBody>
                  <a:tcPr marT="34290" marB="34290" anchor="ctr"/>
                </a:tc>
                <a:tc>
                  <a:txBody>
                    <a:bodyPr/>
                    <a:lstStyle/>
                    <a:p>
                      <a:pPr algn="ctr"/>
                      <a:r>
                        <a:rPr lang="en-US" sz="2800" dirty="0" smtClean="0"/>
                        <a:t>Heading</a:t>
                      </a:r>
                      <a:endParaRPr lang="en-US" sz="2800" dirty="0"/>
                    </a:p>
                  </a:txBody>
                  <a:tcPr marT="34290" marB="34290" anchor="ctr"/>
                </a:tc>
                <a:tc>
                  <a:txBody>
                    <a:bodyPr/>
                    <a:lstStyle/>
                    <a:p>
                      <a:pPr algn="ctr"/>
                      <a:r>
                        <a:rPr lang="en-US" sz="2800" dirty="0" smtClean="0"/>
                        <a:t>Heading</a:t>
                      </a:r>
                      <a:endParaRPr lang="en-US" sz="2800" dirty="0"/>
                    </a:p>
                  </a:txBody>
                  <a:tcPr marT="34290" marB="34290" anchor="ctr"/>
                </a:tc>
              </a:tr>
              <a:tr h="901817">
                <a:tc>
                  <a:txBody>
                    <a:bodyPr/>
                    <a:lstStyle/>
                    <a:p>
                      <a:r>
                        <a:rPr lang="en-US" sz="2800" dirty="0" smtClean="0"/>
                        <a:t>Item</a:t>
                      </a:r>
                      <a:endParaRPr lang="en-US" sz="2800" dirty="0"/>
                    </a:p>
                  </a:txBody>
                  <a:tcPr marT="34290" marB="34290" anchor="ctr"/>
                </a:tc>
                <a:tc>
                  <a:txBody>
                    <a:bodyPr/>
                    <a:lstStyle/>
                    <a:p>
                      <a:pPr algn="ctr"/>
                      <a:r>
                        <a:rPr lang="en-US" sz="2800" dirty="0" smtClean="0"/>
                        <a:t>800</a:t>
                      </a:r>
                      <a:endParaRPr lang="en-US" sz="2800" dirty="0"/>
                    </a:p>
                  </a:txBody>
                  <a:tcPr marT="34290" marB="34290" anchor="ctr"/>
                </a:tc>
                <a:tc>
                  <a:txBody>
                    <a:bodyPr/>
                    <a:lstStyle/>
                    <a:p>
                      <a:pPr algn="ctr"/>
                      <a:r>
                        <a:rPr lang="en-US" sz="2800" dirty="0" smtClean="0"/>
                        <a:t>790</a:t>
                      </a:r>
                      <a:endParaRPr lang="en-US" sz="2800" dirty="0"/>
                    </a:p>
                  </a:txBody>
                  <a:tcPr marT="34290" marB="34290" anchor="ctr"/>
                </a:tc>
                <a:tc>
                  <a:txBody>
                    <a:bodyPr/>
                    <a:lstStyle/>
                    <a:p>
                      <a:pPr algn="ctr"/>
                      <a:r>
                        <a:rPr lang="en-US" sz="2800" dirty="0" smtClean="0"/>
                        <a:t>4001</a:t>
                      </a:r>
                      <a:endParaRPr lang="en-US" sz="2800" dirty="0"/>
                    </a:p>
                  </a:txBody>
                  <a:tcPr marT="34290" marB="34290" anchor="ctr"/>
                </a:tc>
              </a:tr>
              <a:tr h="901817">
                <a:tc>
                  <a:txBody>
                    <a:bodyPr/>
                    <a:lstStyle/>
                    <a:p>
                      <a:r>
                        <a:rPr lang="en-US" sz="2800" dirty="0" smtClean="0"/>
                        <a:t>Item</a:t>
                      </a:r>
                      <a:endParaRPr lang="en-US" sz="2800" dirty="0"/>
                    </a:p>
                  </a:txBody>
                  <a:tcPr marT="34290" marB="34290" anchor="ctr"/>
                </a:tc>
                <a:tc>
                  <a:txBody>
                    <a:bodyPr/>
                    <a:lstStyle/>
                    <a:p>
                      <a:pPr algn="ctr"/>
                      <a:r>
                        <a:rPr lang="en-US" sz="2800" dirty="0" smtClean="0"/>
                        <a:t>356</a:t>
                      </a:r>
                    </a:p>
                  </a:txBody>
                  <a:tcPr marT="34290" marB="34290" anchor="ctr"/>
                </a:tc>
                <a:tc>
                  <a:txBody>
                    <a:bodyPr/>
                    <a:lstStyle/>
                    <a:p>
                      <a:pPr algn="ctr"/>
                      <a:r>
                        <a:rPr lang="en-US" sz="2800" dirty="0" smtClean="0"/>
                        <a:t>856</a:t>
                      </a:r>
                      <a:endParaRPr lang="en-US" sz="2800" dirty="0"/>
                    </a:p>
                  </a:txBody>
                  <a:tcPr marT="34290" marB="34290" anchor="ctr"/>
                </a:tc>
                <a:tc>
                  <a:txBody>
                    <a:bodyPr/>
                    <a:lstStyle/>
                    <a:p>
                      <a:pPr algn="ctr"/>
                      <a:r>
                        <a:rPr lang="en-US" sz="2800" dirty="0" smtClean="0"/>
                        <a:t>290</a:t>
                      </a:r>
                      <a:endParaRPr lang="en-US" sz="2800" dirty="0"/>
                    </a:p>
                  </a:txBody>
                  <a:tcPr marT="34290" marB="34290" anchor="ctr"/>
                </a:tc>
              </a:tr>
              <a:tr h="901817">
                <a:tc>
                  <a:txBody>
                    <a:bodyPr/>
                    <a:lstStyle/>
                    <a:p>
                      <a:r>
                        <a:rPr lang="en-US" sz="2800" dirty="0" smtClean="0"/>
                        <a:t>Item</a:t>
                      </a:r>
                      <a:endParaRPr lang="en-US" sz="2800" dirty="0"/>
                    </a:p>
                  </a:txBody>
                  <a:tcPr marT="34290" marB="34290" anchor="ctr"/>
                </a:tc>
                <a:tc>
                  <a:txBody>
                    <a:bodyPr/>
                    <a:lstStyle/>
                    <a:p>
                      <a:pPr algn="ctr"/>
                      <a:r>
                        <a:rPr lang="en-US" sz="2800" dirty="0" smtClean="0"/>
                        <a:t>228</a:t>
                      </a:r>
                      <a:endParaRPr lang="en-US" sz="2800" dirty="0"/>
                    </a:p>
                  </a:txBody>
                  <a:tcPr marT="34290" marB="34290" anchor="ctr"/>
                </a:tc>
                <a:tc>
                  <a:txBody>
                    <a:bodyPr/>
                    <a:lstStyle/>
                    <a:p>
                      <a:pPr algn="ctr"/>
                      <a:r>
                        <a:rPr lang="en-US" sz="2800" dirty="0" smtClean="0"/>
                        <a:t>134</a:t>
                      </a:r>
                      <a:endParaRPr lang="en-US" sz="2800" dirty="0"/>
                    </a:p>
                  </a:txBody>
                  <a:tcPr marT="34290" marB="34290" anchor="ctr"/>
                </a:tc>
                <a:tc>
                  <a:txBody>
                    <a:bodyPr/>
                    <a:lstStyle/>
                    <a:p>
                      <a:pPr algn="ctr"/>
                      <a:r>
                        <a:rPr lang="en-US" sz="2800" dirty="0" smtClean="0"/>
                        <a:t>238</a:t>
                      </a:r>
                      <a:endParaRPr lang="en-US" sz="2800" dirty="0"/>
                    </a:p>
                  </a:txBody>
                  <a:tcPr marT="34290" marB="34290" anchor="ctr"/>
                </a:tc>
              </a:tr>
              <a:tr h="901817">
                <a:tc>
                  <a:txBody>
                    <a:bodyPr/>
                    <a:lstStyle/>
                    <a:p>
                      <a:r>
                        <a:rPr lang="en-US" sz="2800" dirty="0" smtClean="0"/>
                        <a:t>Item</a:t>
                      </a:r>
                      <a:endParaRPr lang="en-US" sz="2800" dirty="0"/>
                    </a:p>
                  </a:txBody>
                  <a:tcPr marT="34290" marB="34290" anchor="ctr"/>
                </a:tc>
                <a:tc>
                  <a:txBody>
                    <a:bodyPr/>
                    <a:lstStyle/>
                    <a:p>
                      <a:pPr algn="ctr"/>
                      <a:r>
                        <a:rPr lang="en-US" sz="2800" dirty="0" smtClean="0"/>
                        <a:t>954</a:t>
                      </a:r>
                      <a:endParaRPr lang="en-US" sz="2800" dirty="0"/>
                    </a:p>
                  </a:txBody>
                  <a:tcPr marT="34290" marB="34290" anchor="ctr"/>
                </a:tc>
                <a:tc>
                  <a:txBody>
                    <a:bodyPr/>
                    <a:lstStyle/>
                    <a:p>
                      <a:pPr algn="ctr"/>
                      <a:r>
                        <a:rPr lang="en-US" sz="2800" dirty="0" smtClean="0"/>
                        <a:t>875</a:t>
                      </a:r>
                      <a:endParaRPr lang="en-US" sz="2800" dirty="0"/>
                    </a:p>
                  </a:txBody>
                  <a:tcPr marT="34290" marB="34290" anchor="ctr"/>
                </a:tc>
                <a:tc>
                  <a:txBody>
                    <a:bodyPr/>
                    <a:lstStyle/>
                    <a:p>
                      <a:pPr algn="ctr"/>
                      <a:r>
                        <a:rPr lang="en-US" sz="2800" dirty="0" smtClean="0"/>
                        <a:t>976</a:t>
                      </a:r>
                      <a:endParaRPr lang="en-US" sz="2800" dirty="0"/>
                    </a:p>
                  </a:txBody>
                  <a:tcPr marT="34290" marB="34290" anchor="ctr"/>
                </a:tc>
              </a:tr>
              <a:tr h="901817">
                <a:tc>
                  <a:txBody>
                    <a:bodyPr/>
                    <a:lstStyle/>
                    <a:p>
                      <a:r>
                        <a:rPr lang="en-US" sz="2800" dirty="0" smtClean="0"/>
                        <a:t>Item</a:t>
                      </a:r>
                      <a:endParaRPr lang="en-US" sz="2800" dirty="0"/>
                    </a:p>
                  </a:txBody>
                  <a:tcPr marT="34290" marB="34290" anchor="ctr"/>
                </a:tc>
                <a:tc>
                  <a:txBody>
                    <a:bodyPr/>
                    <a:lstStyle/>
                    <a:p>
                      <a:pPr algn="ctr"/>
                      <a:r>
                        <a:rPr lang="en-US" sz="2800" dirty="0" smtClean="0"/>
                        <a:t>324</a:t>
                      </a:r>
                      <a:endParaRPr lang="en-US" sz="2800" dirty="0"/>
                    </a:p>
                  </a:txBody>
                  <a:tcPr marT="34290" marB="34290" anchor="ctr"/>
                </a:tc>
                <a:tc>
                  <a:txBody>
                    <a:bodyPr/>
                    <a:lstStyle/>
                    <a:p>
                      <a:pPr algn="ctr"/>
                      <a:r>
                        <a:rPr lang="en-US" sz="2800" dirty="0" smtClean="0"/>
                        <a:t>325</a:t>
                      </a:r>
                      <a:endParaRPr lang="en-US" sz="2800" dirty="0"/>
                    </a:p>
                  </a:txBody>
                  <a:tcPr marT="34290" marB="34290" anchor="ctr"/>
                </a:tc>
                <a:tc>
                  <a:txBody>
                    <a:bodyPr/>
                    <a:lstStyle/>
                    <a:p>
                      <a:pPr algn="ctr"/>
                      <a:r>
                        <a:rPr lang="en-US" sz="2800" dirty="0" smtClean="0"/>
                        <a:t>301</a:t>
                      </a:r>
                      <a:endParaRPr lang="en-US" sz="2800" dirty="0"/>
                    </a:p>
                  </a:txBody>
                  <a:tcPr marT="34290" marB="34290" anchor="ctr"/>
                </a:tc>
              </a:tr>
              <a:tr h="901817">
                <a:tc>
                  <a:txBody>
                    <a:bodyPr/>
                    <a:lstStyle/>
                    <a:p>
                      <a:r>
                        <a:rPr lang="en-US" sz="2800" dirty="0" smtClean="0"/>
                        <a:t>Item</a:t>
                      </a:r>
                      <a:endParaRPr lang="en-US" sz="2800" dirty="0"/>
                    </a:p>
                  </a:txBody>
                  <a:tcPr marT="34290" marB="34290" anchor="ctr"/>
                </a:tc>
                <a:tc>
                  <a:txBody>
                    <a:bodyPr/>
                    <a:lstStyle/>
                    <a:p>
                      <a:pPr algn="ctr"/>
                      <a:r>
                        <a:rPr lang="en-US" sz="2800" dirty="0" smtClean="0"/>
                        <a:t>199</a:t>
                      </a:r>
                      <a:endParaRPr lang="en-US" sz="2800" dirty="0"/>
                    </a:p>
                  </a:txBody>
                  <a:tcPr marT="34290" marB="34290" anchor="ctr"/>
                </a:tc>
                <a:tc>
                  <a:txBody>
                    <a:bodyPr/>
                    <a:lstStyle/>
                    <a:p>
                      <a:pPr algn="ctr"/>
                      <a:r>
                        <a:rPr lang="en-US" sz="2800" dirty="0" smtClean="0"/>
                        <a:t>137</a:t>
                      </a:r>
                      <a:endParaRPr lang="en-US" sz="2800" dirty="0"/>
                    </a:p>
                  </a:txBody>
                  <a:tcPr marT="34290" marB="34290" anchor="ctr"/>
                </a:tc>
                <a:tc>
                  <a:txBody>
                    <a:bodyPr/>
                    <a:lstStyle/>
                    <a:p>
                      <a:pPr algn="ctr"/>
                      <a:r>
                        <a:rPr lang="en-US" sz="2800" dirty="0" smtClean="0"/>
                        <a:t>186</a:t>
                      </a:r>
                      <a:endParaRPr lang="en-US" sz="2800" dirty="0"/>
                    </a:p>
                  </a:txBody>
                  <a:tcPr marT="34290" marB="34290" anchor="ctr"/>
                </a:tc>
              </a:tr>
            </a:tbl>
          </a:graphicData>
        </a:graphic>
      </p:graphicFrame>
      <p:graphicFrame>
        <p:nvGraphicFramePr>
          <p:cNvPr id="78" name="Chart 77"/>
          <p:cNvGraphicFramePr/>
          <p:nvPr>
            <p:extLst>
              <p:ext uri="{D42A27DB-BD31-4B8C-83A1-F6EECF244321}">
                <p14:modId xmlns:p14="http://schemas.microsoft.com/office/powerpoint/2010/main" val="4079486075"/>
              </p:ext>
            </p:extLst>
          </p:nvPr>
        </p:nvGraphicFramePr>
        <p:xfrm>
          <a:off x="21023263" y="24079201"/>
          <a:ext cx="10981657" cy="7078202"/>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451</TotalTime>
  <Words>1067</Words>
  <Application>Microsoft Macintosh PowerPoint</Application>
  <PresentationFormat>Custom</PresentationFormat>
  <Paragraphs>88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Genigraphics 800.790.4001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Genigraphics 800.790.4001</dc:creator>
  <dc:description>To order poster prints visit us at www.genigraphics.com</dc:description>
  <cp:lastModifiedBy>test</cp:lastModifiedBy>
  <cp:revision>31</cp:revision>
  <dcterms:created xsi:type="dcterms:W3CDTF">2008-05-03T03:01:56Z</dcterms:created>
  <dcterms:modified xsi:type="dcterms:W3CDTF">2014-07-16T14:31:33Z</dcterms:modified>
</cp:coreProperties>
</file>