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1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1859" autoAdjust="0"/>
  </p:normalViewPr>
  <p:slideViewPr>
    <p:cSldViewPr>
      <p:cViewPr varScale="1">
        <p:scale>
          <a:sx n="89" d="100"/>
          <a:sy n="89" d="100"/>
        </p:scale>
        <p:origin x="-291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57655B-DA42-874F-961F-783ED3BCB52F}" type="datetimeFigureOut">
              <a:rPr lang="en-US" smtClean="0"/>
              <a:t>7/15/14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79EED9-7D71-224A-8ADD-B4BB62C5A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372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Space</a:t>
            </a:r>
            <a:r>
              <a:rPr lang="en-US" baseline="0" dirty="0" smtClean="0"/>
              <a:t> is cool – Explain why knowing more about space </a:t>
            </a:r>
            <a:r>
              <a:rPr lang="en-US" baseline="0" dirty="0" smtClean="0"/>
              <a:t>is </a:t>
            </a:r>
            <a:r>
              <a:rPr lang="en-US" baseline="0" dirty="0" smtClean="0"/>
              <a:t>important and </a:t>
            </a:r>
            <a:r>
              <a:rPr lang="en-US" baseline="0" dirty="0" smtClean="0"/>
              <a:t>interesting – a famous </a:t>
            </a:r>
            <a:r>
              <a:rPr lang="en-US" baseline="0" dirty="0" smtClean="0"/>
              <a:t>movie </a:t>
            </a:r>
            <a:r>
              <a:rPr lang="en-US" baseline="0" dirty="0" smtClean="0"/>
              <a:t>quote?</a:t>
            </a:r>
          </a:p>
          <a:p>
            <a:r>
              <a:rPr lang="en-US" baseline="0" dirty="0" smtClean="0"/>
              <a:t>Big Bang – Age of the universe, where we came from and how it evolved to today, our cosmic origins</a:t>
            </a:r>
            <a:endParaRPr lang="en-US" baseline="0" dirty="0" smtClean="0"/>
          </a:p>
          <a:p>
            <a:r>
              <a:rPr lang="en-US" baseline="0" dirty="0" smtClean="0"/>
              <a:t>O</a:t>
            </a:r>
            <a:r>
              <a:rPr lang="en-US" dirty="0" smtClean="0"/>
              <a:t>bservational </a:t>
            </a:r>
            <a:r>
              <a:rPr lang="en-US" dirty="0" smtClean="0"/>
              <a:t>and theoretical astronomers – cooperation between these two parts of astronomy is a key step towards understanding</a:t>
            </a:r>
            <a:r>
              <a:rPr lang="en-US" baseline="0" dirty="0" smtClean="0"/>
              <a:t> more about galaxy morphology and our cosmic origins</a:t>
            </a:r>
            <a:endParaRPr lang="en-US" dirty="0" smtClean="0"/>
          </a:p>
          <a:p>
            <a:r>
              <a:rPr lang="en-US" dirty="0" smtClean="0"/>
              <a:t>Interdisciplinary – Python used to automate</a:t>
            </a:r>
            <a:r>
              <a:rPr lang="en-US" baseline="0" dirty="0" smtClean="0"/>
              <a:t> tools used by astronomers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79EED9-7D71-224A-8ADD-B4BB62C5A78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1319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High-resolution simulations – images produced from fully</a:t>
            </a:r>
            <a:r>
              <a:rPr lang="en-US" baseline="0" dirty="0" smtClean="0"/>
              <a:t> cosmological mass simulations of evolving universe</a:t>
            </a:r>
            <a:endParaRPr lang="en-US" dirty="0" smtClean="0"/>
          </a:p>
          <a:p>
            <a:r>
              <a:rPr lang="en-US" dirty="0" smtClean="0"/>
              <a:t># images –</a:t>
            </a:r>
            <a:r>
              <a:rPr lang="en-US" baseline="0" dirty="0" smtClean="0"/>
              <a:t> </a:t>
            </a:r>
            <a:r>
              <a:rPr lang="en-US" dirty="0" smtClean="0"/>
              <a:t>time steps</a:t>
            </a:r>
            <a:r>
              <a:rPr lang="en-US" baseline="0" dirty="0" smtClean="0"/>
              <a:t> over billions of years, multiple camera and angles and filters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Automated fitting</a:t>
            </a:r>
            <a:r>
              <a:rPr lang="en-US" baseline="0" dirty="0" smtClean="0"/>
              <a:t> – use </a:t>
            </a:r>
            <a:r>
              <a:rPr lang="en-US" dirty="0" smtClean="0"/>
              <a:t>elliptical models to get info about galaxies that can be compared with observable parameters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79EED9-7D71-224A-8ADD-B4BB62C5A78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3230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Sextractor</a:t>
            </a:r>
            <a:r>
              <a:rPr lang="en-US" dirty="0" smtClean="0"/>
              <a:t> – we set up the configuration file</a:t>
            </a:r>
            <a:r>
              <a:rPr lang="en-US" baseline="0" dirty="0" smtClean="0"/>
              <a:t> to work with our images, yields location and initial guesses for all galaxies in the image</a:t>
            </a:r>
          </a:p>
          <a:p>
            <a:r>
              <a:rPr lang="en-US" baseline="0" dirty="0" err="1" smtClean="0"/>
              <a:t>Galfit</a:t>
            </a:r>
            <a:r>
              <a:rPr lang="en-US" baseline="0" dirty="0" smtClean="0"/>
              <a:t> – Use </a:t>
            </a:r>
            <a:r>
              <a:rPr lang="en-US" baseline="0" dirty="0" err="1" smtClean="0"/>
              <a:t>Sextractor</a:t>
            </a:r>
            <a:r>
              <a:rPr lang="en-US" baseline="0" dirty="0" smtClean="0"/>
              <a:t> output to write the parameter file to feed </a:t>
            </a:r>
            <a:r>
              <a:rPr lang="en-US" baseline="0" dirty="0" err="1" smtClean="0"/>
              <a:t>Galfit</a:t>
            </a:r>
            <a:r>
              <a:rPr lang="en-US" baseline="0" dirty="0" smtClean="0"/>
              <a:t>, yields a refined </a:t>
            </a:r>
            <a:r>
              <a:rPr lang="en-US" baseline="0" dirty="0" err="1" smtClean="0"/>
              <a:t>eliptical</a:t>
            </a:r>
            <a:r>
              <a:rPr lang="en-US" baseline="0" dirty="0" smtClean="0"/>
              <a:t> model and an image of the model and the residual with the original</a:t>
            </a:r>
          </a:p>
          <a:p>
            <a:r>
              <a:rPr lang="en-US" baseline="0" dirty="0" smtClean="0"/>
              <a:t>Python – to mediate passing information between the above and to organize the at least </a:t>
            </a:r>
            <a:r>
              <a:rPr lang="en-US" baseline="0" smtClean="0"/>
              <a:t>to 6 output </a:t>
            </a:r>
            <a:r>
              <a:rPr lang="en-US" baseline="0" dirty="0" smtClean="0"/>
              <a:t>files for each image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79EED9-7D71-224A-8ADD-B4BB62C5A78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131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3EEB95-37EB-49FC-91D9-9A35DD0B018D}" type="datetimeFigureOut">
              <a:rPr lang="fr-FR"/>
              <a:pPr>
                <a:defRPr/>
              </a:pPr>
              <a:t>7/15/14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C7E2F0-C993-49E3-A114-7872F3C6EED6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0BB364-D7DB-49F3-A51D-95F86244EB6B}" type="datetimeFigureOut">
              <a:rPr lang="fr-FR"/>
              <a:pPr>
                <a:defRPr/>
              </a:pPr>
              <a:t>7/15/14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C58EC2-2F59-41BF-826A-E8A2D9B4AD91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994E19-2DF1-480D-8EFB-C74E12D16525}" type="datetimeFigureOut">
              <a:rPr lang="fr-FR"/>
              <a:pPr>
                <a:defRPr/>
              </a:pPr>
              <a:t>7/15/14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904044-4BF5-4661-912F-1D31BF2F7310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AC1E45-6EE7-4AEC-AC24-2B0DB17EBB1F}" type="datetimeFigureOut">
              <a:rPr lang="fr-FR"/>
              <a:pPr>
                <a:defRPr/>
              </a:pPr>
              <a:t>7/15/14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A0E065-D75B-459E-834D-0B3DF13FB77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9259BB-E57B-4648-A9EF-962302A6BB42}" type="datetimeFigureOut">
              <a:rPr lang="fr-FR"/>
              <a:pPr>
                <a:defRPr/>
              </a:pPr>
              <a:t>7/15/14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72B013-BCCE-4063-A08B-1AECD6650F3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FF1FA8-36A8-48F9-9D66-18AA4DA21D9E}" type="datetimeFigureOut">
              <a:rPr lang="fr-FR"/>
              <a:pPr>
                <a:defRPr/>
              </a:pPr>
              <a:t>7/15/14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74D027-F20A-4DB2-9A53-C400794DAF93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3D2BC9-22C9-462D-99B9-AE82501A77AF}" type="datetimeFigureOut">
              <a:rPr lang="fr-FR"/>
              <a:pPr>
                <a:defRPr/>
              </a:pPr>
              <a:t>7/15/14</a:t>
            </a:fld>
            <a:endParaRPr lang="fr-CA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C0DE40-828A-45A2-B49C-6270EB734855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811C64-A87A-485B-A9F8-ECEA27037552}" type="datetimeFigureOut">
              <a:rPr lang="fr-FR"/>
              <a:pPr>
                <a:defRPr/>
              </a:pPr>
              <a:t>7/15/14</a:t>
            </a:fld>
            <a:endParaRPr lang="fr-CA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C79754-7839-4A8C-874B-7F629940DCCD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A6A574-5DB0-4717-A9D0-425E6885BBBF}" type="datetimeFigureOut">
              <a:rPr lang="fr-FR"/>
              <a:pPr>
                <a:defRPr/>
              </a:pPr>
              <a:t>7/15/14</a:t>
            </a:fld>
            <a:endParaRPr lang="fr-CA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BFDFF1-5581-4B43-A0FC-63945BACE2A2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DD6179-6EB4-46FA-8B54-B151AC657EE9}" type="datetimeFigureOut">
              <a:rPr lang="fr-FR"/>
              <a:pPr>
                <a:defRPr/>
              </a:pPr>
              <a:t>7/15/14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50389C-43FE-43CC-B48B-C24B9F5861B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fr-CA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7767B4-6E2B-4A35-942A-F7057F173176}" type="datetimeFigureOut">
              <a:rPr lang="fr-FR"/>
              <a:pPr>
                <a:defRPr/>
              </a:pPr>
              <a:t>7/15/14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C0CFE9-2011-4C61-9335-555C26F5D687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  <a:endParaRPr lang="fr-CA" smtClean="0"/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9EEDB8CC-6502-4A84-9AD6-C9F7E6D58511}" type="datetimeFigureOut">
              <a:rPr lang="fr-FR"/>
              <a:pPr>
                <a:defRPr/>
              </a:pPr>
              <a:t>7/15/14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B23B991-22CB-429E-88C5-3C2C53A22C7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re 1"/>
          <p:cNvSpPr>
            <a:spLocks noGrp="1"/>
          </p:cNvSpPr>
          <p:nvPr>
            <p:ph type="ctrTitle"/>
          </p:nvPr>
        </p:nvSpPr>
        <p:spPr>
          <a:xfrm>
            <a:off x="899592" y="2564904"/>
            <a:ext cx="7344816" cy="2448272"/>
          </a:xfrm>
        </p:spPr>
        <p:txBody>
          <a:bodyPr/>
          <a:lstStyle/>
          <a:p>
            <a:r>
              <a:rPr lang="en-US" sz="4000" dirty="0" smtClean="0">
                <a:solidFill>
                  <a:schemeClr val="bg1"/>
                </a:solidFill>
              </a:rPr>
              <a:t>Morphological Analysis of Galaxies From High-Resolution Simulations Using Automated Detection</a:t>
            </a:r>
          </a:p>
        </p:txBody>
      </p:sp>
      <p:sp>
        <p:nvSpPr>
          <p:cNvPr id="2051" name="Sous-titre 2"/>
          <p:cNvSpPr>
            <a:spLocks noGrp="1"/>
          </p:cNvSpPr>
          <p:nvPr>
            <p:ph type="subTitle" idx="1"/>
          </p:nvPr>
        </p:nvSpPr>
        <p:spPr>
          <a:xfrm>
            <a:off x="2357422" y="5286388"/>
            <a:ext cx="4643470" cy="842963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Ian </a:t>
            </a:r>
            <a:r>
              <a:rPr lang="en-US" sz="2800" dirty="0" err="1" smtClean="0">
                <a:solidFill>
                  <a:schemeClr val="bg1"/>
                </a:solidFill>
              </a:rPr>
              <a:t>Tibbetts</a:t>
            </a:r>
            <a:endParaRPr lang="en-US" sz="2800" dirty="0" smtClean="0">
              <a:solidFill>
                <a:schemeClr val="bg1"/>
              </a:solidFill>
            </a:endParaRPr>
          </a:p>
          <a:p>
            <a:r>
              <a:rPr lang="en-US" sz="2800" dirty="0" err="1" smtClean="0">
                <a:solidFill>
                  <a:schemeClr val="bg1"/>
                </a:solidFill>
              </a:rPr>
              <a:t>Ariunjargal</a:t>
            </a:r>
            <a:r>
              <a:rPr lang="en-US" sz="2800" dirty="0" smtClean="0">
                <a:solidFill>
                  <a:schemeClr val="bg1"/>
                </a:solidFill>
              </a:rPr>
              <a:t> Bat-</a:t>
            </a:r>
            <a:r>
              <a:rPr lang="en-US" sz="2800" dirty="0" err="1" smtClean="0">
                <a:solidFill>
                  <a:schemeClr val="bg1"/>
                </a:solidFill>
              </a:rPr>
              <a:t>Erdene</a:t>
            </a:r>
            <a:endParaRPr lang="en-US" sz="28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071688" y="274638"/>
            <a:ext cx="6615112" cy="1143000"/>
          </a:xfrm>
        </p:spPr>
        <p:txBody>
          <a:bodyPr/>
          <a:lstStyle/>
          <a:p>
            <a:pPr algn="l"/>
            <a:r>
              <a:rPr lang="en-US" dirty="0" smtClean="0"/>
              <a:t>Why we care</a:t>
            </a: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4283968" y="1268760"/>
            <a:ext cx="4680520" cy="4813995"/>
          </a:xfrm>
        </p:spPr>
        <p:txBody>
          <a:bodyPr/>
          <a:lstStyle/>
          <a:p>
            <a:r>
              <a:rPr lang="en-US" sz="2800" dirty="0" smtClean="0"/>
              <a:t>Space is cool and </a:t>
            </a:r>
            <a:r>
              <a:rPr lang="en-US" sz="2800" dirty="0"/>
              <a:t>there </a:t>
            </a:r>
            <a:r>
              <a:rPr lang="en-US" sz="2800" dirty="0" smtClean="0"/>
              <a:t>is a lot </a:t>
            </a:r>
            <a:r>
              <a:rPr lang="en-US" sz="2800" dirty="0"/>
              <a:t>to explore</a:t>
            </a:r>
            <a:endParaRPr lang="en-US" sz="2800" dirty="0" smtClean="0"/>
          </a:p>
          <a:p>
            <a:r>
              <a:rPr lang="en-US" sz="2800" dirty="0" smtClean="0"/>
              <a:t>The Big Bang: Our cosmic origin (how did we get here)</a:t>
            </a:r>
          </a:p>
          <a:p>
            <a:r>
              <a:rPr lang="en-US" sz="2800" dirty="0" smtClean="0"/>
              <a:t>Part of emerging collaborations between observers and theorists in the field</a:t>
            </a:r>
          </a:p>
          <a:p>
            <a:r>
              <a:rPr lang="en-US" sz="2800" dirty="0" smtClean="0"/>
              <a:t>Interdisciplinary: CS and Physics/Astronomy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</p:txBody>
      </p:sp>
      <p:pic>
        <p:nvPicPr>
          <p:cNvPr id="4" name="Picture 3" descr="spiral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988840"/>
            <a:ext cx="3953762" cy="29969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>
          <a:xfrm>
            <a:off x="457200" y="214313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What we’re doing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1772816"/>
            <a:ext cx="8229600" cy="2220267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High-resolution simulations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Hundreds of images for each galaxy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Automated fitting of elliptical models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/>
          </a:p>
        </p:txBody>
      </p:sp>
      <p:pic>
        <p:nvPicPr>
          <p:cNvPr id="6" name="Picture 5" descr="MRP_380515_cam0_original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3717032"/>
            <a:ext cx="3882008" cy="2903742"/>
          </a:xfrm>
          <a:prstGeom prst="rect">
            <a:avLst/>
          </a:prstGeom>
        </p:spPr>
      </p:pic>
      <p:pic>
        <p:nvPicPr>
          <p:cNvPr id="7" name="Picture 6" descr="MRP_380515_cam0_model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3717032"/>
            <a:ext cx="3888432" cy="2910072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4427984" y="4941168"/>
            <a:ext cx="360040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071688" y="274638"/>
            <a:ext cx="6615112" cy="1143000"/>
          </a:xfrm>
        </p:spPr>
        <p:txBody>
          <a:bodyPr/>
          <a:lstStyle/>
          <a:p>
            <a:pPr algn="l"/>
            <a:r>
              <a:rPr lang="en-US" dirty="0" smtClean="0"/>
              <a:t>How we’re doing it</a:t>
            </a:r>
            <a:endParaRPr lang="en-US" dirty="0" smtClean="0"/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2071688" y="1600200"/>
            <a:ext cx="6615112" cy="4525963"/>
          </a:xfrm>
        </p:spPr>
        <p:txBody>
          <a:bodyPr/>
          <a:lstStyle/>
          <a:p>
            <a:r>
              <a:rPr lang="en-US" dirty="0" smtClean="0"/>
              <a:t>Source-Extractor</a:t>
            </a:r>
          </a:p>
          <a:p>
            <a:pPr lvl="1"/>
            <a:r>
              <a:rPr lang="en-US" dirty="0" smtClean="0"/>
              <a:t>Identifies all of the galaxies in the image and guesses their properties</a:t>
            </a:r>
            <a:endParaRPr lang="en-US" dirty="0" smtClean="0"/>
          </a:p>
          <a:p>
            <a:r>
              <a:rPr lang="en-US" dirty="0" err="1" smtClean="0"/>
              <a:t>Galfit</a:t>
            </a:r>
            <a:endParaRPr lang="en-US" dirty="0" smtClean="0"/>
          </a:p>
          <a:p>
            <a:pPr lvl="1"/>
            <a:r>
              <a:rPr lang="en-US" dirty="0" smtClean="0"/>
              <a:t>Refines the guesses and outputs an image of the model and residual</a:t>
            </a:r>
          </a:p>
          <a:p>
            <a:r>
              <a:rPr lang="en-US" dirty="0" smtClean="0"/>
              <a:t>Python</a:t>
            </a:r>
          </a:p>
          <a:p>
            <a:pPr lvl="1"/>
            <a:r>
              <a:rPr lang="en-US" dirty="0" smtClean="0"/>
              <a:t>Program to run the above on a list of images and organize the outputs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323074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>
          <a:xfrm>
            <a:off x="457200" y="214313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Title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928813"/>
            <a:ext cx="8229600" cy="4500562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379255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071688" y="274638"/>
            <a:ext cx="6615112" cy="1143000"/>
          </a:xfrm>
        </p:spPr>
        <p:txBody>
          <a:bodyPr/>
          <a:lstStyle/>
          <a:p>
            <a:pPr algn="l"/>
            <a:r>
              <a:rPr lang="en-US" dirty="0" smtClean="0"/>
              <a:t>Title</a:t>
            </a:r>
            <a:endParaRPr lang="en-US" dirty="0" smtClean="0"/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2071688" y="1600200"/>
            <a:ext cx="6615112" cy="4525963"/>
          </a:xfrm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029296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>
          <a:xfrm>
            <a:off x="457200" y="214313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Title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928813"/>
            <a:ext cx="8229600" cy="4500562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223628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C103814969990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EFE55DA1-C17C-4486-BE4A-62CC3A37E96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TC103814969990</Template>
  <TotalTime>309</TotalTime>
  <Words>339</Words>
  <Application>Microsoft Macintosh PowerPoint</Application>
  <PresentationFormat>On-screen Show (4:3)</PresentationFormat>
  <Paragraphs>36</Paragraphs>
  <Slides>7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TC103814969990</vt:lpstr>
      <vt:lpstr>Morphological Analysis of Galaxies From High-Resolution Simulations Using Automated Detection</vt:lpstr>
      <vt:lpstr>Why we care</vt:lpstr>
      <vt:lpstr>What we’re doing</vt:lpstr>
      <vt:lpstr>How we’re doing it</vt:lpstr>
      <vt:lpstr>Title</vt:lpstr>
      <vt:lpstr>Title</vt:lpstr>
      <vt:lpstr>Title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 NAME</dc:title>
  <dc:creator/>
  <cp:keywords/>
  <cp:lastModifiedBy>test</cp:lastModifiedBy>
  <cp:revision>22</cp:revision>
  <dcterms:modified xsi:type="dcterms:W3CDTF">2014-07-15T16:33:54Z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TC103814969990</vt:lpwstr>
  </property>
</Properties>
</file>