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 name="Shape 22"/>
        <p:cNvGrpSpPr/>
        <p:nvPr/>
      </p:nvGrpSpPr>
      <p:grpSpPr>
        <a:xfrm>
          <a:off x="0" y="0"/>
          <a:ext cx="0" cy="0"/>
          <a:chOff x="0" y="0"/>
          <a:chExt cx="0" cy="0"/>
        </a:xfrm>
      </p:grpSpPr>
      <p:sp>
        <p:nvSpPr>
          <p:cNvPr id="23" name="Shape 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 name="Shape 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8075" y="1002222"/>
            <a:ext cx="7772400" cy="784799"/>
          </a:xfrm>
          <a:prstGeom prst="rect">
            <a:avLst/>
          </a:prstGeom>
        </p:spPr>
        <p:txBody>
          <a:bodyPr anchorCtr="0" anchor="b" bIns="91425" lIns="91425" rIns="91425" tIns="91425"/>
          <a:lstStyle>
            <a:lvl1pPr lvl="0">
              <a:spcBef>
                <a:spcPts val="0"/>
              </a:spcBef>
              <a:buClr>
                <a:srgbClr val="4A86E8"/>
              </a:buClr>
              <a:defRPr>
                <a:solidFill>
                  <a:srgbClr val="4A86E8"/>
                </a:solidFill>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nvSpPr>
        <p:spPr>
          <a:xfrm>
            <a:off x="5272875" y="3852550"/>
            <a:ext cx="3657600" cy="457200"/>
          </a:xfrm>
          <a:prstGeom prst="rect">
            <a:avLst/>
          </a:prstGeom>
          <a:noFill/>
          <a:ln>
            <a:noFill/>
          </a:ln>
        </p:spPr>
        <p:txBody>
          <a:bodyPr anchorCtr="0" anchor="t" bIns="91425" lIns="91425" rIns="91425" tIns="91425">
            <a:noAutofit/>
          </a:bodyPr>
          <a:lstStyle/>
          <a:p>
            <a:pPr lvl="0">
              <a:spcBef>
                <a:spcPts val="0"/>
              </a:spcBef>
              <a:buNone/>
            </a:pPr>
            <a:r>
              <a:t/>
            </a:r>
            <a:endParaRPr sz="2000">
              <a:solidFill>
                <a:srgbClr val="999999"/>
              </a:solidFill>
              <a:latin typeface="Lato"/>
              <a:ea typeface="Lato"/>
              <a:cs typeface="Lato"/>
              <a:sym typeface="Lato"/>
            </a:endParaRPr>
          </a:p>
        </p:txBody>
      </p:sp>
      <p:cxnSp>
        <p:nvCxnSpPr>
          <p:cNvPr id="11" name="Shape 11"/>
          <p:cNvCxnSpPr/>
          <p:nvPr/>
        </p:nvCxnSpPr>
        <p:spPr>
          <a:xfrm>
            <a:off x="244700" y="1970475"/>
            <a:ext cx="8603100" cy="19199"/>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 CIte">
    <p:spTree>
      <p:nvGrpSpPr>
        <p:cNvPr id="13" name="Shape 13"/>
        <p:cNvGrpSpPr/>
        <p:nvPr/>
      </p:nvGrpSpPr>
      <p:grpSpPr>
        <a:xfrm>
          <a:off x="0" y="0"/>
          <a:ext cx="0" cy="0"/>
          <a:chOff x="0" y="0"/>
          <a:chExt cx="0" cy="0"/>
        </a:xfrm>
      </p:grpSpPr>
      <p:sp>
        <p:nvSpPr>
          <p:cNvPr id="14" name="Shape 14"/>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ation">
    <p:spTree>
      <p:nvGrpSpPr>
        <p:cNvPr id="15" name="Shape 15"/>
        <p:cNvGrpSpPr/>
        <p:nvPr/>
      </p:nvGrpSpPr>
      <p:grpSpPr>
        <a:xfrm>
          <a:off x="0" y="0"/>
          <a:ext cx="0" cy="0"/>
          <a:chOff x="0" y="0"/>
          <a:chExt cx="0" cy="0"/>
        </a:xfrm>
      </p:grpSpPr>
      <p:sp>
        <p:nvSpPr>
          <p:cNvPr id="16" name="Shape 16"/>
          <p:cNvSpPr txBox="1"/>
          <p:nvPr>
            <p:ph idx="1" type="subTitle"/>
          </p:nvPr>
        </p:nvSpPr>
        <p:spPr>
          <a:xfrm>
            <a:off x="1097400" y="783600"/>
            <a:ext cx="6979800" cy="1883399"/>
          </a:xfrm>
          <a:prstGeom prst="rect">
            <a:avLst/>
          </a:prstGeom>
        </p:spPr>
        <p:txBody>
          <a:bodyPr anchorCtr="0" anchor="t" bIns="91425" lIns="91425" rIns="91425" tIns="91425"/>
          <a:lstStyle>
            <a:lvl1pPr lvl="0" rtl="0">
              <a:spcBef>
                <a:spcPts val="0"/>
              </a:spcBef>
              <a:buNone/>
              <a:defRPr sz="4000">
                <a:solidFill>
                  <a:srgbClr val="79797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17" name="Shape 17"/>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8" name="Shape 18"/>
          <p:cNvSpPr txBox="1"/>
          <p:nvPr/>
        </p:nvSpPr>
        <p:spPr>
          <a:xfrm>
            <a:off x="609600" y="838200"/>
            <a:ext cx="609599" cy="1066799"/>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
        <p:nvSpPr>
          <p:cNvPr id="19" name="Shape 19"/>
          <p:cNvSpPr txBox="1"/>
          <p:nvPr/>
        </p:nvSpPr>
        <p:spPr>
          <a:xfrm>
            <a:off x="7086600" y="1676400"/>
            <a:ext cx="650400" cy="1212900"/>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estions (not printed)">
    <p:bg>
      <p:bgPr>
        <a:solidFill>
          <a:srgbClr val="434343"/>
        </a:solidFill>
      </p:bgPr>
    </p:bg>
    <p:spTree>
      <p:nvGrpSpPr>
        <p:cNvPr id="20" name="Shape 20"/>
        <p:cNvGrpSpPr/>
        <p:nvPr/>
      </p:nvGrpSpPr>
      <p:grpSpPr>
        <a:xfrm>
          <a:off x="0" y="0"/>
          <a:ext cx="0" cy="0"/>
          <a:chOff x="0" y="0"/>
          <a:chExt cx="0" cy="0"/>
        </a:xfrm>
      </p:grpSpPr>
      <p:sp>
        <p:nvSpPr>
          <p:cNvPr id="21" name="Shape 21"/>
          <p:cNvSpPr txBox="1"/>
          <p:nvPr>
            <p:ph type="title"/>
          </p:nvPr>
        </p:nvSpPr>
        <p:spPr>
          <a:xfrm>
            <a:off x="457200" y="1370328"/>
            <a:ext cx="8229600" cy="857400"/>
          </a:xfrm>
          <a:prstGeom prst="rect">
            <a:avLst/>
          </a:prstGeom>
        </p:spPr>
        <p:txBody>
          <a:bodyPr anchorCtr="0" anchor="b" bIns="91425" lIns="91425" rIns="91425" tIns="91425"/>
          <a:lstStyle>
            <a:lvl1pPr lvl="0" rtl="0">
              <a:spcBef>
                <a:spcPts val="0"/>
              </a:spcBef>
              <a:buNone/>
              <a:defRPr sz="4000">
                <a:solidFill>
                  <a:srgbClr val="A4C2F4"/>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Font typeface="Lato"/>
              <a:buNone/>
              <a:defRPr b="1" sz="3600">
                <a:solidFill>
                  <a:schemeClr val="dk1"/>
                </a:solidFill>
                <a:latin typeface="Lato"/>
                <a:ea typeface="Lato"/>
                <a:cs typeface="Lato"/>
                <a:sym typeface="Lato"/>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buFont typeface="Lato"/>
              <a:defRPr sz="3000">
                <a:solidFill>
                  <a:schemeClr val="dk1"/>
                </a:solidFill>
                <a:latin typeface="Lato"/>
                <a:ea typeface="Lato"/>
                <a:cs typeface="Lato"/>
                <a:sym typeface="Lato"/>
              </a:defRPr>
            </a:lvl1pPr>
            <a:lvl2pPr lvl="1">
              <a:spcBef>
                <a:spcPts val="480"/>
              </a:spcBef>
              <a:buClr>
                <a:schemeClr val="dk1"/>
              </a:buClr>
              <a:buSzPct val="100000"/>
              <a:buFont typeface="Lato"/>
              <a:defRPr sz="2400">
                <a:solidFill>
                  <a:schemeClr val="dk1"/>
                </a:solidFill>
                <a:latin typeface="Lato"/>
                <a:ea typeface="Lato"/>
                <a:cs typeface="Lato"/>
                <a:sym typeface="Lato"/>
              </a:defRPr>
            </a:lvl2pPr>
            <a:lvl3pPr lvl="2">
              <a:spcBef>
                <a:spcPts val="480"/>
              </a:spcBef>
              <a:buClr>
                <a:schemeClr val="dk1"/>
              </a:buClr>
              <a:buSzPct val="100000"/>
              <a:buFont typeface="Lato"/>
              <a:defRPr sz="2400">
                <a:solidFill>
                  <a:schemeClr val="dk1"/>
                </a:solidFill>
                <a:latin typeface="Lato"/>
                <a:ea typeface="Lato"/>
                <a:cs typeface="Lato"/>
                <a:sym typeface="Lato"/>
              </a:defRPr>
            </a:lvl3pPr>
            <a:lvl4pPr lvl="3">
              <a:spcBef>
                <a:spcPts val="360"/>
              </a:spcBef>
              <a:buClr>
                <a:schemeClr val="dk1"/>
              </a:buClr>
              <a:buSzPct val="100000"/>
              <a:buFont typeface="Lato"/>
              <a:defRPr sz="1800">
                <a:solidFill>
                  <a:schemeClr val="dk1"/>
                </a:solidFill>
                <a:latin typeface="Lato"/>
                <a:ea typeface="Lato"/>
                <a:cs typeface="Lato"/>
                <a:sym typeface="Lato"/>
              </a:defRPr>
            </a:lvl4pPr>
            <a:lvl5pPr lvl="4">
              <a:spcBef>
                <a:spcPts val="360"/>
              </a:spcBef>
              <a:buClr>
                <a:schemeClr val="dk1"/>
              </a:buClr>
              <a:buSzPct val="100000"/>
              <a:buFont typeface="Lato"/>
              <a:defRPr sz="1800">
                <a:solidFill>
                  <a:schemeClr val="dk1"/>
                </a:solidFill>
                <a:latin typeface="Lato"/>
                <a:ea typeface="Lato"/>
                <a:cs typeface="Lato"/>
                <a:sym typeface="Lato"/>
              </a:defRPr>
            </a:lvl5pPr>
            <a:lvl6pPr lvl="5">
              <a:spcBef>
                <a:spcPts val="360"/>
              </a:spcBef>
              <a:buClr>
                <a:schemeClr val="dk1"/>
              </a:buClr>
              <a:buSzPct val="100000"/>
              <a:buFont typeface="Lato"/>
              <a:defRPr sz="1800">
                <a:solidFill>
                  <a:schemeClr val="dk1"/>
                </a:solidFill>
                <a:latin typeface="Lato"/>
                <a:ea typeface="Lato"/>
                <a:cs typeface="Lato"/>
                <a:sym typeface="Lato"/>
              </a:defRPr>
            </a:lvl6pPr>
            <a:lvl7pPr lvl="6">
              <a:spcBef>
                <a:spcPts val="360"/>
              </a:spcBef>
              <a:buClr>
                <a:schemeClr val="dk1"/>
              </a:buClr>
              <a:buSzPct val="100000"/>
              <a:buFont typeface="Lato"/>
              <a:defRPr sz="1800">
                <a:solidFill>
                  <a:schemeClr val="dk1"/>
                </a:solidFill>
                <a:latin typeface="Lato"/>
                <a:ea typeface="Lato"/>
                <a:cs typeface="Lato"/>
                <a:sym typeface="Lato"/>
              </a:defRPr>
            </a:lvl7pPr>
            <a:lvl8pPr lvl="7">
              <a:spcBef>
                <a:spcPts val="360"/>
              </a:spcBef>
              <a:buClr>
                <a:schemeClr val="dk1"/>
              </a:buClr>
              <a:buSzPct val="100000"/>
              <a:buFont typeface="Lato"/>
              <a:defRPr sz="1800">
                <a:solidFill>
                  <a:schemeClr val="dk1"/>
                </a:solidFill>
                <a:latin typeface="Lato"/>
                <a:ea typeface="Lato"/>
                <a:cs typeface="Lato"/>
                <a:sym typeface="Lato"/>
              </a:defRPr>
            </a:lvl8pPr>
            <a:lvl9pPr lvl="8">
              <a:spcBef>
                <a:spcPts val="360"/>
              </a:spcBef>
              <a:buClr>
                <a:schemeClr val="dk1"/>
              </a:buClr>
              <a:buSzPct val="100000"/>
              <a:buFont typeface="Lato"/>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 Id="rId4"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 name="Shape 25"/>
        <p:cNvGrpSpPr/>
        <p:nvPr/>
      </p:nvGrpSpPr>
      <p:grpSpPr>
        <a:xfrm>
          <a:off x="0" y="0"/>
          <a:ext cx="0" cy="0"/>
          <a:chOff x="0" y="0"/>
          <a:chExt cx="0" cy="0"/>
        </a:xfrm>
      </p:grpSpPr>
      <p:sp>
        <p:nvSpPr>
          <p:cNvPr id="26" name="Shape 26"/>
          <p:cNvSpPr txBox="1"/>
          <p:nvPr>
            <p:ph type="ctrTitle"/>
          </p:nvPr>
        </p:nvSpPr>
        <p:spPr>
          <a:xfrm>
            <a:off x="138075" y="1002222"/>
            <a:ext cx="7772400" cy="784799"/>
          </a:xfrm>
          <a:prstGeom prst="rect">
            <a:avLst/>
          </a:prstGeom>
        </p:spPr>
        <p:txBody>
          <a:bodyPr anchorCtr="0" anchor="b" bIns="91425" lIns="91425" rIns="91425" tIns="91425">
            <a:noAutofit/>
          </a:bodyPr>
          <a:lstStyle/>
          <a:p>
            <a:pPr lvl="0">
              <a:spcBef>
                <a:spcPts val="0"/>
              </a:spcBef>
              <a:buNone/>
            </a:pPr>
            <a:r>
              <a:rPr lang="en"/>
              <a:t>Machine learning </a:t>
            </a:r>
          </a:p>
        </p:txBody>
      </p:sp>
      <p:sp>
        <p:nvSpPr>
          <p:cNvPr id="27" name="Shape 27"/>
          <p:cNvSpPr txBox="1"/>
          <p:nvPr/>
        </p:nvSpPr>
        <p:spPr>
          <a:xfrm>
            <a:off x="2355925" y="2000250"/>
            <a:ext cx="6514499" cy="1452899"/>
          </a:xfrm>
          <a:prstGeom prst="rect">
            <a:avLst/>
          </a:prstGeom>
          <a:noFill/>
          <a:ln>
            <a:noFill/>
          </a:ln>
        </p:spPr>
        <p:txBody>
          <a:bodyPr anchorCtr="0" anchor="t" bIns="91425" lIns="91425" rIns="91425" tIns="91425">
            <a:noAutofit/>
          </a:bodyPr>
          <a:lstStyle/>
          <a:p>
            <a:pPr lvl="0" rtl="0" algn="r">
              <a:spcBef>
                <a:spcPts val="600"/>
              </a:spcBef>
              <a:buNone/>
            </a:pPr>
            <a:r>
              <a:rPr lang="en" sz="3000">
                <a:latin typeface="Lato"/>
                <a:ea typeface="Lato"/>
                <a:cs typeface="Lato"/>
                <a:sym typeface="Lato"/>
              </a:rPr>
              <a:t>Brian Caffo, Jeff Leek, Roger Peng</a:t>
            </a:r>
          </a:p>
          <a:p>
            <a:pPr lvl="0" rtl="0" algn="r">
              <a:spcBef>
                <a:spcPts val="600"/>
              </a:spcBef>
              <a:buNone/>
            </a:pPr>
            <a:r>
              <a:rPr lang="en" sz="2000">
                <a:solidFill>
                  <a:srgbClr val="666666"/>
                </a:solidFill>
                <a:latin typeface="Lato"/>
                <a:ea typeface="Lato"/>
                <a:cs typeface="Lato"/>
                <a:sym typeface="Lato"/>
              </a:rPr>
              <a:t>@bcaffo</a:t>
            </a:r>
          </a:p>
          <a:p>
            <a:pPr lvl="0" rtl="0" algn="r">
              <a:spcBef>
                <a:spcPts val="600"/>
              </a:spcBef>
              <a:buNone/>
            </a:pPr>
            <a:r>
              <a:rPr lang="en" sz="2000">
                <a:solidFill>
                  <a:srgbClr val="666666"/>
                </a:solidFill>
                <a:latin typeface="Lato"/>
                <a:ea typeface="Lato"/>
                <a:cs typeface="Lato"/>
                <a:sym typeface="Lato"/>
              </a:rPr>
              <a:t>www.bcaffo.com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Examples</a:t>
            </a:r>
          </a:p>
        </p:txBody>
      </p:sp>
      <p:pic>
        <p:nvPicPr>
          <p:cNvPr id="77" name="Shape 77"/>
          <p:cNvPicPr preferRelativeResize="0"/>
          <p:nvPr/>
        </p:nvPicPr>
        <p:blipFill>
          <a:blip r:embed="rId3">
            <a:alphaModFix/>
          </a:blip>
          <a:stretch>
            <a:fillRect/>
          </a:stretch>
        </p:blipFill>
        <p:spPr>
          <a:xfrm>
            <a:off x="114475" y="0"/>
            <a:ext cx="4175200" cy="2532700"/>
          </a:xfrm>
          <a:prstGeom prst="rect">
            <a:avLst/>
          </a:prstGeom>
          <a:noFill/>
          <a:ln>
            <a:noFill/>
          </a:ln>
        </p:spPr>
      </p:pic>
      <p:sp>
        <p:nvSpPr>
          <p:cNvPr id="78" name="Shape 7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79" name="Shape 79"/>
          <p:cNvSpPr txBox="1"/>
          <p:nvPr/>
        </p:nvSpPr>
        <p:spPr>
          <a:xfrm>
            <a:off x="279025" y="2618325"/>
            <a:ext cx="8562900" cy="2432400"/>
          </a:xfrm>
          <a:prstGeom prst="rect">
            <a:avLst/>
          </a:prstGeom>
          <a:noFill/>
          <a:ln>
            <a:noFill/>
          </a:ln>
        </p:spPr>
        <p:txBody>
          <a:bodyPr anchorCtr="0" anchor="t" bIns="91425" lIns="91425" rIns="91425" tIns="91425">
            <a:noAutofit/>
          </a:bodyPr>
          <a:lstStyle/>
          <a:p>
            <a:pPr lvl="0" rtl="0">
              <a:spcBef>
                <a:spcPts val="0"/>
              </a:spcBef>
              <a:buNone/>
            </a:pPr>
            <a:r>
              <a:rPr lang="en"/>
              <a:t>Machine learning</a:t>
            </a:r>
          </a:p>
          <a:p>
            <a:pPr indent="-228600" lvl="0" marL="457200" rtl="0">
              <a:spcBef>
                <a:spcPts val="0"/>
              </a:spcBef>
              <a:buChar char="●"/>
            </a:pPr>
            <a:r>
              <a:rPr lang="en"/>
              <a:t>build an automated system for predicting hospital stays from previous claims</a:t>
            </a:r>
          </a:p>
          <a:p>
            <a:pPr indent="-228600" lvl="0" marL="457200" rtl="0">
              <a:spcBef>
                <a:spcPts val="0"/>
              </a:spcBef>
              <a:buChar char="●"/>
            </a:pPr>
            <a:r>
              <a:rPr lang="en"/>
              <a:t>success - anything that produces reliable predictions</a:t>
            </a:r>
          </a:p>
          <a:p>
            <a:pPr lvl="0" rtl="0">
              <a:spcBef>
                <a:spcPts val="0"/>
              </a:spcBef>
              <a:buNone/>
            </a:pPr>
            <a:r>
              <a:t/>
            </a:r>
            <a:endParaRPr/>
          </a:p>
          <a:p>
            <a:pPr lvl="0" rtl="0">
              <a:spcBef>
                <a:spcPts val="0"/>
              </a:spcBef>
              <a:buNone/>
            </a:pPr>
            <a:r>
              <a:rPr lang="en"/>
              <a:t>Statistical analysis</a:t>
            </a:r>
          </a:p>
          <a:p>
            <a:pPr indent="-228600" lvl="0" marL="457200" rtl="0">
              <a:spcBef>
                <a:spcPts val="0"/>
              </a:spcBef>
              <a:buChar char="●"/>
            </a:pPr>
            <a:r>
              <a:rPr lang="en"/>
              <a:t>build a parsimonious and interpretable model to better understand why people stay in the hospital longer</a:t>
            </a:r>
          </a:p>
          <a:p>
            <a:pPr indent="-228600" lvl="0" marL="457200" rtl="0">
              <a:spcBef>
                <a:spcPts val="0"/>
              </a:spcBef>
              <a:buChar char="●"/>
            </a:pPr>
            <a:r>
              <a:rPr lang="en"/>
              <a:t>success - anything true learned about hospital stays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199550" y="14100"/>
            <a:ext cx="5308800" cy="2459875"/>
          </a:xfrm>
          <a:prstGeom prst="rect">
            <a:avLst/>
          </a:prstGeom>
          <a:noFill/>
          <a:ln>
            <a:noFill/>
          </a:ln>
        </p:spPr>
      </p:pic>
      <p:sp>
        <p:nvSpPr>
          <p:cNvPr id="85" name="Shape 85"/>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Google flu trends</a:t>
            </a:r>
          </a:p>
        </p:txBody>
      </p:sp>
      <p:sp>
        <p:nvSpPr>
          <p:cNvPr id="86" name="Shape 86"/>
          <p:cNvSpPr txBox="1"/>
          <p:nvPr/>
        </p:nvSpPr>
        <p:spPr>
          <a:xfrm>
            <a:off x="279025" y="2618325"/>
            <a:ext cx="8562900" cy="2432400"/>
          </a:xfrm>
          <a:prstGeom prst="rect">
            <a:avLst/>
          </a:prstGeom>
          <a:noFill/>
          <a:ln>
            <a:noFill/>
          </a:ln>
        </p:spPr>
        <p:txBody>
          <a:bodyPr anchorCtr="0" anchor="t" bIns="91425" lIns="91425" rIns="91425" tIns="91425">
            <a:noAutofit/>
          </a:bodyPr>
          <a:lstStyle/>
          <a:p>
            <a:pPr lvl="0" rtl="0">
              <a:spcBef>
                <a:spcPts val="0"/>
              </a:spcBef>
              <a:buNone/>
            </a:pPr>
            <a:r>
              <a:rPr lang="en"/>
              <a:t>Machine learning</a:t>
            </a:r>
          </a:p>
          <a:p>
            <a:pPr indent="-228600" lvl="0" marL="457200" rtl="0">
              <a:spcBef>
                <a:spcPts val="0"/>
              </a:spcBef>
              <a:buChar char="●"/>
            </a:pPr>
            <a:r>
              <a:rPr lang="en"/>
              <a:t>build an automated system for predicting flu outbreaks</a:t>
            </a:r>
          </a:p>
          <a:p>
            <a:pPr indent="-228600" lvl="0" marL="457200" rtl="0">
              <a:spcBef>
                <a:spcPts val="0"/>
              </a:spcBef>
              <a:buChar char="●"/>
            </a:pPr>
            <a:r>
              <a:rPr lang="en"/>
              <a:t>success - anything that produces reliable predictions</a:t>
            </a:r>
          </a:p>
          <a:p>
            <a:pPr lvl="0" rtl="0">
              <a:spcBef>
                <a:spcPts val="0"/>
              </a:spcBef>
              <a:buNone/>
            </a:pPr>
            <a:r>
              <a:t/>
            </a:r>
            <a:endParaRPr/>
          </a:p>
          <a:p>
            <a:pPr lvl="0" rtl="0">
              <a:spcBef>
                <a:spcPts val="0"/>
              </a:spcBef>
              <a:buNone/>
            </a:pPr>
            <a:r>
              <a:rPr lang="en"/>
              <a:t>Statistical analysis</a:t>
            </a:r>
          </a:p>
          <a:p>
            <a:pPr indent="-228600" lvl="0" marL="457200" rtl="0">
              <a:spcBef>
                <a:spcPts val="0"/>
              </a:spcBef>
              <a:buChar char="●"/>
            </a:pPr>
            <a:r>
              <a:rPr lang="en"/>
              <a:t>build a parsimonious and interpretable model to better understand flu outbreaks</a:t>
            </a:r>
          </a:p>
          <a:p>
            <a:pPr indent="-228600" lvl="0" marL="457200" rtl="0">
              <a:spcBef>
                <a:spcPts val="0"/>
              </a:spcBef>
              <a:buChar char="●"/>
            </a:pPr>
            <a:r>
              <a:rPr lang="en"/>
              <a:t>success - anything true learned about the flu</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Lessons learned</a:t>
            </a:r>
          </a:p>
        </p:txBody>
      </p:sp>
      <p:sp>
        <p:nvSpPr>
          <p:cNvPr id="92" name="Shape 92"/>
          <p:cNvSpPr txBox="1"/>
          <p:nvPr/>
        </p:nvSpPr>
        <p:spPr>
          <a:xfrm>
            <a:off x="236100" y="686825"/>
            <a:ext cx="8562900" cy="24324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Both approaches are extremely valuable and have their place</a:t>
            </a:r>
          </a:p>
          <a:p>
            <a:pPr indent="-228600" lvl="0" marL="457200" rtl="0">
              <a:spcBef>
                <a:spcPts val="0"/>
              </a:spcBef>
              <a:buChar char="●"/>
            </a:pPr>
            <a:r>
              <a:rPr lang="en"/>
              <a:t>Amount of tolerable model/algorithm complexity changes dramatically between the approaches</a:t>
            </a:r>
          </a:p>
          <a:p>
            <a:pPr indent="-228600" lvl="0" marL="457200" rtl="0">
              <a:spcBef>
                <a:spcPts val="0"/>
              </a:spcBef>
              <a:buChar char="●"/>
            </a:pPr>
            <a:r>
              <a:rPr lang="en"/>
              <a:t>Goals of the approaches are very different</a:t>
            </a:r>
          </a:p>
          <a:p>
            <a:pPr indent="-228600" lvl="1" marL="914400" rtl="0">
              <a:spcBef>
                <a:spcPts val="0"/>
              </a:spcBef>
              <a:buChar char="○"/>
            </a:pPr>
            <a:r>
              <a:rPr lang="en"/>
              <a:t>Caveat - there’s a fair amount of work on making machine learning algorithms more interpretable and work on producing better predictions from more traditional approaches </a:t>
            </a:r>
          </a:p>
          <a:p>
            <a:pPr indent="-228600" lvl="1" marL="914400" rtl="0">
              <a:spcBef>
                <a:spcPts val="0"/>
              </a:spcBef>
              <a:buChar char="○"/>
            </a:pPr>
            <a:r>
              <a:rPr lang="en"/>
              <a:t>(Meeting in the middle?)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3774075" y="314200"/>
            <a:ext cx="4743450" cy="4629150"/>
          </a:xfrm>
          <a:prstGeom prst="rect">
            <a:avLst/>
          </a:prstGeom>
          <a:noFill/>
          <a:ln>
            <a:noFill/>
          </a:ln>
        </p:spPr>
      </p:pic>
      <p:pic>
        <p:nvPicPr>
          <p:cNvPr id="98" name="Shape 98"/>
          <p:cNvPicPr preferRelativeResize="0"/>
          <p:nvPr/>
        </p:nvPicPr>
        <p:blipFill>
          <a:blip r:embed="rId4">
            <a:alphaModFix/>
          </a:blip>
          <a:stretch>
            <a:fillRect/>
          </a:stretch>
        </p:blipFill>
        <p:spPr>
          <a:xfrm>
            <a:off x="-12" y="314200"/>
            <a:ext cx="3838575" cy="120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448491" y="14100"/>
            <a:ext cx="4674900" cy="366899"/>
          </a:xfrm>
          <a:prstGeom prst="rect">
            <a:avLst/>
          </a:prstGeom>
        </p:spPr>
        <p:txBody>
          <a:bodyPr anchorCtr="0" anchor="ctr" bIns="91425" lIns="91425" rIns="91425" tIns="91425">
            <a:noAutofit/>
          </a:bodyPr>
          <a:lstStyle/>
          <a:p>
            <a:pPr lvl="0" rtl="0">
              <a:spcBef>
                <a:spcPts val="0"/>
              </a:spcBef>
              <a:buNone/>
            </a:pPr>
            <a:r>
              <a:rPr lang="en"/>
              <a:t>Further reading</a:t>
            </a:r>
          </a:p>
        </p:txBody>
      </p:sp>
      <p:pic>
        <p:nvPicPr>
          <p:cNvPr id="104" name="Shape 104"/>
          <p:cNvPicPr preferRelativeResize="0"/>
          <p:nvPr/>
        </p:nvPicPr>
        <p:blipFill>
          <a:blip r:embed="rId3">
            <a:alphaModFix/>
          </a:blip>
          <a:stretch>
            <a:fillRect/>
          </a:stretch>
        </p:blipFill>
        <p:spPr>
          <a:xfrm>
            <a:off x="0" y="589087"/>
            <a:ext cx="9143998" cy="1859425"/>
          </a:xfrm>
          <a:prstGeom prst="rect">
            <a:avLst/>
          </a:prstGeom>
          <a:noFill/>
          <a:ln>
            <a:noFill/>
          </a:ln>
        </p:spPr>
      </p:pic>
      <p:sp>
        <p:nvSpPr>
          <p:cNvPr id="105" name="Shape 105"/>
          <p:cNvSpPr txBox="1"/>
          <p:nvPr/>
        </p:nvSpPr>
        <p:spPr>
          <a:xfrm>
            <a:off x="893950" y="2598350"/>
            <a:ext cx="7537199" cy="1969499"/>
          </a:xfrm>
          <a:prstGeom prst="rect">
            <a:avLst/>
          </a:prstGeom>
          <a:noFill/>
          <a:ln>
            <a:noFill/>
          </a:ln>
        </p:spPr>
        <p:txBody>
          <a:bodyPr anchorCtr="0" anchor="t" bIns="91425" lIns="91425" rIns="91425" tIns="91425">
            <a:noAutofit/>
          </a:bodyPr>
          <a:lstStyle/>
          <a:p>
            <a:pPr lvl="0" rtl="0">
              <a:spcBef>
                <a:spcPts val="0"/>
              </a:spcBef>
              <a:buNone/>
            </a:pPr>
            <a:r>
              <a:rPr lang="en"/>
              <a:t>“In this paper I will argue that the focus in the statistical community on data models has: </a:t>
            </a:r>
          </a:p>
          <a:p>
            <a:pPr indent="-228600" lvl="0" marL="457200" rtl="0">
              <a:spcBef>
                <a:spcPts val="0"/>
              </a:spcBef>
              <a:buChar char="●"/>
            </a:pPr>
            <a:r>
              <a:rPr lang="en"/>
              <a:t>Led to irrelevant theory and questionable scientific conclusions;</a:t>
            </a:r>
          </a:p>
          <a:p>
            <a:pPr indent="-228600" lvl="0" marL="457200" rtl="0">
              <a:spcBef>
                <a:spcPts val="0"/>
              </a:spcBef>
              <a:buChar char="●"/>
            </a:pPr>
            <a:r>
              <a:rPr lang="en"/>
              <a:t>Kept statisticians from using more suitable algorithmic models;</a:t>
            </a:r>
          </a:p>
          <a:p>
            <a:pPr indent="-228600" lvl="0" marL="457200" rtl="0">
              <a:spcBef>
                <a:spcPts val="0"/>
              </a:spcBef>
              <a:buChar char="●"/>
            </a:pPr>
            <a:r>
              <a:rPr lang="en"/>
              <a:t>Prevented statisticians from working on exciting new problems;”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448491" y="14100"/>
            <a:ext cx="4674900" cy="366899"/>
          </a:xfrm>
          <a:prstGeom prst="rect">
            <a:avLst/>
          </a:prstGeom>
        </p:spPr>
        <p:txBody>
          <a:bodyPr anchorCtr="0" anchor="ctr" bIns="91425" lIns="91425" rIns="91425" tIns="91425">
            <a:noAutofit/>
          </a:bodyPr>
          <a:lstStyle/>
          <a:p>
            <a:pPr lvl="0" rtl="0">
              <a:spcBef>
                <a:spcPts val="0"/>
              </a:spcBef>
              <a:buNone/>
            </a:pPr>
            <a:r>
              <a:rPr lang="en"/>
              <a:t>Further reading</a:t>
            </a:r>
          </a:p>
        </p:txBody>
      </p:sp>
      <p:pic>
        <p:nvPicPr>
          <p:cNvPr id="111" name="Shape 111"/>
          <p:cNvPicPr preferRelativeResize="0"/>
          <p:nvPr/>
        </p:nvPicPr>
        <p:blipFill>
          <a:blip r:embed="rId3">
            <a:alphaModFix/>
          </a:blip>
          <a:stretch>
            <a:fillRect/>
          </a:stretch>
        </p:blipFill>
        <p:spPr>
          <a:xfrm>
            <a:off x="876825" y="2216050"/>
            <a:ext cx="7138975" cy="1783725"/>
          </a:xfrm>
          <a:prstGeom prst="rect">
            <a:avLst/>
          </a:prstGeom>
          <a:noFill/>
          <a:ln>
            <a:noFill/>
          </a:ln>
        </p:spPr>
      </p:pic>
      <p:pic>
        <p:nvPicPr>
          <p:cNvPr id="112" name="Shape 112"/>
          <p:cNvPicPr preferRelativeResize="0"/>
          <p:nvPr/>
        </p:nvPicPr>
        <p:blipFill>
          <a:blip r:embed="rId4">
            <a:alphaModFix/>
          </a:blip>
          <a:stretch>
            <a:fillRect/>
          </a:stretch>
        </p:blipFill>
        <p:spPr>
          <a:xfrm>
            <a:off x="214125" y="458600"/>
            <a:ext cx="2702400" cy="151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448491" y="14100"/>
            <a:ext cx="4674900" cy="366899"/>
          </a:xfrm>
          <a:prstGeom prst="rect">
            <a:avLst/>
          </a:prstGeom>
        </p:spPr>
        <p:txBody>
          <a:bodyPr anchorCtr="0" anchor="ctr" bIns="91425" lIns="91425" rIns="91425" tIns="91425">
            <a:noAutofit/>
          </a:bodyPr>
          <a:lstStyle/>
          <a:p>
            <a:pPr lvl="0" rtl="0">
              <a:spcBef>
                <a:spcPts val="0"/>
              </a:spcBef>
              <a:buNone/>
            </a:pPr>
            <a:r>
              <a:rPr lang="en"/>
              <a:t>Further reading</a:t>
            </a:r>
          </a:p>
        </p:txBody>
      </p:sp>
      <p:pic>
        <p:nvPicPr>
          <p:cNvPr id="118" name="Shape 118"/>
          <p:cNvPicPr preferRelativeResize="0"/>
          <p:nvPr/>
        </p:nvPicPr>
        <p:blipFill>
          <a:blip r:embed="rId3">
            <a:alphaModFix/>
          </a:blip>
          <a:stretch>
            <a:fillRect/>
          </a:stretch>
        </p:blipFill>
        <p:spPr>
          <a:xfrm>
            <a:off x="171700" y="539525"/>
            <a:ext cx="8484301" cy="2364024"/>
          </a:xfrm>
          <a:prstGeom prst="rect">
            <a:avLst/>
          </a:prstGeom>
          <a:noFill/>
          <a:ln>
            <a:noFill/>
          </a:ln>
        </p:spPr>
      </p:pic>
      <p:sp>
        <p:nvSpPr>
          <p:cNvPr id="119" name="Shape 119"/>
          <p:cNvSpPr txBox="1"/>
          <p:nvPr/>
        </p:nvSpPr>
        <p:spPr>
          <a:xfrm>
            <a:off x="1724050" y="2940225"/>
            <a:ext cx="6309599" cy="1923600"/>
          </a:xfrm>
          <a:prstGeom prst="rect">
            <a:avLst/>
          </a:prstGeom>
          <a:noFill/>
          <a:ln>
            <a:noFill/>
          </a:ln>
        </p:spPr>
        <p:txBody>
          <a:bodyPr anchorCtr="0" anchor="t" bIns="91425" lIns="91425" rIns="91425" tIns="91425">
            <a:noAutofit/>
          </a:bodyPr>
          <a:lstStyle/>
          <a:p>
            <a:pPr lvl="0" rtl="0">
              <a:spcBef>
                <a:spcPts val="0"/>
              </a:spcBef>
              <a:buNone/>
            </a:pPr>
            <a:r>
              <a:rPr lang="en"/>
              <a:t>“so that the apparent superiority of more sophisticated methods may be something of an illusion. In particular, simple methods typically yield performance almost as good as more sophisticated methods, to the extent that the difference in performance may be swamped by other sources of uncertainty that generally are not considered in the classical supervised classification paradigm.”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457200" y="1370326"/>
            <a:ext cx="8229600" cy="2682300"/>
          </a:xfrm>
          <a:prstGeom prst="rect">
            <a:avLst/>
          </a:prstGeom>
        </p:spPr>
        <p:txBody>
          <a:bodyPr anchorCtr="0" anchor="b" bIns="91425" lIns="91425" rIns="91425" tIns="91425">
            <a:noAutofit/>
          </a:bodyPr>
          <a:lstStyle/>
          <a:p>
            <a:pPr lvl="0">
              <a:spcBef>
                <a:spcPts val="0"/>
              </a:spcBef>
              <a:buNone/>
            </a:pPr>
            <a:r>
              <a:rPr lang="en"/>
              <a:t>Machine learning is a set of algorithms that can take a set of inputs (data) and return a prediction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1370326"/>
            <a:ext cx="8229600" cy="2682300"/>
          </a:xfrm>
          <a:prstGeom prst="rect">
            <a:avLst/>
          </a:prstGeom>
        </p:spPr>
        <p:txBody>
          <a:bodyPr anchorCtr="0" anchor="b" bIns="91425" lIns="91425" rIns="91425" tIns="91425">
            <a:noAutofit/>
          </a:bodyPr>
          <a:lstStyle/>
          <a:p>
            <a:pPr lvl="0" rtl="0">
              <a:spcBef>
                <a:spcPts val="0"/>
              </a:spcBef>
              <a:buNone/>
            </a:pPr>
            <a:r>
              <a:rPr lang="en"/>
              <a:t>Non-exhaustive list of ML activities:</a:t>
            </a:r>
          </a:p>
          <a:p>
            <a:pPr lvl="0" rtl="0">
              <a:spcBef>
                <a:spcPts val="0"/>
              </a:spcBef>
              <a:buNone/>
            </a:pPr>
            <a:r>
              <a:rPr lang="en"/>
              <a:t>Unsupervised learning</a:t>
            </a:r>
          </a:p>
          <a:p>
            <a:pPr lvl="0" rtl="0">
              <a:spcBef>
                <a:spcPts val="0"/>
              </a:spcBef>
              <a:buNone/>
            </a:pPr>
            <a:r>
              <a:rPr lang="en"/>
              <a:t>Supervised learning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1370315"/>
            <a:ext cx="8229600" cy="3288299"/>
          </a:xfrm>
          <a:prstGeom prst="rect">
            <a:avLst/>
          </a:prstGeom>
        </p:spPr>
        <p:txBody>
          <a:bodyPr anchorCtr="0" anchor="b" bIns="91425" lIns="91425" rIns="91425" tIns="91425">
            <a:noAutofit/>
          </a:bodyPr>
          <a:lstStyle/>
          <a:p>
            <a:pPr lvl="0" rtl="0">
              <a:spcBef>
                <a:spcPts val="0"/>
              </a:spcBef>
              <a:buNone/>
            </a:pPr>
            <a:r>
              <a:rPr lang="en"/>
              <a:t>Unsupervised learning: trying to uncover unobserved factors; clustering, mixture models, principal components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pic>
        <p:nvPicPr>
          <p:cNvPr id="47" name="Shape 47"/>
          <p:cNvPicPr preferRelativeResize="0"/>
          <p:nvPr/>
        </p:nvPicPr>
        <p:blipFill>
          <a:blip r:embed="rId3">
            <a:alphaModFix/>
          </a:blip>
          <a:stretch>
            <a:fillRect/>
          </a:stretch>
        </p:blipFill>
        <p:spPr>
          <a:xfrm>
            <a:off x="190027" y="738975"/>
            <a:ext cx="8634499" cy="287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70315"/>
            <a:ext cx="8229600" cy="3288299"/>
          </a:xfrm>
          <a:prstGeom prst="rect">
            <a:avLst/>
          </a:prstGeom>
        </p:spPr>
        <p:txBody>
          <a:bodyPr anchorCtr="0" anchor="b" bIns="91425" lIns="91425" rIns="91425" tIns="91425">
            <a:noAutofit/>
          </a:bodyPr>
          <a:lstStyle/>
          <a:p>
            <a:pPr lvl="0" rtl="0">
              <a:spcBef>
                <a:spcPts val="0"/>
              </a:spcBef>
              <a:buNone/>
            </a:pPr>
            <a:r>
              <a:rPr lang="en"/>
              <a:t>Supervised learning: using a collection of predictors and some observed outcomes to build an algorithm to predict the outcome when it is not observed; random forests, boosting, SVMs</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pic>
        <p:nvPicPr>
          <p:cNvPr id="57" name="Shape 57"/>
          <p:cNvPicPr preferRelativeResize="0"/>
          <p:nvPr/>
        </p:nvPicPr>
        <p:blipFill>
          <a:blip r:embed="rId3">
            <a:alphaModFix/>
          </a:blip>
          <a:stretch>
            <a:fillRect/>
          </a:stretch>
        </p:blipFill>
        <p:spPr>
          <a:xfrm>
            <a:off x="2951651" y="102277"/>
            <a:ext cx="3680049" cy="4851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2598328" y="14100"/>
            <a:ext cx="6524999" cy="366899"/>
          </a:xfrm>
          <a:prstGeom prst="rect">
            <a:avLst/>
          </a:prstGeom>
        </p:spPr>
        <p:txBody>
          <a:bodyPr anchorCtr="0" anchor="ctr" bIns="91425" lIns="91425" rIns="91425" tIns="91425">
            <a:noAutofit/>
          </a:bodyPr>
          <a:lstStyle/>
          <a:p>
            <a:pPr lvl="0" rtl="0">
              <a:spcBef>
                <a:spcPts val="0"/>
              </a:spcBef>
              <a:buNone/>
            </a:pPr>
            <a:r>
              <a:rPr lang="en"/>
              <a:t>Contrasting machine learning and traditional statistical analyses</a:t>
            </a:r>
          </a:p>
        </p:txBody>
      </p:sp>
      <p:sp>
        <p:nvSpPr>
          <p:cNvPr id="63" name="Shape 63"/>
          <p:cNvSpPr txBox="1"/>
          <p:nvPr/>
        </p:nvSpPr>
        <p:spPr>
          <a:xfrm>
            <a:off x="515175" y="1037875"/>
            <a:ext cx="4363199" cy="3673799"/>
          </a:xfrm>
          <a:prstGeom prst="rect">
            <a:avLst/>
          </a:prstGeom>
          <a:noFill/>
          <a:ln>
            <a:noFill/>
          </a:ln>
        </p:spPr>
        <p:txBody>
          <a:bodyPr anchorCtr="0" anchor="t" bIns="91425" lIns="91425" rIns="91425" tIns="91425">
            <a:noAutofit/>
          </a:bodyPr>
          <a:lstStyle/>
          <a:p>
            <a:pPr lvl="0" rtl="0">
              <a:spcBef>
                <a:spcPts val="0"/>
              </a:spcBef>
              <a:buNone/>
            </a:pPr>
            <a:r>
              <a:rPr b="1" lang="en"/>
              <a:t>Machine learning</a:t>
            </a:r>
          </a:p>
          <a:p>
            <a:pPr indent="-228600" lvl="0" marL="457200" rtl="0">
              <a:spcBef>
                <a:spcPts val="0"/>
              </a:spcBef>
              <a:buChar char="●"/>
            </a:pPr>
            <a:r>
              <a:rPr lang="en"/>
              <a:t>Emphasize predictions</a:t>
            </a:r>
          </a:p>
          <a:p>
            <a:pPr indent="-228600" lvl="0" marL="457200" rtl="0">
              <a:spcBef>
                <a:spcPts val="0"/>
              </a:spcBef>
              <a:buChar char="●"/>
            </a:pPr>
            <a:r>
              <a:rPr lang="en"/>
              <a:t>Evaluates results via prediction performance</a:t>
            </a:r>
          </a:p>
          <a:p>
            <a:pPr indent="-228600" lvl="0" marL="457200" rtl="0">
              <a:spcBef>
                <a:spcPts val="0"/>
              </a:spcBef>
              <a:buChar char="●"/>
            </a:pPr>
            <a:r>
              <a:rPr lang="en"/>
              <a:t>Concern for overfitting but not model complexity per se</a:t>
            </a:r>
          </a:p>
          <a:p>
            <a:pPr indent="-228600" lvl="0" marL="457200" rtl="0">
              <a:spcBef>
                <a:spcPts val="0"/>
              </a:spcBef>
              <a:buChar char="●"/>
            </a:pPr>
            <a:r>
              <a:rPr lang="en"/>
              <a:t>Emphasis on performance</a:t>
            </a:r>
          </a:p>
          <a:p>
            <a:pPr indent="-228600" lvl="0" marL="457200" rtl="0">
              <a:spcBef>
                <a:spcPts val="0"/>
              </a:spcBef>
              <a:buChar char="●"/>
            </a:pPr>
            <a:r>
              <a:rPr lang="en"/>
              <a:t>Generalizability is obtained through performance on novel datasets</a:t>
            </a:r>
          </a:p>
          <a:p>
            <a:pPr indent="-228600" lvl="0" marL="457200" rtl="0">
              <a:spcBef>
                <a:spcPts val="0"/>
              </a:spcBef>
              <a:buChar char="●"/>
            </a:pPr>
            <a:r>
              <a:rPr lang="en"/>
              <a:t>Usually no superpopulation model specified</a:t>
            </a:r>
          </a:p>
          <a:p>
            <a:pPr indent="-228600" lvl="0" marL="457200" rtl="0">
              <a:spcBef>
                <a:spcPts val="0"/>
              </a:spcBef>
              <a:buChar char="●"/>
            </a:pPr>
            <a:r>
              <a:rPr lang="en"/>
              <a:t>Concern over performance and robustness</a:t>
            </a:r>
          </a:p>
          <a:p>
            <a:pPr lvl="0" rtl="0">
              <a:spcBef>
                <a:spcPts val="0"/>
              </a:spcBef>
              <a:buNone/>
            </a:pPr>
            <a:r>
              <a:t/>
            </a:r>
            <a:endParaRPr/>
          </a:p>
        </p:txBody>
      </p:sp>
      <p:sp>
        <p:nvSpPr>
          <p:cNvPr id="64" name="Shape 64"/>
          <p:cNvSpPr txBox="1"/>
          <p:nvPr/>
        </p:nvSpPr>
        <p:spPr>
          <a:xfrm>
            <a:off x="4780800" y="992425"/>
            <a:ext cx="4363199" cy="3855599"/>
          </a:xfrm>
          <a:prstGeom prst="rect">
            <a:avLst/>
          </a:prstGeom>
          <a:noFill/>
          <a:ln>
            <a:noFill/>
          </a:ln>
        </p:spPr>
        <p:txBody>
          <a:bodyPr anchorCtr="0" anchor="t" bIns="91425" lIns="91425" rIns="91425" tIns="91425">
            <a:noAutofit/>
          </a:bodyPr>
          <a:lstStyle/>
          <a:p>
            <a:pPr lvl="0" rtl="0">
              <a:spcBef>
                <a:spcPts val="0"/>
              </a:spcBef>
              <a:buNone/>
            </a:pPr>
            <a:r>
              <a:rPr b="1" lang="en"/>
              <a:t>Traditional statistical analyses</a:t>
            </a:r>
          </a:p>
          <a:p>
            <a:pPr indent="-228600" lvl="0" marL="457200" rtl="0">
              <a:spcBef>
                <a:spcPts val="0"/>
              </a:spcBef>
              <a:buChar char="●"/>
            </a:pPr>
            <a:r>
              <a:rPr lang="en"/>
              <a:t>Emphasizes superpopulation inference</a:t>
            </a:r>
          </a:p>
          <a:p>
            <a:pPr indent="-228600" lvl="0" marL="457200" rtl="0">
              <a:spcBef>
                <a:spcPts val="0"/>
              </a:spcBef>
              <a:buChar char="●"/>
            </a:pPr>
            <a:r>
              <a:rPr lang="en"/>
              <a:t>Focuses on a-priori hypotheses </a:t>
            </a:r>
          </a:p>
          <a:p>
            <a:pPr indent="-228600" lvl="0" marL="457200" rtl="0">
              <a:spcBef>
                <a:spcPts val="0"/>
              </a:spcBef>
              <a:buChar char="●"/>
            </a:pPr>
            <a:r>
              <a:rPr lang="en"/>
              <a:t>Simpler models preferred over complex ones (parsimony), even if the more complex models perform slightly better</a:t>
            </a:r>
          </a:p>
          <a:p>
            <a:pPr indent="-228600" lvl="0" marL="457200" rtl="0">
              <a:spcBef>
                <a:spcPts val="0"/>
              </a:spcBef>
              <a:buChar char="●"/>
            </a:pPr>
            <a:r>
              <a:rPr lang="en"/>
              <a:t>Emphasis on parameter interpretability</a:t>
            </a:r>
          </a:p>
          <a:p>
            <a:pPr indent="-228600" lvl="0" marL="457200" rtl="0">
              <a:spcBef>
                <a:spcPts val="0"/>
              </a:spcBef>
              <a:buChar char="●"/>
            </a:pPr>
            <a:r>
              <a:rPr lang="en"/>
              <a:t>Statistical modeling or sampling assumptions connects data to a population of interest</a:t>
            </a:r>
          </a:p>
          <a:p>
            <a:pPr indent="-228600" lvl="0" marL="457200" rtl="0">
              <a:spcBef>
                <a:spcPts val="0"/>
              </a:spcBef>
              <a:buChar char="●"/>
            </a:pPr>
            <a:r>
              <a:rPr lang="en"/>
              <a:t>Concern over assumptions and robustness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Examples</a:t>
            </a:r>
          </a:p>
        </p:txBody>
      </p:sp>
      <p:pic>
        <p:nvPicPr>
          <p:cNvPr id="70" name="Shape 70"/>
          <p:cNvPicPr preferRelativeResize="0"/>
          <p:nvPr/>
        </p:nvPicPr>
        <p:blipFill>
          <a:blip r:embed="rId3">
            <a:alphaModFix/>
          </a:blip>
          <a:stretch>
            <a:fillRect/>
          </a:stretch>
        </p:blipFill>
        <p:spPr>
          <a:xfrm>
            <a:off x="228950" y="615125"/>
            <a:ext cx="5290575" cy="1066099"/>
          </a:xfrm>
          <a:prstGeom prst="rect">
            <a:avLst/>
          </a:prstGeom>
          <a:noFill/>
          <a:ln>
            <a:noFill/>
          </a:ln>
        </p:spPr>
      </p:pic>
      <p:sp>
        <p:nvSpPr>
          <p:cNvPr id="71" name="Shape 71"/>
          <p:cNvSpPr txBox="1"/>
          <p:nvPr/>
        </p:nvSpPr>
        <p:spPr>
          <a:xfrm>
            <a:off x="228950" y="1974500"/>
            <a:ext cx="8849100" cy="2603999"/>
          </a:xfrm>
          <a:prstGeom prst="rect">
            <a:avLst/>
          </a:prstGeom>
          <a:noFill/>
          <a:ln>
            <a:noFill/>
          </a:ln>
        </p:spPr>
        <p:txBody>
          <a:bodyPr anchorCtr="0" anchor="t" bIns="91425" lIns="91425" rIns="91425" tIns="91425">
            <a:noAutofit/>
          </a:bodyPr>
          <a:lstStyle/>
          <a:p>
            <a:pPr lvl="0" rtl="0">
              <a:spcBef>
                <a:spcPts val="0"/>
              </a:spcBef>
              <a:buNone/>
            </a:pPr>
            <a:r>
              <a:rPr lang="en"/>
              <a:t>Machine learning</a:t>
            </a:r>
          </a:p>
          <a:p>
            <a:pPr indent="-228600" lvl="0" marL="457200" rtl="0">
              <a:spcBef>
                <a:spcPts val="0"/>
              </a:spcBef>
              <a:buChar char="●"/>
            </a:pPr>
            <a:r>
              <a:rPr lang="en"/>
              <a:t>build an automated movie recommender system </a:t>
            </a:r>
          </a:p>
          <a:p>
            <a:pPr indent="-228600" lvl="0" marL="457200" rtl="0">
              <a:spcBef>
                <a:spcPts val="0"/>
              </a:spcBef>
              <a:buChar char="●"/>
            </a:pPr>
            <a:r>
              <a:rPr lang="en"/>
              <a:t>success - anything that produces reliable recommendations </a:t>
            </a:r>
          </a:p>
          <a:p>
            <a:pPr lvl="0" rtl="0">
              <a:spcBef>
                <a:spcPts val="0"/>
              </a:spcBef>
              <a:buNone/>
            </a:pPr>
            <a:r>
              <a:t/>
            </a:r>
            <a:endParaRPr/>
          </a:p>
          <a:p>
            <a:pPr lvl="0" rtl="0">
              <a:spcBef>
                <a:spcPts val="0"/>
              </a:spcBef>
              <a:buNone/>
            </a:pPr>
            <a:r>
              <a:rPr lang="en"/>
              <a:t>Statistical analysis</a:t>
            </a:r>
          </a:p>
          <a:p>
            <a:pPr indent="-228600" lvl="0" marL="457200" rtl="0">
              <a:spcBef>
                <a:spcPts val="0"/>
              </a:spcBef>
              <a:buChar char="●"/>
            </a:pPr>
            <a:r>
              <a:rPr lang="en"/>
              <a:t>build a parsimonious and interpretable model to better understand why people choose the movies that they do</a:t>
            </a:r>
          </a:p>
          <a:p>
            <a:pPr indent="-228600" lvl="0" marL="457200">
              <a:spcBef>
                <a:spcPts val="0"/>
              </a:spcBef>
              <a:buChar char="●"/>
            </a:pPr>
            <a:r>
              <a:rPr lang="en"/>
              <a:t>success - anything true learned about movie choices</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