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 name="Shape 22"/>
        <p:cNvGrpSpPr/>
        <p:nvPr/>
      </p:nvGrpSpPr>
      <p:grpSpPr>
        <a:xfrm>
          <a:off x="0" y="0"/>
          <a:ext cx="0" cy="0"/>
          <a:chOff x="0" y="0"/>
          <a:chExt cx="0" cy="0"/>
        </a:xfrm>
      </p:grpSpPr>
      <p:sp>
        <p:nvSpPr>
          <p:cNvPr id="23" name="Shape 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 name="Shape 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 name="Shape 44"/>
        <p:cNvGrpSpPr/>
        <p:nvPr/>
      </p:nvGrpSpPr>
      <p:grpSpPr>
        <a:xfrm>
          <a:off x="0" y="0"/>
          <a:ext cx="0" cy="0"/>
          <a:chOff x="0" y="0"/>
          <a:chExt cx="0" cy="0"/>
        </a:xfrm>
      </p:grpSpPr>
      <p:sp>
        <p:nvSpPr>
          <p:cNvPr id="45" name="Shape 4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46" name="Shape 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spTree>
      <p:nvGrpSpPr>
        <p:cNvPr id="8" name="Shape 8"/>
        <p:cNvGrpSpPr/>
        <p:nvPr/>
      </p:nvGrpSpPr>
      <p:grpSpPr>
        <a:xfrm>
          <a:off x="0" y="0"/>
          <a:ext cx="0" cy="0"/>
          <a:chOff x="0" y="0"/>
          <a:chExt cx="0" cy="0"/>
        </a:xfrm>
      </p:grpSpPr>
      <p:sp>
        <p:nvSpPr>
          <p:cNvPr id="9" name="Shape 9"/>
          <p:cNvSpPr txBox="1"/>
          <p:nvPr>
            <p:ph type="ctrTitle"/>
          </p:nvPr>
        </p:nvSpPr>
        <p:spPr>
          <a:xfrm>
            <a:off x="138075" y="1002222"/>
            <a:ext cx="7772400" cy="784799"/>
          </a:xfrm>
          <a:prstGeom prst="rect">
            <a:avLst/>
          </a:prstGeom>
        </p:spPr>
        <p:txBody>
          <a:bodyPr anchorCtr="0" anchor="b" bIns="91425" lIns="91425" rIns="91425" tIns="91425"/>
          <a:lstStyle>
            <a:lvl1pPr lvl="0">
              <a:spcBef>
                <a:spcPts val="0"/>
              </a:spcBef>
              <a:buClr>
                <a:srgbClr val="4A86E8"/>
              </a:buClr>
              <a:defRPr>
                <a:solidFill>
                  <a:srgbClr val="4A86E8"/>
                </a:solidFill>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nvSpPr>
        <p:spPr>
          <a:xfrm>
            <a:off x="5272875" y="3852550"/>
            <a:ext cx="3657600" cy="457200"/>
          </a:xfrm>
          <a:prstGeom prst="rect">
            <a:avLst/>
          </a:prstGeom>
          <a:noFill/>
          <a:ln>
            <a:noFill/>
          </a:ln>
        </p:spPr>
        <p:txBody>
          <a:bodyPr anchorCtr="0" anchor="t" bIns="91425" lIns="91425" rIns="91425" tIns="91425">
            <a:noAutofit/>
          </a:bodyPr>
          <a:lstStyle/>
          <a:p>
            <a:pPr lvl="0">
              <a:spcBef>
                <a:spcPts val="0"/>
              </a:spcBef>
              <a:buNone/>
            </a:pPr>
            <a:r>
              <a:t/>
            </a:r>
            <a:endParaRPr sz="2000">
              <a:solidFill>
                <a:srgbClr val="999999"/>
              </a:solidFill>
              <a:latin typeface="Lato"/>
              <a:ea typeface="Lato"/>
              <a:cs typeface="Lato"/>
              <a:sym typeface="Lato"/>
            </a:endParaRPr>
          </a:p>
        </p:txBody>
      </p:sp>
      <p:cxnSp>
        <p:nvCxnSpPr>
          <p:cNvPr id="11" name="Shape 11"/>
          <p:cNvCxnSpPr/>
          <p:nvPr/>
        </p:nvCxnSpPr>
        <p:spPr>
          <a:xfrm>
            <a:off x="244700" y="1970475"/>
            <a:ext cx="8603100" cy="19199"/>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 CIte">
    <p:spTree>
      <p:nvGrpSpPr>
        <p:cNvPr id="13" name="Shape 13"/>
        <p:cNvGrpSpPr/>
        <p:nvPr/>
      </p:nvGrpSpPr>
      <p:grpSpPr>
        <a:xfrm>
          <a:off x="0" y="0"/>
          <a:ext cx="0" cy="0"/>
          <a:chOff x="0" y="0"/>
          <a:chExt cx="0" cy="0"/>
        </a:xfrm>
      </p:grpSpPr>
      <p:sp>
        <p:nvSpPr>
          <p:cNvPr id="14" name="Shape 14"/>
          <p:cNvSpPr txBox="1"/>
          <p:nvPr>
            <p:ph type="title"/>
          </p:nvPr>
        </p:nvSpPr>
        <p:spPr>
          <a:xfrm>
            <a:off x="4448491" y="14100"/>
            <a:ext cx="4674900" cy="366899"/>
          </a:xfrm>
          <a:prstGeom prst="rect">
            <a:avLst/>
          </a:prstGeom>
          <a:solidFill>
            <a:srgbClr val="000000">
              <a:alpha val="74080"/>
            </a:srgbClr>
          </a:solidFill>
        </p:spPr>
        <p:txBody>
          <a:bodyPr anchorCtr="0" anchor="ctr" bIns="91425" lIns="91425" rIns="91425" tIns="91425"/>
          <a:lstStyle>
            <a:lvl1pPr lvl="0" rtl="0" algn="r">
              <a:spcBef>
                <a:spcPts val="0"/>
              </a:spcBef>
              <a:buNone/>
              <a:defRPr b="0" sz="1500">
                <a:solidFill>
                  <a:srgbClr val="F3F3F3"/>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ation">
    <p:spTree>
      <p:nvGrpSpPr>
        <p:cNvPr id="15" name="Shape 15"/>
        <p:cNvGrpSpPr/>
        <p:nvPr/>
      </p:nvGrpSpPr>
      <p:grpSpPr>
        <a:xfrm>
          <a:off x="0" y="0"/>
          <a:ext cx="0" cy="0"/>
          <a:chOff x="0" y="0"/>
          <a:chExt cx="0" cy="0"/>
        </a:xfrm>
      </p:grpSpPr>
      <p:sp>
        <p:nvSpPr>
          <p:cNvPr id="16" name="Shape 16"/>
          <p:cNvSpPr txBox="1"/>
          <p:nvPr>
            <p:ph idx="1" type="subTitle"/>
          </p:nvPr>
        </p:nvSpPr>
        <p:spPr>
          <a:xfrm>
            <a:off x="1097400" y="783600"/>
            <a:ext cx="6979800" cy="1883399"/>
          </a:xfrm>
          <a:prstGeom prst="rect">
            <a:avLst/>
          </a:prstGeom>
        </p:spPr>
        <p:txBody>
          <a:bodyPr anchorCtr="0" anchor="t" bIns="91425" lIns="91425" rIns="91425" tIns="91425"/>
          <a:lstStyle>
            <a:lvl1pPr lvl="0" rtl="0">
              <a:spcBef>
                <a:spcPts val="0"/>
              </a:spcBef>
              <a:buNone/>
              <a:defRPr sz="4000">
                <a:solidFill>
                  <a:srgbClr val="79797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
        <p:nvSpPr>
          <p:cNvPr id="17" name="Shape 17"/>
          <p:cNvSpPr txBox="1"/>
          <p:nvPr>
            <p:ph type="title"/>
          </p:nvPr>
        </p:nvSpPr>
        <p:spPr>
          <a:xfrm>
            <a:off x="4448491" y="14100"/>
            <a:ext cx="4674900" cy="366899"/>
          </a:xfrm>
          <a:prstGeom prst="rect">
            <a:avLst/>
          </a:prstGeom>
          <a:solidFill>
            <a:srgbClr val="000000">
              <a:alpha val="74080"/>
            </a:srgbClr>
          </a:solidFill>
        </p:spPr>
        <p:txBody>
          <a:bodyPr anchorCtr="0" anchor="ctr" bIns="91425" lIns="91425" rIns="91425" tIns="91425"/>
          <a:lstStyle>
            <a:lvl1pPr lvl="0" rtl="0" algn="r">
              <a:spcBef>
                <a:spcPts val="0"/>
              </a:spcBef>
              <a:buNone/>
              <a:defRPr b="0" sz="1500">
                <a:solidFill>
                  <a:srgbClr val="F3F3F3"/>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p:txBody>
      </p:sp>
      <p:sp>
        <p:nvSpPr>
          <p:cNvPr id="18" name="Shape 18"/>
          <p:cNvSpPr txBox="1"/>
          <p:nvPr/>
        </p:nvSpPr>
        <p:spPr>
          <a:xfrm>
            <a:off x="609600" y="838200"/>
            <a:ext cx="609599" cy="1066799"/>
          </a:xfrm>
          <a:prstGeom prst="rect">
            <a:avLst/>
          </a:prstGeom>
          <a:noFill/>
          <a:ln>
            <a:noFill/>
          </a:ln>
        </p:spPr>
        <p:txBody>
          <a:bodyPr anchorCtr="0" anchor="ctr" bIns="91425" lIns="91425" rIns="91425" tIns="91425">
            <a:noAutofit/>
          </a:bodyPr>
          <a:lstStyle/>
          <a:p>
            <a:pPr lvl="0" rtl="0">
              <a:spcBef>
                <a:spcPts val="0"/>
              </a:spcBef>
              <a:buNone/>
            </a:pPr>
            <a:r>
              <a:rPr lang="en" sz="10000">
                <a:solidFill>
                  <a:srgbClr val="FF0000"/>
                </a:solidFill>
                <a:latin typeface="Lato"/>
                <a:ea typeface="Lato"/>
                <a:cs typeface="Lato"/>
                <a:sym typeface="Lato"/>
              </a:rPr>
              <a:t>“</a:t>
            </a:r>
          </a:p>
        </p:txBody>
      </p:sp>
      <p:sp>
        <p:nvSpPr>
          <p:cNvPr id="19" name="Shape 19"/>
          <p:cNvSpPr txBox="1"/>
          <p:nvPr/>
        </p:nvSpPr>
        <p:spPr>
          <a:xfrm>
            <a:off x="7086600" y="1676400"/>
            <a:ext cx="650400" cy="1212900"/>
          </a:xfrm>
          <a:prstGeom prst="rect">
            <a:avLst/>
          </a:prstGeom>
          <a:noFill/>
          <a:ln>
            <a:noFill/>
          </a:ln>
        </p:spPr>
        <p:txBody>
          <a:bodyPr anchorCtr="0" anchor="ctr" bIns="91425" lIns="91425" rIns="91425" tIns="91425">
            <a:noAutofit/>
          </a:bodyPr>
          <a:lstStyle/>
          <a:p>
            <a:pPr lvl="0" rtl="0">
              <a:spcBef>
                <a:spcPts val="0"/>
              </a:spcBef>
              <a:buNone/>
            </a:pPr>
            <a:r>
              <a:rPr lang="en" sz="10000">
                <a:solidFill>
                  <a:srgbClr val="FF0000"/>
                </a:solidFill>
                <a:latin typeface="Lato"/>
                <a:ea typeface="Lato"/>
                <a:cs typeface="Lato"/>
                <a:sym typeface="Lato"/>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estions (not printed)">
    <p:bg>
      <p:bgPr>
        <a:solidFill>
          <a:srgbClr val="434343"/>
        </a:solidFill>
      </p:bgPr>
    </p:bg>
    <p:spTree>
      <p:nvGrpSpPr>
        <p:cNvPr id="20" name="Shape 20"/>
        <p:cNvGrpSpPr/>
        <p:nvPr/>
      </p:nvGrpSpPr>
      <p:grpSpPr>
        <a:xfrm>
          <a:off x="0" y="0"/>
          <a:ext cx="0" cy="0"/>
          <a:chOff x="0" y="0"/>
          <a:chExt cx="0" cy="0"/>
        </a:xfrm>
      </p:grpSpPr>
      <p:sp>
        <p:nvSpPr>
          <p:cNvPr id="21" name="Shape 21"/>
          <p:cNvSpPr txBox="1"/>
          <p:nvPr>
            <p:ph type="title"/>
          </p:nvPr>
        </p:nvSpPr>
        <p:spPr>
          <a:xfrm>
            <a:off x="457200" y="1370328"/>
            <a:ext cx="8229600" cy="857400"/>
          </a:xfrm>
          <a:prstGeom prst="rect">
            <a:avLst/>
          </a:prstGeom>
        </p:spPr>
        <p:txBody>
          <a:bodyPr anchorCtr="0" anchor="b" bIns="91425" lIns="91425" rIns="91425" tIns="91425"/>
          <a:lstStyle>
            <a:lvl1pPr lvl="0" rtl="0">
              <a:spcBef>
                <a:spcPts val="0"/>
              </a:spcBef>
              <a:buNone/>
              <a:defRPr sz="4000">
                <a:solidFill>
                  <a:srgbClr val="A4C2F4"/>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a:spcBef>
                <a:spcPts val="0"/>
              </a:spcBef>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b" bIns="91425" lIns="91425" rIns="91425" tIns="91425"/>
          <a:lstStyle>
            <a:lvl1pPr lvl="0">
              <a:spcBef>
                <a:spcPts val="0"/>
              </a:spcBef>
              <a:buClr>
                <a:schemeClr val="dk1"/>
              </a:buClr>
              <a:buSzPct val="100000"/>
              <a:buFont typeface="Lato"/>
              <a:buNone/>
              <a:defRPr b="1" sz="3600">
                <a:solidFill>
                  <a:schemeClr val="dk1"/>
                </a:solidFill>
                <a:latin typeface="Lato"/>
                <a:ea typeface="Lato"/>
                <a:cs typeface="Lato"/>
                <a:sym typeface="Lato"/>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lvl="0">
              <a:spcBef>
                <a:spcPts val="600"/>
              </a:spcBef>
              <a:buClr>
                <a:schemeClr val="dk1"/>
              </a:buClr>
              <a:buSzPct val="100000"/>
              <a:buFont typeface="Lato"/>
              <a:defRPr sz="3000">
                <a:solidFill>
                  <a:schemeClr val="dk1"/>
                </a:solidFill>
                <a:latin typeface="Lato"/>
                <a:ea typeface="Lato"/>
                <a:cs typeface="Lato"/>
                <a:sym typeface="Lato"/>
              </a:defRPr>
            </a:lvl1pPr>
            <a:lvl2pPr lvl="1">
              <a:spcBef>
                <a:spcPts val="480"/>
              </a:spcBef>
              <a:buClr>
                <a:schemeClr val="dk1"/>
              </a:buClr>
              <a:buSzPct val="100000"/>
              <a:buFont typeface="Lato"/>
              <a:defRPr sz="2400">
                <a:solidFill>
                  <a:schemeClr val="dk1"/>
                </a:solidFill>
                <a:latin typeface="Lato"/>
                <a:ea typeface="Lato"/>
                <a:cs typeface="Lato"/>
                <a:sym typeface="Lato"/>
              </a:defRPr>
            </a:lvl2pPr>
            <a:lvl3pPr lvl="2">
              <a:spcBef>
                <a:spcPts val="480"/>
              </a:spcBef>
              <a:buClr>
                <a:schemeClr val="dk1"/>
              </a:buClr>
              <a:buSzPct val="100000"/>
              <a:buFont typeface="Lato"/>
              <a:defRPr sz="2400">
                <a:solidFill>
                  <a:schemeClr val="dk1"/>
                </a:solidFill>
                <a:latin typeface="Lato"/>
                <a:ea typeface="Lato"/>
                <a:cs typeface="Lato"/>
                <a:sym typeface="Lato"/>
              </a:defRPr>
            </a:lvl3pPr>
            <a:lvl4pPr lvl="3">
              <a:spcBef>
                <a:spcPts val="360"/>
              </a:spcBef>
              <a:buClr>
                <a:schemeClr val="dk1"/>
              </a:buClr>
              <a:buSzPct val="100000"/>
              <a:buFont typeface="Lato"/>
              <a:defRPr sz="1800">
                <a:solidFill>
                  <a:schemeClr val="dk1"/>
                </a:solidFill>
                <a:latin typeface="Lato"/>
                <a:ea typeface="Lato"/>
                <a:cs typeface="Lato"/>
                <a:sym typeface="Lato"/>
              </a:defRPr>
            </a:lvl4pPr>
            <a:lvl5pPr lvl="4">
              <a:spcBef>
                <a:spcPts val="360"/>
              </a:spcBef>
              <a:buClr>
                <a:schemeClr val="dk1"/>
              </a:buClr>
              <a:buSzPct val="100000"/>
              <a:buFont typeface="Lato"/>
              <a:defRPr sz="1800">
                <a:solidFill>
                  <a:schemeClr val="dk1"/>
                </a:solidFill>
                <a:latin typeface="Lato"/>
                <a:ea typeface="Lato"/>
                <a:cs typeface="Lato"/>
                <a:sym typeface="Lato"/>
              </a:defRPr>
            </a:lvl5pPr>
            <a:lvl6pPr lvl="5">
              <a:spcBef>
                <a:spcPts val="360"/>
              </a:spcBef>
              <a:buClr>
                <a:schemeClr val="dk1"/>
              </a:buClr>
              <a:buSzPct val="100000"/>
              <a:buFont typeface="Lato"/>
              <a:defRPr sz="1800">
                <a:solidFill>
                  <a:schemeClr val="dk1"/>
                </a:solidFill>
                <a:latin typeface="Lato"/>
                <a:ea typeface="Lato"/>
                <a:cs typeface="Lato"/>
                <a:sym typeface="Lato"/>
              </a:defRPr>
            </a:lvl6pPr>
            <a:lvl7pPr lvl="6">
              <a:spcBef>
                <a:spcPts val="360"/>
              </a:spcBef>
              <a:buClr>
                <a:schemeClr val="dk1"/>
              </a:buClr>
              <a:buSzPct val="100000"/>
              <a:buFont typeface="Lato"/>
              <a:defRPr sz="1800">
                <a:solidFill>
                  <a:schemeClr val="dk1"/>
                </a:solidFill>
                <a:latin typeface="Lato"/>
                <a:ea typeface="Lato"/>
                <a:cs typeface="Lato"/>
                <a:sym typeface="Lato"/>
              </a:defRPr>
            </a:lvl7pPr>
            <a:lvl8pPr lvl="7">
              <a:spcBef>
                <a:spcPts val="360"/>
              </a:spcBef>
              <a:buClr>
                <a:schemeClr val="dk1"/>
              </a:buClr>
              <a:buSzPct val="100000"/>
              <a:buFont typeface="Lato"/>
              <a:defRPr sz="1800">
                <a:solidFill>
                  <a:schemeClr val="dk1"/>
                </a:solidFill>
                <a:latin typeface="Lato"/>
                <a:ea typeface="Lato"/>
                <a:cs typeface="Lato"/>
                <a:sym typeface="Lato"/>
              </a:defRPr>
            </a:lvl8pPr>
            <a:lvl9pPr lvl="8">
              <a:spcBef>
                <a:spcPts val="360"/>
              </a:spcBef>
              <a:buClr>
                <a:schemeClr val="dk1"/>
              </a:buClr>
              <a:buSzPct val="100000"/>
              <a:buFont typeface="Lato"/>
              <a:defRPr sz="18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 name="Shape 25"/>
        <p:cNvGrpSpPr/>
        <p:nvPr/>
      </p:nvGrpSpPr>
      <p:grpSpPr>
        <a:xfrm>
          <a:off x="0" y="0"/>
          <a:ext cx="0" cy="0"/>
          <a:chOff x="0" y="0"/>
          <a:chExt cx="0" cy="0"/>
        </a:xfrm>
      </p:grpSpPr>
      <p:sp>
        <p:nvSpPr>
          <p:cNvPr id="26" name="Shape 26"/>
          <p:cNvSpPr txBox="1"/>
          <p:nvPr>
            <p:ph type="ctrTitle"/>
          </p:nvPr>
        </p:nvSpPr>
        <p:spPr>
          <a:xfrm>
            <a:off x="138075" y="1002225"/>
            <a:ext cx="8886300" cy="784799"/>
          </a:xfrm>
          <a:prstGeom prst="rect">
            <a:avLst/>
          </a:prstGeom>
        </p:spPr>
        <p:txBody>
          <a:bodyPr anchorCtr="0" anchor="b" bIns="91425" lIns="91425" rIns="91425" tIns="91425">
            <a:noAutofit/>
          </a:bodyPr>
          <a:lstStyle/>
          <a:p>
            <a:pPr lvl="0">
              <a:spcBef>
                <a:spcPts val="0"/>
              </a:spcBef>
              <a:buNone/>
            </a:pPr>
            <a:r>
              <a:rPr lang="en" sz="3000"/>
              <a:t>Evaluating success of the team</a:t>
            </a:r>
          </a:p>
        </p:txBody>
      </p:sp>
      <p:sp>
        <p:nvSpPr>
          <p:cNvPr id="27" name="Shape 27"/>
          <p:cNvSpPr txBox="1"/>
          <p:nvPr/>
        </p:nvSpPr>
        <p:spPr>
          <a:xfrm>
            <a:off x="6816475" y="2000250"/>
            <a:ext cx="2053799" cy="1452899"/>
          </a:xfrm>
          <a:prstGeom prst="rect">
            <a:avLst/>
          </a:prstGeom>
          <a:noFill/>
          <a:ln>
            <a:noFill/>
          </a:ln>
        </p:spPr>
        <p:txBody>
          <a:bodyPr anchorCtr="0" anchor="t" bIns="91425" lIns="91425" rIns="91425" tIns="91425">
            <a:noAutofit/>
          </a:bodyPr>
          <a:lstStyle/>
          <a:p>
            <a:pPr lvl="0" rtl="0" algn="r">
              <a:spcBef>
                <a:spcPts val="600"/>
              </a:spcBef>
              <a:buNone/>
            </a:pPr>
            <a:r>
              <a:rPr lang="en" sz="3000">
                <a:latin typeface="Lato"/>
                <a:ea typeface="Lato"/>
                <a:cs typeface="Lato"/>
                <a:sym typeface="Lato"/>
              </a:rPr>
              <a:t>Jeff Leek</a:t>
            </a:r>
          </a:p>
          <a:p>
            <a:pPr lvl="0" rtl="0" algn="r">
              <a:spcBef>
                <a:spcPts val="600"/>
              </a:spcBef>
              <a:buNone/>
            </a:pPr>
            <a:r>
              <a:rPr lang="en" sz="2000">
                <a:solidFill>
                  <a:srgbClr val="666666"/>
                </a:solidFill>
                <a:latin typeface="Lato"/>
                <a:ea typeface="Lato"/>
                <a:cs typeface="Lato"/>
                <a:sym typeface="Lato"/>
              </a:rPr>
              <a:t>@jtleek</a:t>
            </a:r>
          </a:p>
          <a:p>
            <a:pPr lvl="0" rtl="0" algn="r">
              <a:spcBef>
                <a:spcPts val="600"/>
              </a:spcBef>
              <a:buNone/>
            </a:pPr>
            <a:r>
              <a:rPr lang="en" sz="2000">
                <a:solidFill>
                  <a:srgbClr val="666666"/>
                </a:solidFill>
                <a:latin typeface="Lato"/>
                <a:ea typeface="Lato"/>
                <a:cs typeface="Lato"/>
                <a:sym typeface="Lato"/>
              </a:rPr>
              <a:t>www.jtleek.com</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type="title"/>
          </p:nvPr>
        </p:nvSpPr>
        <p:spPr>
          <a:xfrm>
            <a:off x="457200" y="833950"/>
            <a:ext cx="8636399" cy="4224600"/>
          </a:xfrm>
          <a:prstGeom prst="rect">
            <a:avLst/>
          </a:prstGeom>
        </p:spPr>
        <p:txBody>
          <a:bodyPr anchorCtr="0" anchor="b" bIns="91425" lIns="91425" rIns="91425" tIns="91425">
            <a:noAutofit/>
          </a:bodyPr>
          <a:lstStyle/>
          <a:p>
            <a:pPr lvl="0" rtl="0">
              <a:spcBef>
                <a:spcPts val="0"/>
              </a:spcBef>
              <a:buNone/>
            </a:pPr>
            <a:r>
              <a:rPr lang="en" sz="3800"/>
              <a:t>Group success</a:t>
            </a:r>
          </a:p>
          <a:p>
            <a:pPr lvl="0" rtl="0">
              <a:spcBef>
                <a:spcPts val="0"/>
              </a:spcBef>
              <a:buNone/>
            </a:pPr>
            <a:r>
              <a:rPr lang="en" sz="3800"/>
              <a:t>	Solving organization problems</a:t>
            </a:r>
          </a:p>
          <a:p>
            <a:pPr indent="457200" lvl="0" rtl="0">
              <a:spcBef>
                <a:spcPts val="0"/>
              </a:spcBef>
              <a:buNone/>
            </a:pPr>
            <a:r>
              <a:rPr lang="en" sz="3800"/>
              <a:t>Solving internal problems</a:t>
            </a:r>
          </a:p>
          <a:p>
            <a:pPr lvl="0" rtl="0">
              <a:spcBef>
                <a:spcPts val="0"/>
              </a:spcBef>
              <a:buNone/>
            </a:pPr>
            <a:r>
              <a:rPr lang="en" sz="3800"/>
              <a:t>	Metrics</a:t>
            </a:r>
          </a:p>
          <a:p>
            <a:pPr lvl="0" rtl="0">
              <a:spcBef>
                <a:spcPts val="0"/>
              </a:spcBef>
              <a:buNone/>
            </a:pPr>
            <a:r>
              <a:rPr lang="en" sz="3800"/>
              <a:t>	</a:t>
            </a:r>
          </a:p>
          <a:p>
            <a:pPr lvl="0" rtl="0">
              <a:spcBef>
                <a:spcPts val="0"/>
              </a:spcBef>
              <a:buNone/>
            </a:pPr>
            <a:r>
              <a:rPr lang="en" sz="3800"/>
              <a:t>	</a:t>
            </a:r>
          </a:p>
          <a:p>
            <a:pPr indent="457200" lvl="0" rtl="0">
              <a:spcBef>
                <a:spcPts val="0"/>
              </a:spcBef>
              <a:buNone/>
            </a:pPr>
            <a:r>
              <a:rPr lang="en"/>
              <a:t>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pic>
        <p:nvPicPr>
          <p:cNvPr id="37" name="Shape 37"/>
          <p:cNvPicPr preferRelativeResize="0"/>
          <p:nvPr/>
        </p:nvPicPr>
        <p:blipFill>
          <a:blip r:embed="rId3">
            <a:alphaModFix/>
          </a:blip>
          <a:stretch>
            <a:fillRect/>
          </a:stretch>
        </p:blipFill>
        <p:spPr>
          <a:xfrm>
            <a:off x="874553" y="0"/>
            <a:ext cx="7394894" cy="5143500"/>
          </a:xfrm>
          <a:prstGeom prst="rect">
            <a:avLst/>
          </a:prstGeom>
          <a:noFill/>
          <a:ln>
            <a:noFill/>
          </a:ln>
        </p:spPr>
      </p:pic>
      <p:sp>
        <p:nvSpPr>
          <p:cNvPr id="38" name="Shape 38"/>
          <p:cNvSpPr txBox="1"/>
          <p:nvPr>
            <p:ph type="title"/>
          </p:nvPr>
        </p:nvSpPr>
        <p:spPr>
          <a:xfrm>
            <a:off x="3339301" y="14100"/>
            <a:ext cx="5783999" cy="366899"/>
          </a:xfrm>
          <a:prstGeom prst="rect">
            <a:avLst/>
          </a:prstGeom>
        </p:spPr>
        <p:txBody>
          <a:bodyPr anchorCtr="0" anchor="ctr" bIns="91425" lIns="91425" rIns="91425" tIns="91425">
            <a:noAutofit/>
          </a:bodyPr>
          <a:lstStyle/>
          <a:p>
            <a:pPr lvl="0" rtl="0">
              <a:spcBef>
                <a:spcPts val="0"/>
              </a:spcBef>
              <a:buNone/>
            </a:pPr>
            <a:r>
              <a:rPr lang="en"/>
              <a:t>https://hbr.org/2013/03/know-the-difference-between-yo/</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833950"/>
            <a:ext cx="8636399" cy="4224600"/>
          </a:xfrm>
          <a:prstGeom prst="rect">
            <a:avLst/>
          </a:prstGeom>
        </p:spPr>
        <p:txBody>
          <a:bodyPr anchorCtr="0" anchor="b" bIns="91425" lIns="91425" rIns="91425" tIns="91425">
            <a:noAutofit/>
          </a:bodyPr>
          <a:lstStyle/>
          <a:p>
            <a:pPr lvl="0" rtl="0">
              <a:spcBef>
                <a:spcPts val="0"/>
              </a:spcBef>
              <a:buNone/>
            </a:pPr>
            <a:r>
              <a:rPr lang="en" sz="3800"/>
              <a:t>Individual success</a:t>
            </a:r>
          </a:p>
          <a:p>
            <a:pPr lvl="0" rtl="0">
              <a:spcBef>
                <a:spcPts val="0"/>
              </a:spcBef>
              <a:buNone/>
            </a:pPr>
            <a:r>
              <a:rPr lang="en" sz="3800"/>
              <a:t>	Completion of projects</a:t>
            </a:r>
          </a:p>
          <a:p>
            <a:pPr lvl="0" rtl="0">
              <a:spcBef>
                <a:spcPts val="0"/>
              </a:spcBef>
              <a:buNone/>
            </a:pPr>
            <a:r>
              <a:rPr lang="en" sz="3800"/>
              <a:t>	Personal improvement</a:t>
            </a:r>
          </a:p>
          <a:p>
            <a:pPr lvl="0" rtl="0">
              <a:spcBef>
                <a:spcPts val="0"/>
              </a:spcBef>
              <a:buNone/>
            </a:pPr>
            <a:r>
              <a:rPr lang="en" sz="3800"/>
              <a:t>	</a:t>
            </a:r>
          </a:p>
          <a:p>
            <a:pPr lvl="0" rtl="0">
              <a:spcBef>
                <a:spcPts val="0"/>
              </a:spcBef>
              <a:buNone/>
            </a:pPr>
            <a:r>
              <a:rPr lang="en" sz="3800"/>
              <a:t>	</a:t>
            </a:r>
          </a:p>
          <a:p>
            <a:pPr indent="457200" lvl="0" rtl="0">
              <a:spcBef>
                <a:spcPts val="0"/>
              </a:spcBef>
              <a:buNone/>
            </a:pPr>
            <a:r>
              <a:rPr lang="en"/>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66666"/>
        </a:solidFill>
      </p:bgPr>
    </p:bg>
    <p:spTree>
      <p:nvGrpSpPr>
        <p:cNvPr id="47" name="Shape 47"/>
        <p:cNvGrpSpPr/>
        <p:nvPr/>
      </p:nvGrpSpPr>
      <p:grpSpPr>
        <a:xfrm>
          <a:off x="0" y="0"/>
          <a:ext cx="0" cy="0"/>
          <a:chOff x="0" y="0"/>
          <a:chExt cx="0" cy="0"/>
        </a:xfrm>
      </p:grpSpPr>
      <p:pic>
        <p:nvPicPr>
          <p:cNvPr id="48" name="Shape 48"/>
          <p:cNvPicPr preferRelativeResize="0"/>
          <p:nvPr/>
        </p:nvPicPr>
        <p:blipFill>
          <a:blip r:embed="rId3">
            <a:alphaModFix/>
          </a:blip>
          <a:stretch>
            <a:fillRect/>
          </a:stretch>
        </p:blipFill>
        <p:spPr>
          <a:xfrm>
            <a:off x="1696050" y="-571500"/>
            <a:ext cx="9144000" cy="5486400"/>
          </a:xfrm>
          <a:prstGeom prst="rect">
            <a:avLst/>
          </a:prstGeom>
          <a:noFill/>
          <a:ln>
            <a:noFill/>
          </a:ln>
        </p:spPr>
      </p:pic>
      <p:sp>
        <p:nvSpPr>
          <p:cNvPr id="49" name="Shape 49"/>
          <p:cNvSpPr txBox="1"/>
          <p:nvPr>
            <p:ph type="title"/>
          </p:nvPr>
        </p:nvSpPr>
        <p:spPr>
          <a:xfrm>
            <a:off x="51450" y="2023500"/>
            <a:ext cx="6607199" cy="1871100"/>
          </a:xfrm>
          <a:prstGeom prst="rect">
            <a:avLst/>
          </a:prstGeom>
        </p:spPr>
        <p:txBody>
          <a:bodyPr anchorCtr="0" anchor="ctr" bIns="91425" lIns="91425" rIns="91425" tIns="91425">
            <a:noAutofit/>
          </a:bodyPr>
          <a:lstStyle/>
          <a:p>
            <a:pPr lvl="0" rtl="0" algn="ctr">
              <a:spcBef>
                <a:spcPts val="0"/>
              </a:spcBef>
              <a:buClr>
                <a:schemeClr val="dk1"/>
              </a:buClr>
              <a:buSzPct val="55000"/>
              <a:buFont typeface="Arial"/>
              <a:buNone/>
            </a:pPr>
            <a:r>
              <a:rPr lang="en" sz="2000">
                <a:solidFill>
                  <a:srgbClr val="FFFFFF"/>
                </a:solidFill>
              </a:rPr>
              <a:t>An ideal situation is when you’re studying on your own and maybe you have some type of mentor who you talk to now and then. You should be alert that you’re going to make some dumb mistakes at first. And some will take a one-time correction. Others will take a lifetime to learn.</a:t>
            </a:r>
          </a:p>
        </p:txBody>
      </p:sp>
      <p:sp>
        <p:nvSpPr>
          <p:cNvPr id="50" name="Shape 50"/>
          <p:cNvSpPr txBox="1"/>
          <p:nvPr>
            <p:ph type="title"/>
          </p:nvPr>
        </p:nvSpPr>
        <p:spPr>
          <a:xfrm>
            <a:off x="51450" y="4615200"/>
            <a:ext cx="2334899" cy="528300"/>
          </a:xfrm>
          <a:prstGeom prst="rect">
            <a:avLst/>
          </a:prstGeom>
        </p:spPr>
        <p:txBody>
          <a:bodyPr anchorCtr="0" anchor="ctr" bIns="91425" lIns="91425" rIns="91425" tIns="91425">
            <a:noAutofit/>
          </a:bodyPr>
          <a:lstStyle/>
          <a:p>
            <a:pPr lvl="0" rtl="0" algn="ctr">
              <a:spcBef>
                <a:spcPts val="0"/>
              </a:spcBef>
              <a:buNone/>
            </a:pPr>
            <a:r>
              <a:rPr lang="en" sz="1200">
                <a:solidFill>
                  <a:srgbClr val="FFFFFF"/>
                </a:solidFill>
              </a:rPr>
              <a:t>Source: http://bit.ly/1OEvdk4</a:t>
            </a:r>
          </a:p>
          <a:p>
            <a:pPr lvl="0" rtl="0" algn="ctr">
              <a:spcBef>
                <a:spcPts val="0"/>
              </a:spcBef>
              <a:buNone/>
            </a:pPr>
            <a:r>
              <a:rPr lang="en" sz="1200">
                <a:solidFill>
                  <a:srgbClr val="FFFFFF"/>
                </a:solidFill>
              </a:rPr>
              <a:t>Image: http://bit.ly/1K0xy7Y</a:t>
            </a:r>
          </a:p>
        </p:txBody>
      </p:sp>
      <p:sp>
        <p:nvSpPr>
          <p:cNvPr id="51" name="Shape 51"/>
          <p:cNvSpPr txBox="1"/>
          <p:nvPr>
            <p:ph type="title"/>
          </p:nvPr>
        </p:nvSpPr>
        <p:spPr>
          <a:xfrm>
            <a:off x="4355850" y="3392025"/>
            <a:ext cx="4674900" cy="1271399"/>
          </a:xfrm>
          <a:prstGeom prst="rect">
            <a:avLst/>
          </a:prstGeom>
          <a:noFill/>
        </p:spPr>
        <p:txBody>
          <a:bodyPr anchorCtr="0" anchor="ctr" bIns="91425" lIns="91425" rIns="91425" tIns="91425">
            <a:noAutofit/>
          </a:bodyPr>
          <a:lstStyle/>
          <a:p>
            <a:pPr lvl="0" rtl="0" algn="ctr">
              <a:spcBef>
                <a:spcPts val="0"/>
              </a:spcBef>
              <a:buNone/>
            </a:pPr>
            <a:r>
              <a:rPr lang="en" sz="10000">
                <a:solidFill>
                  <a:srgbClr val="4A86E8"/>
                </a:solidFill>
              </a:rPr>
              <a:t>”</a:t>
            </a:r>
          </a:p>
        </p:txBody>
      </p:sp>
      <p:sp>
        <p:nvSpPr>
          <p:cNvPr id="52" name="Shape 52"/>
          <p:cNvSpPr txBox="1"/>
          <p:nvPr>
            <p:ph type="title"/>
          </p:nvPr>
        </p:nvSpPr>
        <p:spPr>
          <a:xfrm>
            <a:off x="4490725" y="3492475"/>
            <a:ext cx="3033300" cy="1271399"/>
          </a:xfrm>
          <a:prstGeom prst="rect">
            <a:avLst/>
          </a:prstGeom>
          <a:noFill/>
        </p:spPr>
        <p:txBody>
          <a:bodyPr anchorCtr="0" anchor="ctr" bIns="91425" lIns="91425" rIns="91425" tIns="91425">
            <a:noAutofit/>
          </a:bodyPr>
          <a:lstStyle/>
          <a:p>
            <a:pPr lvl="0" rtl="0" algn="ctr">
              <a:spcBef>
                <a:spcPts val="0"/>
              </a:spcBef>
              <a:buNone/>
            </a:pPr>
            <a:r>
              <a:rPr lang="en" sz="2000">
                <a:solidFill>
                  <a:srgbClr val="A4C2F4"/>
                </a:solidFill>
              </a:rPr>
              <a:t>-Nate Silver</a:t>
            </a:r>
          </a:p>
        </p:txBody>
      </p:sp>
      <p:sp>
        <p:nvSpPr>
          <p:cNvPr id="53" name="Shape 53"/>
          <p:cNvSpPr txBox="1"/>
          <p:nvPr>
            <p:ph type="title"/>
          </p:nvPr>
        </p:nvSpPr>
        <p:spPr>
          <a:xfrm>
            <a:off x="-2036375" y="1664000"/>
            <a:ext cx="4674900" cy="1271399"/>
          </a:xfrm>
          <a:prstGeom prst="rect">
            <a:avLst/>
          </a:prstGeom>
          <a:noFill/>
        </p:spPr>
        <p:txBody>
          <a:bodyPr anchorCtr="0" anchor="ctr" bIns="91425" lIns="91425" rIns="91425" tIns="91425">
            <a:noAutofit/>
          </a:bodyPr>
          <a:lstStyle/>
          <a:p>
            <a:pPr lvl="0" rtl="0" algn="ctr">
              <a:spcBef>
                <a:spcPts val="0"/>
              </a:spcBef>
              <a:buNone/>
            </a:pPr>
            <a:r>
              <a:rPr lang="en" sz="10000">
                <a:solidFill>
                  <a:srgbClr val="4A86E8"/>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833950"/>
            <a:ext cx="8636399" cy="4224600"/>
          </a:xfrm>
          <a:prstGeom prst="rect">
            <a:avLst/>
          </a:prstGeom>
        </p:spPr>
        <p:txBody>
          <a:bodyPr anchorCtr="0" anchor="b" bIns="91425" lIns="91425" rIns="91425" tIns="91425">
            <a:noAutofit/>
          </a:bodyPr>
          <a:lstStyle/>
          <a:p>
            <a:pPr lvl="0" rtl="0">
              <a:spcBef>
                <a:spcPts val="0"/>
              </a:spcBef>
              <a:buNone/>
            </a:pPr>
            <a:r>
              <a:rPr lang="en" sz="3800"/>
              <a:t>Examine failure</a:t>
            </a:r>
          </a:p>
          <a:p>
            <a:pPr lvl="0" rtl="0">
              <a:spcBef>
                <a:spcPts val="0"/>
              </a:spcBef>
              <a:buNone/>
            </a:pPr>
            <a:r>
              <a:rPr lang="en" sz="3800"/>
              <a:t>	Take responsibility</a:t>
            </a:r>
          </a:p>
          <a:p>
            <a:pPr lvl="0" rtl="0">
              <a:spcBef>
                <a:spcPts val="0"/>
              </a:spcBef>
              <a:buNone/>
            </a:pPr>
            <a:r>
              <a:rPr lang="en" sz="3800"/>
              <a:t>	Identify the problem</a:t>
            </a:r>
          </a:p>
          <a:p>
            <a:pPr lvl="0" rtl="0">
              <a:spcBef>
                <a:spcPts val="0"/>
              </a:spcBef>
              <a:buNone/>
            </a:pPr>
            <a:r>
              <a:rPr lang="en" sz="3800"/>
              <a:t>	Concrete steps toward a solution</a:t>
            </a:r>
          </a:p>
          <a:p>
            <a:pPr lvl="0" rtl="0">
              <a:spcBef>
                <a:spcPts val="0"/>
              </a:spcBef>
              <a:buNone/>
            </a:pPr>
            <a:r>
              <a:rPr lang="en" sz="3800"/>
              <a:t>	</a:t>
            </a:r>
          </a:p>
          <a:p>
            <a:pPr lvl="0" rtl="0">
              <a:spcBef>
                <a:spcPts val="0"/>
              </a:spcBef>
              <a:buNone/>
            </a:pPr>
            <a:r>
              <a:rPr lang="en" sz="3800"/>
              <a:t>	</a:t>
            </a:r>
          </a:p>
          <a:p>
            <a:pPr indent="457200" lvl="0" rtl="0">
              <a:spcBef>
                <a:spcPts val="0"/>
              </a:spcBef>
              <a:buNone/>
            </a:pPr>
            <a:r>
              <a:rPr lang="en"/>
              <a:t>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3339301" y="14100"/>
            <a:ext cx="5783999" cy="366899"/>
          </a:xfrm>
          <a:prstGeom prst="rect">
            <a:avLst/>
          </a:prstGeom>
        </p:spPr>
        <p:txBody>
          <a:bodyPr anchorCtr="0" anchor="ctr" bIns="91425" lIns="91425" rIns="91425" tIns="91425">
            <a:noAutofit/>
          </a:bodyPr>
          <a:lstStyle/>
          <a:p>
            <a:pPr lvl="0" rtl="0">
              <a:spcBef>
                <a:spcPts val="0"/>
              </a:spcBef>
              <a:buNone/>
            </a:pPr>
            <a:r>
              <a:rPr lang="en"/>
              <a:t>https://twitter.com/jsteeleeditor/status/595542015032463360</a:t>
            </a:r>
          </a:p>
        </p:txBody>
      </p:sp>
      <p:pic>
        <p:nvPicPr>
          <p:cNvPr id="64" name="Shape 64"/>
          <p:cNvPicPr preferRelativeResize="0"/>
          <p:nvPr/>
        </p:nvPicPr>
        <p:blipFill>
          <a:blip r:embed="rId3">
            <a:alphaModFix/>
          </a:blip>
          <a:stretch>
            <a:fillRect/>
          </a:stretch>
        </p:blipFill>
        <p:spPr>
          <a:xfrm>
            <a:off x="73075" y="578729"/>
            <a:ext cx="9143999" cy="41654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833950"/>
            <a:ext cx="8636399" cy="4224600"/>
          </a:xfrm>
          <a:prstGeom prst="rect">
            <a:avLst/>
          </a:prstGeom>
        </p:spPr>
        <p:txBody>
          <a:bodyPr anchorCtr="0" anchor="b" bIns="91425" lIns="91425" rIns="91425" tIns="91425">
            <a:noAutofit/>
          </a:bodyPr>
          <a:lstStyle/>
          <a:p>
            <a:pPr lvl="0" rtl="0">
              <a:spcBef>
                <a:spcPts val="0"/>
              </a:spcBef>
              <a:buNone/>
            </a:pPr>
            <a:r>
              <a:rPr lang="en" sz="3800"/>
              <a:t>Celebrate success</a:t>
            </a:r>
          </a:p>
          <a:p>
            <a:pPr lvl="0" rtl="0">
              <a:spcBef>
                <a:spcPts val="0"/>
              </a:spcBef>
              <a:buNone/>
            </a:pPr>
            <a:r>
              <a:rPr lang="en" sz="3800"/>
              <a:t>	Important to make your team known</a:t>
            </a:r>
          </a:p>
          <a:p>
            <a:pPr lvl="0" rtl="0">
              <a:spcBef>
                <a:spcPts val="0"/>
              </a:spcBef>
              <a:buNone/>
            </a:pPr>
            <a:r>
              <a:rPr lang="en" sz="3800"/>
              <a:t>	Keeps people motivated</a:t>
            </a:r>
          </a:p>
          <a:p>
            <a:pPr lvl="0" rtl="0">
              <a:spcBef>
                <a:spcPts val="0"/>
              </a:spcBef>
              <a:buNone/>
            </a:pPr>
            <a:r>
              <a:rPr lang="en" sz="3800"/>
              <a:t>	</a:t>
            </a:r>
          </a:p>
          <a:p>
            <a:pPr lvl="0" rtl="0">
              <a:spcBef>
                <a:spcPts val="0"/>
              </a:spcBef>
              <a:buNone/>
            </a:pPr>
            <a:r>
              <a:rPr lang="en" sz="3800"/>
              <a:t>	</a:t>
            </a:r>
          </a:p>
          <a:p>
            <a:pPr indent="457200" lvl="0" rtl="0">
              <a:spcBef>
                <a:spcPts val="0"/>
              </a:spcBef>
              <a:buNone/>
            </a:pPr>
            <a:r>
              <a:rPr lang="en"/>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pic>
        <p:nvPicPr>
          <p:cNvPr id="74" name="Shape 74"/>
          <p:cNvPicPr preferRelativeResize="0"/>
          <p:nvPr/>
        </p:nvPicPr>
        <p:blipFill>
          <a:blip r:embed="rId3">
            <a:alphaModFix/>
          </a:blip>
          <a:stretch>
            <a:fillRect/>
          </a:stretch>
        </p:blipFill>
        <p:spPr>
          <a:xfrm>
            <a:off x="412489" y="294975"/>
            <a:ext cx="8165619" cy="5143498"/>
          </a:xfrm>
          <a:prstGeom prst="rect">
            <a:avLst/>
          </a:prstGeom>
          <a:noFill/>
          <a:ln>
            <a:noFill/>
          </a:ln>
        </p:spPr>
      </p:pic>
      <p:sp>
        <p:nvSpPr>
          <p:cNvPr id="75" name="Shape 75"/>
          <p:cNvSpPr txBox="1"/>
          <p:nvPr>
            <p:ph type="title"/>
          </p:nvPr>
        </p:nvSpPr>
        <p:spPr>
          <a:xfrm>
            <a:off x="94408" y="14100"/>
            <a:ext cx="9029100" cy="366899"/>
          </a:xfrm>
          <a:prstGeom prst="rect">
            <a:avLst/>
          </a:prstGeom>
        </p:spPr>
        <p:txBody>
          <a:bodyPr anchorCtr="0" anchor="ctr" bIns="91425" lIns="91425" rIns="91425" tIns="91425">
            <a:noAutofit/>
          </a:bodyPr>
          <a:lstStyle/>
          <a:p>
            <a:pPr lvl="0">
              <a:spcBef>
                <a:spcPts val="0"/>
              </a:spcBef>
              <a:buNone/>
            </a:pPr>
            <a:r>
              <a:rPr lang="en" sz="1300"/>
              <a:t>http://www.digitalistmag.com/human-resources/5-ways-to-celebrate-success-with-your-team-in-2015-01967947</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