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A86E8"/>
              </a:buClr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244700" y="1970475"/>
            <a:ext cx="8603100" cy="19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+ C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9600" y="838200"/>
            <a:ext cx="609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estions (not printed)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38075" y="1002225"/>
            <a:ext cx="88863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How does data science interact with other groups?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6816475" y="2000250"/>
            <a:ext cx="2053799" cy="14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Jeff Leek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@jtleek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www.jtleek.com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522849"/>
            <a:ext cx="8229600" cy="25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Consulting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1062700" y="1976625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487175" y="1597675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6507475" y="30678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6631525" y="5312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4945425" y="27031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" name="Shape 42"/>
          <p:cNvCxnSpPr>
            <a:stCxn id="38" idx="0"/>
            <a:endCxn id="37" idx="0"/>
          </p:cNvCxnSpPr>
          <p:nvPr/>
        </p:nvCxnSpPr>
        <p:spPr>
          <a:xfrm rot="5400000">
            <a:off x="3595674" y="-425075"/>
            <a:ext cx="378900" cy="4424400"/>
          </a:xfrm>
          <a:prstGeom prst="curvedConnector3">
            <a:avLst>
              <a:gd fmla="val -62846" name="adj1"/>
            </a:avLst>
          </a:prstGeom>
          <a:noFill/>
          <a:ln cap="flat" cmpd="sng" w="7620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" name="Shape 43"/>
          <p:cNvSpPr txBox="1"/>
          <p:nvPr/>
        </p:nvSpPr>
        <p:spPr>
          <a:xfrm>
            <a:off x="2598200" y="798500"/>
            <a:ext cx="2099099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Request for help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286925" y="325007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>
                <a:solidFill>
                  <a:srgbClr val="4A86E8"/>
                </a:solidFill>
              </a:rPr>
              <a:t>Data team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5042875" y="413572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9900FF"/>
                </a:solidFill>
              </a:rPr>
              <a:t>External team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522849"/>
            <a:ext cx="8229600" cy="25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Collaborating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1062700" y="1976625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5487175" y="1597675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6507475" y="30678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6631525" y="5312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4945425" y="27031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0" name="Shape 60"/>
          <p:cNvCxnSpPr>
            <a:stCxn id="56" idx="0"/>
            <a:endCxn id="55" idx="0"/>
          </p:cNvCxnSpPr>
          <p:nvPr/>
        </p:nvCxnSpPr>
        <p:spPr>
          <a:xfrm rot="5400000">
            <a:off x="3595674" y="-425075"/>
            <a:ext cx="378900" cy="4424400"/>
          </a:xfrm>
          <a:prstGeom prst="curvedConnector3">
            <a:avLst>
              <a:gd fmla="val -62846" name="adj1"/>
            </a:avLst>
          </a:prstGeom>
          <a:noFill/>
          <a:ln cap="flat" cmpd="sng" w="76200">
            <a:solidFill>
              <a:srgbClr val="666666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61" name="Shape 61"/>
          <p:cNvSpPr txBox="1"/>
          <p:nvPr/>
        </p:nvSpPr>
        <p:spPr>
          <a:xfrm>
            <a:off x="2598200" y="798500"/>
            <a:ext cx="2888999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Ongoing relationship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286925" y="325007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4A86E8"/>
                </a:solidFill>
              </a:rPr>
              <a:t>Data team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5042875" y="413572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9900FF"/>
                </a:solidFill>
              </a:rPr>
              <a:t>External team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522849"/>
            <a:ext cx="8229600" cy="25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Teaching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1062700" y="1976625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5487175" y="1597675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6507475" y="30678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6631525" y="5312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4945425" y="27031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8" name="Shape 78"/>
          <p:cNvCxnSpPr>
            <a:stCxn id="74" idx="0"/>
            <a:endCxn id="73" idx="0"/>
          </p:cNvCxnSpPr>
          <p:nvPr/>
        </p:nvCxnSpPr>
        <p:spPr>
          <a:xfrm rot="5400000">
            <a:off x="3595674" y="-425075"/>
            <a:ext cx="378900" cy="4424400"/>
          </a:xfrm>
          <a:prstGeom prst="curvedConnector3">
            <a:avLst>
              <a:gd fmla="val -62846" name="adj1"/>
            </a:avLst>
          </a:prstGeom>
          <a:noFill/>
          <a:ln cap="flat" cmpd="sng" w="76200">
            <a:solidFill>
              <a:srgbClr val="666666"/>
            </a:solidFill>
            <a:prstDash val="dash"/>
            <a:round/>
            <a:headEnd len="lg" w="lg" type="triangle"/>
            <a:tailEnd len="lg" w="lg" type="none"/>
          </a:ln>
        </p:spPr>
      </p:cxnSp>
      <p:sp>
        <p:nvSpPr>
          <p:cNvPr id="79" name="Shape 79"/>
          <p:cNvSpPr txBox="1"/>
          <p:nvPr/>
        </p:nvSpPr>
        <p:spPr>
          <a:xfrm>
            <a:off x="204550" y="4519625"/>
            <a:ext cx="41013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Teaching one (or many) at a time</a:t>
            </a:r>
          </a:p>
        </p:txBody>
      </p:sp>
      <p:cxnSp>
        <p:nvCxnSpPr>
          <p:cNvPr id="80" name="Shape 80"/>
          <p:cNvCxnSpPr>
            <a:stCxn id="77" idx="3"/>
          </p:cNvCxnSpPr>
          <p:nvPr/>
        </p:nvCxnSpPr>
        <p:spPr>
          <a:xfrm flipH="1" rot="5400000">
            <a:off x="3128644" y="1607830"/>
            <a:ext cx="1044600" cy="2887800"/>
          </a:xfrm>
          <a:prstGeom prst="curvedConnector4">
            <a:avLst>
              <a:gd fmla="val -37100" name="adj1"/>
              <a:gd fmla="val 52587" name="adj2"/>
            </a:avLst>
          </a:prstGeom>
          <a:noFill/>
          <a:ln cap="flat" cmpd="sng" w="76200">
            <a:solidFill>
              <a:srgbClr val="666666"/>
            </a:solidFill>
            <a:prstDash val="dash"/>
            <a:round/>
            <a:headEnd len="lg" w="lg" type="triangle"/>
            <a:tailEnd len="lg" w="lg" type="none"/>
          </a:ln>
        </p:spPr>
      </p:cxnSp>
      <p:cxnSp>
        <p:nvCxnSpPr>
          <p:cNvPr id="81" name="Shape 81"/>
          <p:cNvCxnSpPr>
            <a:stCxn id="75" idx="4"/>
            <a:endCxn id="73" idx="4"/>
          </p:cNvCxnSpPr>
          <p:nvPr/>
        </p:nvCxnSpPr>
        <p:spPr>
          <a:xfrm flipH="1" rot="5400000">
            <a:off x="3749724" y="820249"/>
            <a:ext cx="1091100" cy="5444700"/>
          </a:xfrm>
          <a:prstGeom prst="curvedConnector3">
            <a:avLst>
              <a:gd fmla="val -21824" name="adj1"/>
            </a:avLst>
          </a:prstGeom>
          <a:noFill/>
          <a:ln cap="flat" cmpd="sng" w="76200">
            <a:solidFill>
              <a:srgbClr val="666666"/>
            </a:solidFill>
            <a:prstDash val="dash"/>
            <a:round/>
            <a:headEnd len="lg" w="lg" type="triangle"/>
            <a:tailEnd len="lg" w="lg" type="none"/>
          </a:ln>
        </p:spPr>
      </p:cxnSp>
      <p:cxnSp>
        <p:nvCxnSpPr>
          <p:cNvPr id="82" name="Shape 82"/>
          <p:cNvCxnSpPr>
            <a:stCxn id="76" idx="0"/>
            <a:endCxn id="73" idx="0"/>
          </p:cNvCxnSpPr>
          <p:nvPr/>
        </p:nvCxnSpPr>
        <p:spPr>
          <a:xfrm rot="5400000">
            <a:off x="3634524" y="-1530500"/>
            <a:ext cx="1445400" cy="5568900"/>
          </a:xfrm>
          <a:prstGeom prst="curvedConnector3">
            <a:avLst>
              <a:gd fmla="val -16475" name="adj1"/>
            </a:avLst>
          </a:prstGeom>
          <a:noFill/>
          <a:ln cap="flat" cmpd="sng" w="76200">
            <a:solidFill>
              <a:srgbClr val="666666"/>
            </a:solidFill>
            <a:prstDash val="dash"/>
            <a:round/>
            <a:headEnd len="lg" w="lg" type="triangle"/>
            <a:tailEnd len="lg" w="lg" type="none"/>
          </a:ln>
        </p:spPr>
      </p:cxnSp>
      <p:sp>
        <p:nvSpPr>
          <p:cNvPr id="83" name="Shape 83"/>
          <p:cNvSpPr txBox="1"/>
          <p:nvPr/>
        </p:nvSpPr>
        <p:spPr>
          <a:xfrm>
            <a:off x="286925" y="325007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4A86E8"/>
                </a:solidFill>
              </a:rPr>
              <a:t>Data team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042875" y="413572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9900FF"/>
                </a:solidFill>
              </a:rPr>
              <a:t>External team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522849"/>
            <a:ext cx="8229600" cy="25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Proposing new ideas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1062700" y="1976625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5487175" y="1597675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6507475" y="30678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6631525" y="5312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945425" y="270315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9" name="Shape 99"/>
          <p:cNvCxnSpPr>
            <a:stCxn id="95" idx="0"/>
            <a:endCxn id="94" idx="0"/>
          </p:cNvCxnSpPr>
          <p:nvPr/>
        </p:nvCxnSpPr>
        <p:spPr>
          <a:xfrm rot="5400000">
            <a:off x="3595674" y="-425075"/>
            <a:ext cx="378900" cy="4424400"/>
          </a:xfrm>
          <a:prstGeom prst="curvedConnector3">
            <a:avLst>
              <a:gd fmla="val -62846" name="adj1"/>
            </a:avLst>
          </a:prstGeom>
          <a:noFill/>
          <a:ln cap="flat" cmpd="sng" w="76200">
            <a:solidFill>
              <a:srgbClr val="666666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00" name="Shape 100"/>
          <p:cNvSpPr txBox="1"/>
          <p:nvPr/>
        </p:nvSpPr>
        <p:spPr>
          <a:xfrm>
            <a:off x="2598200" y="798500"/>
            <a:ext cx="2099099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New proposal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86925" y="325007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4A86E8"/>
                </a:solidFill>
              </a:rPr>
              <a:t>Data team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5042875" y="4135725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9900FF"/>
                </a:solidFill>
              </a:rPr>
              <a:t>External team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