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38075" y="1002222"/>
            <a:ext cx="7772400" cy="784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4A86E8"/>
              </a:buClr>
              <a:defRPr>
                <a:solidFill>
                  <a:srgbClr val="4A86E8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/>
        </p:nvSpPr>
        <p:spPr>
          <a:xfrm>
            <a:off x="5272875" y="38525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" name="Shape 11"/>
          <p:cNvCxnSpPr/>
          <p:nvPr/>
        </p:nvCxnSpPr>
        <p:spPr>
          <a:xfrm>
            <a:off x="244700" y="1970475"/>
            <a:ext cx="8603100" cy="19199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+ CIt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rIns="91425" tIns="91425"/>
          <a:lstStyle>
            <a:lvl1pPr lvl="0" rtl="0" algn="r">
              <a:spcBef>
                <a:spcPts val="0"/>
              </a:spcBef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atio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" type="subTitle"/>
          </p:nvPr>
        </p:nvSpPr>
        <p:spPr>
          <a:xfrm>
            <a:off x="1097400" y="783600"/>
            <a:ext cx="6979800" cy="1883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sz="4000">
                <a:solidFill>
                  <a:srgbClr val="797979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rIns="91425" tIns="91425"/>
          <a:lstStyle>
            <a:lvl1pPr lvl="0" rtl="0" algn="r">
              <a:spcBef>
                <a:spcPts val="0"/>
              </a:spcBef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/>
        </p:nvSpPr>
        <p:spPr>
          <a:xfrm>
            <a:off x="609600" y="838200"/>
            <a:ext cx="60959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</a:p>
        </p:txBody>
      </p:sp>
      <p:sp>
        <p:nvSpPr>
          <p:cNvPr id="19" name="Shape 19"/>
          <p:cNvSpPr txBox="1"/>
          <p:nvPr/>
        </p:nvSpPr>
        <p:spPr>
          <a:xfrm>
            <a:off x="7086600" y="1676400"/>
            <a:ext cx="6504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estions (not printed)">
    <p:bg>
      <p:bgPr>
        <a:solidFill>
          <a:srgbClr val="434343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13703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None/>
              <a:defRPr sz="4000">
                <a:solidFill>
                  <a:srgbClr val="A4C2F4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buNone/>
              <a:defRPr b="1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Lato"/>
              <a:defRPr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Lato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Lato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Lato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Relationship Id="rId4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en.wikipedia.org/wiki/Dat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ctrTitle"/>
          </p:nvPr>
        </p:nvSpPr>
        <p:spPr>
          <a:xfrm>
            <a:off x="138075" y="1002222"/>
            <a:ext cx="7772400" cy="784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Managing the data pull</a:t>
            </a:r>
          </a:p>
        </p:txBody>
      </p:sp>
      <p:sp>
        <p:nvSpPr>
          <p:cNvPr id="27" name="Shape 27"/>
          <p:cNvSpPr txBox="1"/>
          <p:nvPr/>
        </p:nvSpPr>
        <p:spPr>
          <a:xfrm>
            <a:off x="2355925" y="2000250"/>
            <a:ext cx="6514499" cy="145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600"/>
              </a:spcBef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Brian Caffo, Jeff Leek, Roger Peng</a:t>
            </a:r>
          </a:p>
          <a:p>
            <a:pPr lvl="0" rtl="0" algn="r">
              <a:spcBef>
                <a:spcPts val="600"/>
              </a:spcBef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@bcaffo</a:t>
            </a:r>
          </a:p>
          <a:p>
            <a:pPr lvl="0" rtl="0" algn="r">
              <a:spcBef>
                <a:spcPts val="600"/>
              </a:spcBef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www.bcaffo.com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Try it out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5" y="14100"/>
            <a:ext cx="5025175" cy="393812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0" y="3660600"/>
            <a:ext cx="9123300" cy="14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"Benford-physical" by Drnathanfurious at en.wikipedia - Transferred from en.wikipedia to Commons by User:Tam0031 using CommonsHelper.. Licensed under Public Domain via Commons - https://commons.wikimedia.org/wiki/File:Benford-physical.svg#/media/File:Benford-physical.svg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DQQs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195375" y="599550"/>
            <a:ext cx="8856599" cy="193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You can’t check every data point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However, you can query and check some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Use statistical sampling logic to estimate the proportion of bad data in your sample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87" y="2219057"/>
            <a:ext cx="8948625" cy="2848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Managing the data pull - MESSY DATA</a:t>
            </a:r>
          </a:p>
        </p:txBody>
      </p:sp>
      <p:sp>
        <p:nvSpPr>
          <p:cNvPr id="33" name="Shape 33"/>
          <p:cNvSpPr txBox="1"/>
          <p:nvPr/>
        </p:nvSpPr>
        <p:spPr>
          <a:xfrm>
            <a:off x="0" y="4703400"/>
            <a:ext cx="8283300" cy="440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http://www.mlplatform.nl/wp-content/uploads/2013/02/big-numbers1-500x198.jpg</a:t>
            </a:r>
          </a:p>
        </p:txBody>
      </p:sp>
      <p:pic>
        <p:nvPicPr>
          <p:cNvPr id="34" name="Shape 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25" y="755150"/>
            <a:ext cx="8652275" cy="34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Managing the data pull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x="743000" y="940075"/>
            <a:ext cx="8010600" cy="35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Almost every data analysis requires at least one of: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pulling data from a larger more complex data source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merging disparate sorts of data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summarizing complex data types (text, speech, images)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going from a from a format that is convenient for one purpose to one convenient for analysis (archival -&gt; analytic for example) 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Managing the data pull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x="743000" y="940075"/>
            <a:ext cx="8010600" cy="35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Almost every data analysis requires at least one of: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pulling data from a larger more complex data source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merging disparate sorts of data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summarizing complex data types (text, speech, images)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going from a from a format that is convenient for one purpose to one convenient for analysis (archival -&gt; analytic for example)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As a manager, you likely won’t be performing these operations. How do you help manage this process? 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Lots of resources to help practitioners, fewer resources for managing the practitioners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This lecture gives some simple steps for managers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/>
          <p:cNvPicPr preferRelativeResize="0"/>
          <p:nvPr/>
        </p:nvPicPr>
        <p:blipFill rotWithShape="1">
          <a:blip r:embed="rId3">
            <a:alphaModFix/>
          </a:blip>
          <a:srcRect b="0" l="16779" r="-16780" t="0"/>
          <a:stretch/>
        </p:blipFill>
        <p:spPr>
          <a:xfrm>
            <a:off x="4719700" y="1596700"/>
            <a:ext cx="4958150" cy="37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Table 1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0" y="381000"/>
            <a:ext cx="8753700" cy="21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Summary tables are a great way to catch errors 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In Epi and Biostat the first table summarizing variables is called “Table 1”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Requiring the regular creation of basic summary tables is a great way to catch errors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Get standard deviations along with means, medians and quantiles!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Check your units!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Compare across reports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-66850" y="4562425"/>
            <a:ext cx="9190200" cy="64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http://www.condenaststore.com/-sp/I-attribute-it-to-human-error-But-then-I-attribute-everything-to-human-e-New-Yorker-Cartoon-Prints_i8642395_.htm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2209"/>
            <a:ext cx="9144001" cy="291908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/>
        </p:nvSpPr>
        <p:spPr>
          <a:xfrm>
            <a:off x="0" y="4288825"/>
            <a:ext cx="8611500" cy="68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http://aje.oxfordjournals.org/content/167/4/429/T1.expansion.html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Regression diagnostics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572" y="1038577"/>
            <a:ext cx="3921449" cy="396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8500" y="1367821"/>
            <a:ext cx="4674899" cy="3563278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536250" y="0"/>
            <a:ext cx="9144000" cy="13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http://www4.stat.ncsu.edu/~stefanski/NSF_Supported/Hidden_Images/stat_res_plots.html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Some things to look at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271825" y="763375"/>
            <a:ext cx="8648999" cy="402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b="1" lang="en" sz="2400"/>
              <a:t>Residual </a:t>
            </a:r>
            <a:r>
              <a:rPr lang="en" sz="2400"/>
              <a:t>- the difference between the response and the fitted value; residual plots shouldn’t have systematic patterns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b="1" lang="en" sz="2400"/>
              <a:t>Hat values</a:t>
            </a:r>
            <a:r>
              <a:rPr lang="en" sz="2400"/>
              <a:t> - consider how variable a data row is among the space of predictors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b="1" lang="en" sz="2400"/>
              <a:t>DF fits, DF betas, Cook’s distance</a:t>
            </a:r>
            <a:r>
              <a:rPr lang="en" sz="2400"/>
              <a:t> - how much do fitted values and coefficients change when a point is not included in the fit?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b="1" lang="en" sz="2400"/>
              <a:t>PRESS residuals, leave one out residuals</a:t>
            </a:r>
            <a:r>
              <a:rPr lang="en" sz="2400"/>
              <a:t> - how much do predictions change when a point is left out of an analysis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subTitle"/>
          </p:nvPr>
        </p:nvSpPr>
        <p:spPr>
          <a:xfrm>
            <a:off x="1097400" y="783600"/>
            <a:ext cx="5999699" cy="250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Benford's law</a:t>
            </a:r>
            <a:r>
              <a:rPr lang="en" sz="24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also called the </a:t>
            </a:r>
            <a:r>
              <a:rPr b="1" lang="en" sz="24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First-Digit Law</a:t>
            </a:r>
            <a:r>
              <a:rPr lang="en" sz="24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is a phenomenological law about the frequency distribution of leading digits in many (but not all) real-life sets of numerical </a:t>
            </a:r>
            <a:r>
              <a:rPr lang="en" sz="2400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data</a:t>
            </a:r>
            <a:r>
              <a:rPr lang="en" sz="24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81" name="Shape 81"/>
          <p:cNvSpPr txBox="1"/>
          <p:nvPr>
            <p:ph type="title"/>
          </p:nvPr>
        </p:nvSpPr>
        <p:spPr>
          <a:xfrm>
            <a:off x="4448491" y="14100"/>
            <a:ext cx="4674900" cy="366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Benford’s law (from Wikipedia)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0" y="3429000"/>
            <a:ext cx="9062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https://en.wikipedia.org/wiki/Benford%27s_law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