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38075" y="1002222"/>
            <a:ext cx="7772400" cy="784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4A86E8"/>
              </a:buClr>
              <a:defRPr>
                <a:solidFill>
                  <a:srgbClr val="4A86E8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/>
        </p:nvSpPr>
        <p:spPr>
          <a:xfrm>
            <a:off x="5272875" y="38525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" name="Shape 11"/>
          <p:cNvCxnSpPr/>
          <p:nvPr/>
        </p:nvCxnSpPr>
        <p:spPr>
          <a:xfrm>
            <a:off x="244700" y="1970475"/>
            <a:ext cx="8603100" cy="191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+ CIt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rIns="91425" tIns="91425"/>
          <a:lstStyle>
            <a:lvl1pPr lvl="0" rtl="0" algn="r">
              <a:spcBef>
                <a:spcPts val="0"/>
              </a:spcBef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atio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" type="subTitle"/>
          </p:nvPr>
        </p:nvSpPr>
        <p:spPr>
          <a:xfrm>
            <a:off x="1097400" y="783600"/>
            <a:ext cx="6979800" cy="1883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sz="4000">
                <a:solidFill>
                  <a:srgbClr val="797979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rIns="91425" tIns="91425"/>
          <a:lstStyle>
            <a:lvl1pPr lvl="0" rtl="0" algn="r">
              <a:spcBef>
                <a:spcPts val="0"/>
              </a:spcBef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/>
        </p:nvSpPr>
        <p:spPr>
          <a:xfrm>
            <a:off x="609600" y="838200"/>
            <a:ext cx="60959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</a:p>
        </p:txBody>
      </p:sp>
      <p:sp>
        <p:nvSpPr>
          <p:cNvPr id="19" name="Shape 19"/>
          <p:cNvSpPr txBox="1"/>
          <p:nvPr/>
        </p:nvSpPr>
        <p:spPr>
          <a:xfrm>
            <a:off x="7086600" y="1676400"/>
            <a:ext cx="6504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estions (not printed)">
    <p:bg>
      <p:bgPr>
        <a:solidFill>
          <a:srgbClr val="434343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13703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None/>
              <a:defRPr sz="4000">
                <a:solidFill>
                  <a:srgbClr val="A4C2F4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None/>
              <a:defRPr b="1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Lato"/>
              <a:defRPr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Lato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Lato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ctrTitle"/>
          </p:nvPr>
        </p:nvSpPr>
        <p:spPr>
          <a:xfrm>
            <a:off x="138075" y="1002222"/>
            <a:ext cx="7772400" cy="784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Experimental Design and Observational Analysis</a:t>
            </a:r>
          </a:p>
        </p:txBody>
      </p:sp>
      <p:sp>
        <p:nvSpPr>
          <p:cNvPr id="27" name="Shape 27"/>
          <p:cNvSpPr txBox="1"/>
          <p:nvPr/>
        </p:nvSpPr>
        <p:spPr>
          <a:xfrm>
            <a:off x="2355925" y="2000250"/>
            <a:ext cx="6514499" cy="145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600"/>
              </a:spcBef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Brian Caffo, Jeff Leek, Roger Peng</a:t>
            </a:r>
          </a:p>
          <a:p>
            <a:pPr lvl="0" rtl="0" algn="r">
              <a:spcBef>
                <a:spcPts val="600"/>
              </a:spcBef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@bcaffo</a:t>
            </a:r>
          </a:p>
          <a:p>
            <a:pPr lvl="0" rtl="0" algn="r">
              <a:spcBef>
                <a:spcPts val="600"/>
              </a:spcBef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www.bcaffo.com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Counterfactuals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075" y="699650"/>
            <a:ext cx="5763550" cy="403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Blocking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625" y="821829"/>
            <a:ext cx="5569825" cy="401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 Experimental Design</a:t>
            </a:r>
          </a:p>
        </p:txBody>
      </p:sp>
      <p:sp>
        <p:nvSpPr>
          <p:cNvPr id="33" name="Shape 33"/>
          <p:cNvSpPr txBox="1"/>
          <p:nvPr>
            <p:ph idx="1" type="subTitle"/>
          </p:nvPr>
        </p:nvSpPr>
        <p:spPr>
          <a:xfrm>
            <a:off x="1097400" y="783600"/>
            <a:ext cx="6152099" cy="186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call in the statistician after the experiment is done may be no more than asking him to perform a post-mortem examination: he may be able to say what the experiment died of.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 Fisher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Observational Versus Designed Experiments</a:t>
            </a:r>
          </a:p>
        </p:txBody>
      </p:sp>
      <p:sp>
        <p:nvSpPr>
          <p:cNvPr id="39" name="Shape 39"/>
          <p:cNvSpPr txBox="1"/>
          <p:nvPr/>
        </p:nvSpPr>
        <p:spPr>
          <a:xfrm>
            <a:off x="333375" y="659125"/>
            <a:ext cx="8696099" cy="3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 large dichotomy in analysis comes in whether an experiment is designed or data is just observed (experimental versus observational data)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" name="Shape 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8275" y="1087875"/>
            <a:ext cx="2495124" cy="405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Observational Versus Designed Experiments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x="333375" y="659125"/>
            <a:ext cx="8696099" cy="3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 large dichotomy in analysis comes in whether an experiment is designed or data is just observed (experimental versus observational data)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Good experimental design can help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Account for known important factors (blocking, stratification)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Account for unknown factors (randomization)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Get an unbiased sample (random sampling)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Eliminate the need for complex analyses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>
                <a:solidFill>
                  <a:schemeClr val="dk1"/>
                </a:solidFill>
              </a:rPr>
              <a:t>Isolate effects of interest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" name="Shape 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8275" y="1087875"/>
            <a:ext cx="2495124" cy="405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Observational Versus Designed Experiments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333375" y="659125"/>
            <a:ext cx="8696099" cy="3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 large dichotomy in analysis comes in whether an experiment is designed or data is just observed (experimental versus observational data)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Good experimental design can help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Account for known important factors (blocking, stratification)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Account for unknown factors (randomization)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Get an unbiased sample (random sampling)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Eliminate the need for complex analyses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Isolate effects of interest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Observational experiments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Often feasible when designed experiments are not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Have large sample sizes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Cheaper to execute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Often require more complex modeling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8275" y="1087875"/>
            <a:ext cx="2495124" cy="405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the next few lectures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386375" y="585525"/>
            <a:ext cx="8400899" cy="99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the next few lectures, we’ll look at some of the key topics in experimental design and observational analyses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Bias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925" y="951750"/>
            <a:ext cx="7064800" cy="397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Randomization and A/B Testing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4450" y="961500"/>
            <a:ext cx="5378128" cy="316814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/>
        </p:nvSpPr>
        <p:spPr>
          <a:xfrm>
            <a:off x="719650" y="4065975"/>
            <a:ext cx="5792699" cy="50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http://skillsprojects.files.wordpress.com/2009/10/like_for_like.jpg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Confounding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9326"/>
            <a:ext cx="9144002" cy="3604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