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Via randomization, with high probability the group of people who receive Email 1 should be otherwise similar to the group who received Email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Examples of not comparing like with like: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randomizing and sending Email 1 to students enrolled in his online course and Email 2 to his twitter followers.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Randomizing but sending Email 1 on a Monday and Email 2 on a Friday.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	Campaign 1 on day 1 and 2 on day 2 Alias with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student flip a coin; if it’s heads send Email 1 and if tails send Email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A/B testing 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1434000" y="2076450"/>
            <a:ext cx="7436400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 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800" y="1529625"/>
            <a:ext cx="5378128" cy="31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principle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8975" y="815875"/>
            <a:ext cx="82890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like with like to isolate the effect of interest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0" y="4634100"/>
            <a:ext cx="5792699" cy="50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http://skillsprojects.files.wordpress.com/2009/10/like_for_like.jpg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1176500" y="836775"/>
            <a:ext cx="6489300" cy="333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Randomisation properly carried out ... relieves the experimenter from the anxiety of considering and estimating the magnitude of the innumerable causes by which his data may be disturbed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Fisher on randomization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9200" y="4411700"/>
            <a:ext cx="5697299" cy="6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Armitage, “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Fisher, Bradford Hill, and randomization”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Randomization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6400" y="578925"/>
            <a:ext cx="8535899" cy="33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Randomization, with high probability, makes the treated and untreated groups directly comparable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118" name="Shape 118"/>
          <p:cNvSpPr/>
          <p:nvPr/>
        </p:nvSpPr>
        <p:spPr>
          <a:xfrm>
            <a:off x="833300" y="230387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448425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448425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347425" y="23867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270725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149650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180850" y="32552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8038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682787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561737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261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781375" y="32552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03825" y="230387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37550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414700" y="3327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246412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72600" y="1545400"/>
            <a:ext cx="3675899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Chocolate 3 / 8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885850" y="1656675"/>
            <a:ext cx="26664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No chocolate 5 / 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randomization a cure all?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Randomization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6400" y="578925"/>
            <a:ext cx="8535899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147" name="Shape 147"/>
          <p:cNvSpPr/>
          <p:nvPr/>
        </p:nvSpPr>
        <p:spPr>
          <a:xfrm>
            <a:off x="833300" y="230387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448425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149650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8038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654025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561737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6261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81375" y="32552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03825" y="230387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37550" y="32886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414700" y="3327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246412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772600" y="1545400"/>
            <a:ext cx="3675899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Chocolate 3 / 8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885850" y="1656675"/>
            <a:ext cx="26664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No chocolate 3 / 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Jeff sell more books?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Jeff sell more books? 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0" y="2227725"/>
            <a:ext cx="1588550" cy="26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hape 43"/>
          <p:cNvGrpSpPr/>
          <p:nvPr/>
        </p:nvGrpSpPr>
        <p:grpSpPr>
          <a:xfrm>
            <a:off x="381575" y="126950"/>
            <a:ext cx="8504974" cy="4744050"/>
            <a:chOff x="381575" y="126950"/>
            <a:chExt cx="8504974" cy="4744050"/>
          </a:xfrm>
        </p:grpSpPr>
        <p:pic>
          <p:nvPicPr>
            <p:cNvPr id="44" name="Shape 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575" y="126950"/>
              <a:ext cx="8504974" cy="4744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Shape 45"/>
            <p:cNvSpPr txBox="1"/>
            <p:nvPr/>
          </p:nvSpPr>
          <p:spPr>
            <a:xfrm>
              <a:off x="381575" y="3852500"/>
              <a:ext cx="687900" cy="10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6000">
                  <a:solidFill>
                    <a:srgbClr val="85200C"/>
                  </a:solidFill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493600" y="305362"/>
            <a:ext cx="8156800" cy="4532787"/>
            <a:chOff x="493600" y="305362"/>
            <a:chExt cx="8156800" cy="4532787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00" y="305362"/>
              <a:ext cx="8156800" cy="453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 txBox="1"/>
            <p:nvPr/>
          </p:nvSpPr>
          <p:spPr>
            <a:xfrm>
              <a:off x="493600" y="3819650"/>
              <a:ext cx="687900" cy="10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solidFill>
                    <a:srgbClr val="85200C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Strategies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5" y="703300"/>
            <a:ext cx="5753125" cy="4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0" y="4709700"/>
            <a:ext cx="9592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http://thenextweb.com/wp-content/blogs.dir/1/files/2013/04/calendar.jpg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Comparable groups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5" y="474174"/>
            <a:ext cx="8435674" cy="42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Observational</a:t>
            </a:r>
          </a:p>
        </p:txBody>
      </p:sp>
      <p:sp>
        <p:nvSpPr>
          <p:cNvPr id="71" name="Shape 71"/>
          <p:cNvSpPr/>
          <p:nvPr/>
        </p:nvSpPr>
        <p:spPr>
          <a:xfrm>
            <a:off x="727250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448425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27250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450975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362125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275825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411350" y="32886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275825" y="322317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149650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80850" y="3255250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8038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654025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716000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561737" y="2348425"/>
            <a:ext cx="742500" cy="719699"/>
          </a:xfrm>
          <a:prstGeom prst="smileyFace">
            <a:avLst>
              <a:gd fmla="val -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26125" y="32552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690625" y="2348425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27250" y="1712050"/>
            <a:ext cx="26694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Chocolate 5 / 8 </a:t>
            </a:r>
          </a:p>
        </p:txBody>
      </p:sp>
      <p:sp>
        <p:nvSpPr>
          <p:cNvPr id="88" name="Shape 88"/>
          <p:cNvSpPr/>
          <p:nvPr/>
        </p:nvSpPr>
        <p:spPr>
          <a:xfrm>
            <a:off x="5448425" y="3288650"/>
            <a:ext cx="742500" cy="719699"/>
          </a:xfrm>
          <a:prstGeom prst="smileyFace">
            <a:avLst>
              <a:gd fmla="val 4653" name="adj"/>
            </a:avLst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14450" y="1618800"/>
            <a:ext cx="30303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No Chocolate 3 / 8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27175" y="4364225"/>
            <a:ext cx="3325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Red 5 / 7 Blue 3 / 9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Randomize?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75" y="648150"/>
            <a:ext cx="6121125" cy="4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