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A86E8"/>
              </a:buClr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244700" y="1970475"/>
            <a:ext cx="8603100" cy="19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+ CI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a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subTitle"/>
          </p:nvPr>
        </p:nvSpPr>
        <p:spPr>
          <a:xfrm>
            <a:off x="1097400" y="783600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609600" y="838200"/>
            <a:ext cx="6095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estions (not printed)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Lato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Blocking / Adjustment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2355925" y="2000250"/>
            <a:ext cx="6514499" cy="14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Brian Caffo, Jeff Leek, Roger Peng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@bcaffo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www.bcaffo.com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Effect becomes significant</a:t>
            </a:r>
          </a:p>
        </p:txBody>
      </p:sp>
      <p:grpSp>
        <p:nvGrpSpPr>
          <p:cNvPr id="190" name="Shape 190"/>
          <p:cNvGrpSpPr/>
          <p:nvPr/>
        </p:nvGrpSpPr>
        <p:grpSpPr>
          <a:xfrm>
            <a:off x="950925" y="1509500"/>
            <a:ext cx="3584875" cy="2033875"/>
            <a:chOff x="1846600" y="688400"/>
            <a:chExt cx="3584875" cy="2033875"/>
          </a:xfrm>
        </p:grpSpPr>
        <p:sp>
          <p:nvSpPr>
            <p:cNvPr id="191" name="Shape 191"/>
            <p:cNvSpPr/>
            <p:nvPr/>
          </p:nvSpPr>
          <p:spPr>
            <a:xfrm>
              <a:off x="1846600" y="218467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2622750" y="230647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3301300" y="185777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2689325" y="176082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3400625" y="134502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3881325" y="92922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48500" y="1027212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001700" y="165027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5015675" y="688400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Shape 200"/>
          <p:cNvGrpSpPr/>
          <p:nvPr/>
        </p:nvGrpSpPr>
        <p:grpSpPr>
          <a:xfrm>
            <a:off x="3805675" y="1372637"/>
            <a:ext cx="3380650" cy="2208875"/>
            <a:chOff x="1791150" y="2089250"/>
            <a:chExt cx="3380650" cy="2208875"/>
          </a:xfrm>
        </p:grpSpPr>
        <p:sp>
          <p:nvSpPr>
            <p:cNvPr id="201" name="Shape 201"/>
            <p:cNvSpPr/>
            <p:nvPr/>
          </p:nvSpPr>
          <p:spPr>
            <a:xfrm>
              <a:off x="3400625" y="326482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3531125" y="2662850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756000" y="2089250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215125" y="217662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689325" y="379472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885500" y="3050600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001700" y="3050600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1791150" y="388232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206950" y="337892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0" name="Shape 210"/>
          <p:cNvCxnSpPr/>
          <p:nvPr/>
        </p:nvCxnSpPr>
        <p:spPr>
          <a:xfrm flipH="1" rot="10800000">
            <a:off x="950925" y="294274"/>
            <a:ext cx="32700" cy="4278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1" name="Shape 211"/>
          <p:cNvCxnSpPr/>
          <p:nvPr/>
        </p:nvCxnSpPr>
        <p:spPr>
          <a:xfrm flipH="1" rot="10800000">
            <a:off x="961200" y="4573175"/>
            <a:ext cx="7221600" cy="14099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2" name="Shape 212"/>
          <p:cNvSpPr txBox="1"/>
          <p:nvPr/>
        </p:nvSpPr>
        <p:spPr>
          <a:xfrm>
            <a:off x="1626875" y="4671875"/>
            <a:ext cx="63036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97325" y="2066075"/>
            <a:ext cx="863999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Mobility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Adjusted effect is all model</a:t>
            </a:r>
          </a:p>
        </p:txBody>
      </p:sp>
      <p:grpSp>
        <p:nvGrpSpPr>
          <p:cNvPr id="219" name="Shape 219"/>
          <p:cNvGrpSpPr/>
          <p:nvPr/>
        </p:nvGrpSpPr>
        <p:grpSpPr>
          <a:xfrm>
            <a:off x="1093175" y="1770600"/>
            <a:ext cx="3584875" cy="2033875"/>
            <a:chOff x="1846600" y="688400"/>
            <a:chExt cx="3584875" cy="2033875"/>
          </a:xfrm>
        </p:grpSpPr>
        <p:sp>
          <p:nvSpPr>
            <p:cNvPr id="220" name="Shape 220"/>
            <p:cNvSpPr/>
            <p:nvPr/>
          </p:nvSpPr>
          <p:spPr>
            <a:xfrm>
              <a:off x="1846600" y="218467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2622750" y="230647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301300" y="185777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2689325" y="176082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3400625" y="134502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3881325" y="92922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448500" y="1027212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4001700" y="165027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5015675" y="688400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Shape 229"/>
          <p:cNvGrpSpPr/>
          <p:nvPr/>
        </p:nvGrpSpPr>
        <p:grpSpPr>
          <a:xfrm>
            <a:off x="5742750" y="756162"/>
            <a:ext cx="3380650" cy="2208875"/>
            <a:chOff x="1791150" y="2089250"/>
            <a:chExt cx="3380650" cy="2208875"/>
          </a:xfrm>
        </p:grpSpPr>
        <p:sp>
          <p:nvSpPr>
            <p:cNvPr id="230" name="Shape 230"/>
            <p:cNvSpPr/>
            <p:nvPr/>
          </p:nvSpPr>
          <p:spPr>
            <a:xfrm>
              <a:off x="3400625" y="326482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3531125" y="2662850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4756000" y="2089250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4215125" y="217662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2689325" y="379472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885500" y="3050600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4001700" y="3050600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791150" y="388232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2206950" y="337892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9" name="Shape 239"/>
          <p:cNvCxnSpPr/>
          <p:nvPr/>
        </p:nvCxnSpPr>
        <p:spPr>
          <a:xfrm flipH="1" rot="10800000">
            <a:off x="950925" y="294274"/>
            <a:ext cx="32700" cy="4278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0" name="Shape 240"/>
          <p:cNvCxnSpPr/>
          <p:nvPr/>
        </p:nvCxnSpPr>
        <p:spPr>
          <a:xfrm flipH="1" rot="10800000">
            <a:off x="961200" y="4573175"/>
            <a:ext cx="7221600" cy="14099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1" name="Shape 241"/>
          <p:cNvSpPr txBox="1"/>
          <p:nvPr/>
        </p:nvSpPr>
        <p:spPr>
          <a:xfrm>
            <a:off x="1626875" y="4671875"/>
            <a:ext cx="63036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97325" y="2066075"/>
            <a:ext cx="863999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327125" y="644600"/>
            <a:ext cx="8722199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You’re looking at improving mobility among the elderly using fitness trackers as motivation in a clinical trial where you randomize Fitbits to ½ of the subjects while the remaining are controls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You’re worried that age would confound the relationship; if there were more younger people in the fitbit group, you might see a spurious effect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Blocking</a:t>
            </a:r>
          </a:p>
        </p:txBody>
      </p:sp>
      <p:sp>
        <p:nvSpPr>
          <p:cNvPr id="39" name="Shape 39"/>
          <p:cNvSpPr/>
          <p:nvPr/>
        </p:nvSpPr>
        <p:spPr>
          <a:xfrm>
            <a:off x="676475" y="1940625"/>
            <a:ext cx="415800" cy="415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1277550" y="1940625"/>
            <a:ext cx="415800" cy="415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1878625" y="1940625"/>
            <a:ext cx="415800" cy="415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415700" y="1940625"/>
            <a:ext cx="415800" cy="415800"/>
          </a:xfrm>
          <a:prstGeom prst="smileyFace">
            <a:avLst>
              <a:gd fmla="val 4653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3016775" y="1940625"/>
            <a:ext cx="415800" cy="415800"/>
          </a:xfrm>
          <a:prstGeom prst="smileyFace">
            <a:avLst>
              <a:gd fmla="val 4653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3617850" y="1940625"/>
            <a:ext cx="415800" cy="415800"/>
          </a:xfrm>
          <a:prstGeom prst="smileyFace">
            <a:avLst>
              <a:gd fmla="val 4653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676475" y="1038600"/>
            <a:ext cx="415800" cy="415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1277550" y="1038600"/>
            <a:ext cx="415800" cy="415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1878625" y="1038600"/>
            <a:ext cx="415800" cy="415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3617850" y="1038600"/>
            <a:ext cx="415800" cy="415800"/>
          </a:xfrm>
          <a:prstGeom prst="smileyFace">
            <a:avLst>
              <a:gd fmla="val 4653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720275" y="2744175"/>
            <a:ext cx="415800" cy="415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2459500" y="2744175"/>
            <a:ext cx="415800" cy="415800"/>
          </a:xfrm>
          <a:prstGeom prst="smileyFace">
            <a:avLst>
              <a:gd fmla="val 4653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060575" y="2744175"/>
            <a:ext cx="415800" cy="415800"/>
          </a:xfrm>
          <a:prstGeom prst="smileyFace">
            <a:avLst>
              <a:gd fmla="val 4653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3661650" y="2744175"/>
            <a:ext cx="415800" cy="415800"/>
          </a:xfrm>
          <a:prstGeom prst="smileyFace">
            <a:avLst>
              <a:gd fmla="val 4653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4262725" y="1093275"/>
            <a:ext cx="63036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65 - 70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4262725" y="1940625"/>
            <a:ext cx="63036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70 - 75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4262725" y="2124975"/>
            <a:ext cx="3000000" cy="16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75 - 80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447500" y="3719775"/>
            <a:ext cx="63036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Randomizing overall may wind up with unlucky imbalances over age groups</a:t>
            </a:r>
          </a:p>
        </p:txBody>
      </p:sp>
      <p:sp>
        <p:nvSpPr>
          <p:cNvPr id="57" name="Shape 57"/>
          <p:cNvSpPr/>
          <p:nvPr/>
        </p:nvSpPr>
        <p:spPr>
          <a:xfrm>
            <a:off x="2447700" y="1038600"/>
            <a:ext cx="415800" cy="415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048775" y="1038600"/>
            <a:ext cx="415800" cy="415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1375275" y="2744175"/>
            <a:ext cx="415800" cy="415800"/>
          </a:xfrm>
          <a:prstGeom prst="smileyFace">
            <a:avLst>
              <a:gd fmla="val 4653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1976350" y="2744175"/>
            <a:ext cx="415800" cy="415800"/>
          </a:xfrm>
          <a:prstGeom prst="smileyFace">
            <a:avLst>
              <a:gd fmla="val 4653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Blocking</a:t>
            </a:r>
          </a:p>
        </p:txBody>
      </p:sp>
      <p:sp>
        <p:nvSpPr>
          <p:cNvPr id="66" name="Shape 66"/>
          <p:cNvSpPr/>
          <p:nvPr/>
        </p:nvSpPr>
        <p:spPr>
          <a:xfrm>
            <a:off x="720275" y="1137075"/>
            <a:ext cx="415800" cy="415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321350" y="1137075"/>
            <a:ext cx="415800" cy="415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1922425" y="1137075"/>
            <a:ext cx="415800" cy="415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2459500" y="1137075"/>
            <a:ext cx="415800" cy="415800"/>
          </a:xfrm>
          <a:prstGeom prst="smileyFace">
            <a:avLst>
              <a:gd fmla="val 4653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060575" y="1137075"/>
            <a:ext cx="415800" cy="415800"/>
          </a:xfrm>
          <a:prstGeom prst="smileyFace">
            <a:avLst>
              <a:gd fmla="val 4653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661650" y="1137075"/>
            <a:ext cx="415800" cy="415800"/>
          </a:xfrm>
          <a:prstGeom prst="smileyFace">
            <a:avLst>
              <a:gd fmla="val 4653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720275" y="1940625"/>
            <a:ext cx="415800" cy="415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1321350" y="1940625"/>
            <a:ext cx="415800" cy="415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1922425" y="1940625"/>
            <a:ext cx="415800" cy="415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2459500" y="1940625"/>
            <a:ext cx="415800" cy="415800"/>
          </a:xfrm>
          <a:prstGeom prst="smileyFace">
            <a:avLst>
              <a:gd fmla="val 4653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3060575" y="1940625"/>
            <a:ext cx="415800" cy="415800"/>
          </a:xfrm>
          <a:prstGeom prst="smileyFace">
            <a:avLst>
              <a:gd fmla="val 4653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661650" y="1940625"/>
            <a:ext cx="415800" cy="415800"/>
          </a:xfrm>
          <a:prstGeom prst="smileyFace">
            <a:avLst>
              <a:gd fmla="val 4653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20275" y="2744175"/>
            <a:ext cx="415800" cy="415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1321350" y="2744175"/>
            <a:ext cx="415800" cy="415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922425" y="2744175"/>
            <a:ext cx="415800" cy="415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2459500" y="2744175"/>
            <a:ext cx="415800" cy="415800"/>
          </a:xfrm>
          <a:prstGeom prst="smileyFace">
            <a:avLst>
              <a:gd fmla="val 4653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3060575" y="2744175"/>
            <a:ext cx="415800" cy="415800"/>
          </a:xfrm>
          <a:prstGeom prst="smileyFace">
            <a:avLst>
              <a:gd fmla="val 4653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3661650" y="2744175"/>
            <a:ext cx="415800" cy="415800"/>
          </a:xfrm>
          <a:prstGeom prst="smileyFace">
            <a:avLst>
              <a:gd fmla="val 4653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4262725" y="1093275"/>
            <a:ext cx="63036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65 - 70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262725" y="1940625"/>
            <a:ext cx="63036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70 - 75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262725" y="2124975"/>
            <a:ext cx="3000000" cy="16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75 - 80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447500" y="3719775"/>
            <a:ext cx="63036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Randomizing within age groups forces balance within ages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This is called “blocking” on 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Adjustment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27125" y="644600"/>
            <a:ext cx="8722199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Related problem. You’re studying the elderly and are comparing the use of fitness trackers with mobility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Observational study; no randomization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You are worried about the age distribution will be problematic with more younger people using Fitbits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Adjustment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327125" y="644600"/>
            <a:ext cx="8722199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Adjustment is the of looking at the relationship with levels of the confounder held fixed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The most used version of this is regression adjustment (adding the confounder into a regression model)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Let’s go through examples of regression adjustment to see strengths and limitations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Ideal case, lots of overlap</a:t>
            </a:r>
          </a:p>
        </p:txBody>
      </p:sp>
      <p:sp>
        <p:nvSpPr>
          <p:cNvPr id="105" name="Shape 105"/>
          <p:cNvSpPr/>
          <p:nvPr/>
        </p:nvSpPr>
        <p:spPr>
          <a:xfrm>
            <a:off x="1846600" y="2184675"/>
            <a:ext cx="415800" cy="415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622750" y="2306475"/>
            <a:ext cx="415800" cy="415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301300" y="1857775"/>
            <a:ext cx="415800" cy="415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4298800" y="3030237"/>
            <a:ext cx="415800" cy="415800"/>
          </a:xfrm>
          <a:prstGeom prst="smileyFace">
            <a:avLst>
              <a:gd fmla="val 4653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4429300" y="2428262"/>
            <a:ext cx="415800" cy="415800"/>
          </a:xfrm>
          <a:prstGeom prst="smileyFace">
            <a:avLst>
              <a:gd fmla="val 4653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5654175" y="1854662"/>
            <a:ext cx="415800" cy="415800"/>
          </a:xfrm>
          <a:prstGeom prst="smileyFace">
            <a:avLst>
              <a:gd fmla="val 4653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2689325" y="1760825"/>
            <a:ext cx="415800" cy="415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3400625" y="1345025"/>
            <a:ext cx="415800" cy="415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3881325" y="929225"/>
            <a:ext cx="415800" cy="415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5113300" y="1942037"/>
            <a:ext cx="415800" cy="415800"/>
          </a:xfrm>
          <a:prstGeom prst="smileyFace">
            <a:avLst>
              <a:gd fmla="val 4653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4448500" y="1027212"/>
            <a:ext cx="415800" cy="415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3587500" y="3560137"/>
            <a:ext cx="415800" cy="415800"/>
          </a:xfrm>
          <a:prstGeom prst="smileyFace">
            <a:avLst>
              <a:gd fmla="val 4653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3783675" y="2816012"/>
            <a:ext cx="415800" cy="415800"/>
          </a:xfrm>
          <a:prstGeom prst="smileyFace">
            <a:avLst>
              <a:gd fmla="val 4653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4899875" y="2816012"/>
            <a:ext cx="415800" cy="415800"/>
          </a:xfrm>
          <a:prstGeom prst="smileyFace">
            <a:avLst>
              <a:gd fmla="val 4653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4001700" y="1650275"/>
            <a:ext cx="415800" cy="415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5015675" y="688400"/>
            <a:ext cx="415800" cy="415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2689325" y="3647737"/>
            <a:ext cx="415800" cy="415800"/>
          </a:xfrm>
          <a:prstGeom prst="smileyFace">
            <a:avLst>
              <a:gd fmla="val 4653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3105125" y="3144337"/>
            <a:ext cx="415800" cy="415800"/>
          </a:xfrm>
          <a:prstGeom prst="smileyFace">
            <a:avLst>
              <a:gd fmla="val 4653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3" name="Shape 123"/>
          <p:cNvCxnSpPr/>
          <p:nvPr/>
        </p:nvCxnSpPr>
        <p:spPr>
          <a:xfrm flipH="1" rot="10800000">
            <a:off x="950925" y="294274"/>
            <a:ext cx="32700" cy="4278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" name="Shape 124"/>
          <p:cNvCxnSpPr/>
          <p:nvPr/>
        </p:nvCxnSpPr>
        <p:spPr>
          <a:xfrm flipH="1" rot="10800000">
            <a:off x="961200" y="4573175"/>
            <a:ext cx="7221600" cy="14099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5" name="Shape 125"/>
          <p:cNvSpPr txBox="1"/>
          <p:nvPr/>
        </p:nvSpPr>
        <p:spPr>
          <a:xfrm>
            <a:off x="1626875" y="4671875"/>
            <a:ext cx="63036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97325" y="2066075"/>
            <a:ext cx="863999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Effect reverses itself</a:t>
            </a:r>
          </a:p>
        </p:txBody>
      </p:sp>
      <p:grpSp>
        <p:nvGrpSpPr>
          <p:cNvPr id="132" name="Shape 132"/>
          <p:cNvGrpSpPr/>
          <p:nvPr/>
        </p:nvGrpSpPr>
        <p:grpSpPr>
          <a:xfrm>
            <a:off x="1212925" y="1416787"/>
            <a:ext cx="3584875" cy="2033875"/>
            <a:chOff x="1846600" y="688400"/>
            <a:chExt cx="3584875" cy="2033875"/>
          </a:xfrm>
        </p:grpSpPr>
        <p:sp>
          <p:nvSpPr>
            <p:cNvPr id="133" name="Shape 133"/>
            <p:cNvSpPr/>
            <p:nvPr/>
          </p:nvSpPr>
          <p:spPr>
            <a:xfrm>
              <a:off x="1846600" y="218467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622750" y="230647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3301300" y="185777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689325" y="176082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3400625" y="134502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3881325" y="92922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448500" y="1027212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001700" y="165027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5015675" y="688400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Shape 142"/>
          <p:cNvGrpSpPr/>
          <p:nvPr/>
        </p:nvGrpSpPr>
        <p:grpSpPr>
          <a:xfrm>
            <a:off x="4637400" y="672650"/>
            <a:ext cx="3380650" cy="2208875"/>
            <a:chOff x="1791150" y="2089250"/>
            <a:chExt cx="3380650" cy="2208875"/>
          </a:xfrm>
        </p:grpSpPr>
        <p:sp>
          <p:nvSpPr>
            <p:cNvPr id="143" name="Shape 143"/>
            <p:cNvSpPr/>
            <p:nvPr/>
          </p:nvSpPr>
          <p:spPr>
            <a:xfrm>
              <a:off x="3400625" y="326482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531125" y="2662850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4756000" y="2089250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4215125" y="217662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689325" y="379472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885500" y="3050600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4001700" y="3050600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91150" y="388232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206950" y="337892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2" name="Shape 152"/>
          <p:cNvCxnSpPr/>
          <p:nvPr/>
        </p:nvCxnSpPr>
        <p:spPr>
          <a:xfrm flipH="1" rot="10800000">
            <a:off x="950925" y="294274"/>
            <a:ext cx="32700" cy="4278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3" name="Shape 153"/>
          <p:cNvCxnSpPr/>
          <p:nvPr/>
        </p:nvCxnSpPr>
        <p:spPr>
          <a:xfrm flipH="1" rot="10800000">
            <a:off x="961200" y="4573175"/>
            <a:ext cx="7221600" cy="14099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4" name="Shape 154"/>
          <p:cNvSpPr txBox="1"/>
          <p:nvPr/>
        </p:nvSpPr>
        <p:spPr>
          <a:xfrm>
            <a:off x="1626875" y="4671875"/>
            <a:ext cx="63036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97325" y="2066075"/>
            <a:ext cx="863999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Effect becomes non significant</a:t>
            </a:r>
          </a:p>
        </p:txBody>
      </p:sp>
      <p:grpSp>
        <p:nvGrpSpPr>
          <p:cNvPr id="161" name="Shape 161"/>
          <p:cNvGrpSpPr/>
          <p:nvPr/>
        </p:nvGrpSpPr>
        <p:grpSpPr>
          <a:xfrm>
            <a:off x="1256675" y="2132950"/>
            <a:ext cx="3584875" cy="2033875"/>
            <a:chOff x="1846600" y="688400"/>
            <a:chExt cx="3584875" cy="2033875"/>
          </a:xfrm>
        </p:grpSpPr>
        <p:sp>
          <p:nvSpPr>
            <p:cNvPr id="162" name="Shape 162"/>
            <p:cNvSpPr/>
            <p:nvPr/>
          </p:nvSpPr>
          <p:spPr>
            <a:xfrm>
              <a:off x="1846600" y="218467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2622750" y="230647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301300" y="185777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2689325" y="176082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3400625" y="134502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3881325" y="92922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4448500" y="1027212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4001700" y="165027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015675" y="688400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Shape 171"/>
          <p:cNvGrpSpPr/>
          <p:nvPr/>
        </p:nvGrpSpPr>
        <p:grpSpPr>
          <a:xfrm>
            <a:off x="3356950" y="592487"/>
            <a:ext cx="3380650" cy="2208875"/>
            <a:chOff x="1791150" y="2089250"/>
            <a:chExt cx="3380650" cy="2208875"/>
          </a:xfrm>
        </p:grpSpPr>
        <p:sp>
          <p:nvSpPr>
            <p:cNvPr id="172" name="Shape 172"/>
            <p:cNvSpPr/>
            <p:nvPr/>
          </p:nvSpPr>
          <p:spPr>
            <a:xfrm>
              <a:off x="3400625" y="326482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31125" y="2662850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4756000" y="2089250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4215125" y="217662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689325" y="379472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885500" y="3050600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4001700" y="3050600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791150" y="388232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206950" y="3378925"/>
              <a:ext cx="415800" cy="415800"/>
            </a:xfrm>
            <a:prstGeom prst="smileyFace">
              <a:avLst>
                <a:gd fmla="val 4653" name="adj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1" name="Shape 181"/>
          <p:cNvCxnSpPr/>
          <p:nvPr/>
        </p:nvCxnSpPr>
        <p:spPr>
          <a:xfrm flipH="1" rot="10800000">
            <a:off x="950925" y="294274"/>
            <a:ext cx="32700" cy="4278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2" name="Shape 182"/>
          <p:cNvCxnSpPr/>
          <p:nvPr/>
        </p:nvCxnSpPr>
        <p:spPr>
          <a:xfrm flipH="1" rot="10800000">
            <a:off x="961200" y="4573175"/>
            <a:ext cx="7221600" cy="14099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3" name="Shape 183"/>
          <p:cNvSpPr txBox="1"/>
          <p:nvPr/>
        </p:nvSpPr>
        <p:spPr>
          <a:xfrm>
            <a:off x="1626875" y="4671875"/>
            <a:ext cx="63036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97325" y="2066075"/>
            <a:ext cx="863999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