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a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 name="Shape 22"/>
        <p:cNvGrpSpPr/>
        <p:nvPr/>
      </p:nvGrpSpPr>
      <p:grpSpPr>
        <a:xfrm>
          <a:off x="0" y="0"/>
          <a:ext cx="0" cy="0"/>
          <a:chOff x="0" y="0"/>
          <a:chExt cx="0" cy="0"/>
        </a:xfrm>
      </p:grpSpPr>
      <p:sp>
        <p:nvSpPr>
          <p:cNvPr id="23" name="Shape 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 name="Shape 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9" name="Shape 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8075" y="1002222"/>
            <a:ext cx="7772400" cy="784799"/>
          </a:xfrm>
          <a:prstGeom prst="rect">
            <a:avLst/>
          </a:prstGeom>
        </p:spPr>
        <p:txBody>
          <a:bodyPr anchorCtr="0" anchor="b" bIns="91425" lIns="91425" rIns="91425" tIns="91425"/>
          <a:lstStyle>
            <a:lvl1pPr lvl="0">
              <a:spcBef>
                <a:spcPts val="0"/>
              </a:spcBef>
              <a:buClr>
                <a:srgbClr val="4A86E8"/>
              </a:buClr>
              <a:defRPr>
                <a:solidFill>
                  <a:srgbClr val="4A86E8"/>
                </a:solidFill>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nvSpPr>
        <p:spPr>
          <a:xfrm>
            <a:off x="5272875" y="3852550"/>
            <a:ext cx="3657600" cy="457200"/>
          </a:xfrm>
          <a:prstGeom prst="rect">
            <a:avLst/>
          </a:prstGeom>
          <a:noFill/>
          <a:ln>
            <a:noFill/>
          </a:ln>
        </p:spPr>
        <p:txBody>
          <a:bodyPr anchorCtr="0" anchor="t" bIns="91425" lIns="91425" rIns="91425" tIns="91425">
            <a:noAutofit/>
          </a:bodyPr>
          <a:lstStyle/>
          <a:p>
            <a:pPr lvl="0">
              <a:spcBef>
                <a:spcPts val="0"/>
              </a:spcBef>
              <a:buNone/>
            </a:pPr>
            <a:r>
              <a:t/>
            </a:r>
            <a:endParaRPr sz="2000">
              <a:solidFill>
                <a:srgbClr val="999999"/>
              </a:solidFill>
              <a:latin typeface="Lato"/>
              <a:ea typeface="Lato"/>
              <a:cs typeface="Lato"/>
              <a:sym typeface="Lato"/>
            </a:endParaRPr>
          </a:p>
        </p:txBody>
      </p:sp>
      <p:cxnSp>
        <p:nvCxnSpPr>
          <p:cNvPr id="11" name="Shape 11"/>
          <p:cNvCxnSpPr/>
          <p:nvPr/>
        </p:nvCxnSpPr>
        <p:spPr>
          <a:xfrm>
            <a:off x="244700" y="1970475"/>
            <a:ext cx="8603100" cy="19199"/>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 CIte">
    <p:spTree>
      <p:nvGrpSpPr>
        <p:cNvPr id="13" name="Shape 13"/>
        <p:cNvGrpSpPr/>
        <p:nvPr/>
      </p:nvGrpSpPr>
      <p:grpSpPr>
        <a:xfrm>
          <a:off x="0" y="0"/>
          <a:ext cx="0" cy="0"/>
          <a:chOff x="0" y="0"/>
          <a:chExt cx="0" cy="0"/>
        </a:xfrm>
      </p:grpSpPr>
      <p:sp>
        <p:nvSpPr>
          <p:cNvPr id="14" name="Shape 14"/>
          <p:cNvSpPr txBox="1"/>
          <p:nvPr>
            <p:ph type="title"/>
          </p:nvPr>
        </p:nvSpPr>
        <p:spPr>
          <a:xfrm>
            <a:off x="4448491" y="14100"/>
            <a:ext cx="4674900" cy="366899"/>
          </a:xfrm>
          <a:prstGeom prst="rect">
            <a:avLst/>
          </a:prstGeom>
          <a:solidFill>
            <a:srgbClr val="000000">
              <a:alpha val="74080"/>
            </a:srgbClr>
          </a:solidFill>
        </p:spPr>
        <p:txBody>
          <a:bodyPr anchorCtr="0" anchor="ctr" bIns="91425" lIns="91425" rIns="91425" tIns="91425"/>
          <a:lstStyle>
            <a:lvl1pPr lvl="0" rtl="0" algn="r">
              <a:spcBef>
                <a:spcPts val="0"/>
              </a:spcBef>
              <a:buNone/>
              <a:defRPr b="0" sz="1500">
                <a:solidFill>
                  <a:srgbClr val="F3F3F3"/>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ation">
    <p:spTree>
      <p:nvGrpSpPr>
        <p:cNvPr id="15" name="Shape 15"/>
        <p:cNvGrpSpPr/>
        <p:nvPr/>
      </p:nvGrpSpPr>
      <p:grpSpPr>
        <a:xfrm>
          <a:off x="0" y="0"/>
          <a:ext cx="0" cy="0"/>
          <a:chOff x="0" y="0"/>
          <a:chExt cx="0" cy="0"/>
        </a:xfrm>
      </p:grpSpPr>
      <p:sp>
        <p:nvSpPr>
          <p:cNvPr id="16" name="Shape 16"/>
          <p:cNvSpPr txBox="1"/>
          <p:nvPr>
            <p:ph idx="1" type="subTitle"/>
          </p:nvPr>
        </p:nvSpPr>
        <p:spPr>
          <a:xfrm>
            <a:off x="1097400" y="783600"/>
            <a:ext cx="6979800" cy="1883399"/>
          </a:xfrm>
          <a:prstGeom prst="rect">
            <a:avLst/>
          </a:prstGeom>
        </p:spPr>
        <p:txBody>
          <a:bodyPr anchorCtr="0" anchor="t" bIns="91425" lIns="91425" rIns="91425" tIns="91425"/>
          <a:lstStyle>
            <a:lvl1pPr lvl="0" rtl="0">
              <a:spcBef>
                <a:spcPts val="0"/>
              </a:spcBef>
              <a:buNone/>
              <a:defRPr sz="4000">
                <a:solidFill>
                  <a:srgbClr val="79797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
        <p:nvSpPr>
          <p:cNvPr id="17" name="Shape 17"/>
          <p:cNvSpPr txBox="1"/>
          <p:nvPr>
            <p:ph type="title"/>
          </p:nvPr>
        </p:nvSpPr>
        <p:spPr>
          <a:xfrm>
            <a:off x="4448491" y="14100"/>
            <a:ext cx="4674900" cy="366899"/>
          </a:xfrm>
          <a:prstGeom prst="rect">
            <a:avLst/>
          </a:prstGeom>
          <a:solidFill>
            <a:srgbClr val="000000">
              <a:alpha val="74080"/>
            </a:srgbClr>
          </a:solidFill>
        </p:spPr>
        <p:txBody>
          <a:bodyPr anchorCtr="0" anchor="ctr" bIns="91425" lIns="91425" rIns="91425" tIns="91425"/>
          <a:lstStyle>
            <a:lvl1pPr lvl="0" rtl="0" algn="r">
              <a:spcBef>
                <a:spcPts val="0"/>
              </a:spcBef>
              <a:buNone/>
              <a:defRPr b="0" sz="1500">
                <a:solidFill>
                  <a:srgbClr val="F3F3F3"/>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8" name="Shape 18"/>
          <p:cNvSpPr txBox="1"/>
          <p:nvPr/>
        </p:nvSpPr>
        <p:spPr>
          <a:xfrm>
            <a:off x="609600" y="838200"/>
            <a:ext cx="609599" cy="1066799"/>
          </a:xfrm>
          <a:prstGeom prst="rect">
            <a:avLst/>
          </a:prstGeom>
          <a:noFill/>
          <a:ln>
            <a:noFill/>
          </a:ln>
        </p:spPr>
        <p:txBody>
          <a:bodyPr anchorCtr="0" anchor="ctr" bIns="91425" lIns="91425" rIns="91425" tIns="91425">
            <a:noAutofit/>
          </a:bodyPr>
          <a:lstStyle/>
          <a:p>
            <a:pPr lvl="0" rtl="0">
              <a:spcBef>
                <a:spcPts val="0"/>
              </a:spcBef>
              <a:buNone/>
            </a:pPr>
            <a:r>
              <a:rPr lang="en" sz="10000">
                <a:solidFill>
                  <a:srgbClr val="FF0000"/>
                </a:solidFill>
                <a:latin typeface="Lato"/>
                <a:ea typeface="Lato"/>
                <a:cs typeface="Lato"/>
                <a:sym typeface="Lato"/>
              </a:rPr>
              <a:t>“</a:t>
            </a:r>
          </a:p>
        </p:txBody>
      </p:sp>
      <p:sp>
        <p:nvSpPr>
          <p:cNvPr id="19" name="Shape 19"/>
          <p:cNvSpPr txBox="1"/>
          <p:nvPr/>
        </p:nvSpPr>
        <p:spPr>
          <a:xfrm>
            <a:off x="7086600" y="1676400"/>
            <a:ext cx="650400" cy="1212900"/>
          </a:xfrm>
          <a:prstGeom prst="rect">
            <a:avLst/>
          </a:prstGeom>
          <a:noFill/>
          <a:ln>
            <a:noFill/>
          </a:ln>
        </p:spPr>
        <p:txBody>
          <a:bodyPr anchorCtr="0" anchor="ctr" bIns="91425" lIns="91425" rIns="91425" tIns="91425">
            <a:noAutofit/>
          </a:bodyPr>
          <a:lstStyle/>
          <a:p>
            <a:pPr lvl="0" rtl="0">
              <a:spcBef>
                <a:spcPts val="0"/>
              </a:spcBef>
              <a:buNone/>
            </a:pPr>
            <a:r>
              <a:rPr lang="en" sz="10000">
                <a:solidFill>
                  <a:srgbClr val="FF0000"/>
                </a:solidFill>
                <a:latin typeface="Lato"/>
                <a:ea typeface="Lato"/>
                <a:cs typeface="Lato"/>
                <a:sym typeface="Lato"/>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estions (not printed)">
    <p:bg>
      <p:bgPr>
        <a:solidFill>
          <a:srgbClr val="434343"/>
        </a:solidFill>
      </p:bgPr>
    </p:bg>
    <p:spTree>
      <p:nvGrpSpPr>
        <p:cNvPr id="20" name="Shape 20"/>
        <p:cNvGrpSpPr/>
        <p:nvPr/>
      </p:nvGrpSpPr>
      <p:grpSpPr>
        <a:xfrm>
          <a:off x="0" y="0"/>
          <a:ext cx="0" cy="0"/>
          <a:chOff x="0" y="0"/>
          <a:chExt cx="0" cy="0"/>
        </a:xfrm>
      </p:grpSpPr>
      <p:sp>
        <p:nvSpPr>
          <p:cNvPr id="21" name="Shape 21"/>
          <p:cNvSpPr txBox="1"/>
          <p:nvPr>
            <p:ph type="title"/>
          </p:nvPr>
        </p:nvSpPr>
        <p:spPr>
          <a:xfrm>
            <a:off x="457200" y="1370328"/>
            <a:ext cx="8229600" cy="857400"/>
          </a:xfrm>
          <a:prstGeom prst="rect">
            <a:avLst/>
          </a:prstGeom>
        </p:spPr>
        <p:txBody>
          <a:bodyPr anchorCtr="0" anchor="b" bIns="91425" lIns="91425" rIns="91425" tIns="91425"/>
          <a:lstStyle>
            <a:lvl1pPr lvl="0" rtl="0">
              <a:spcBef>
                <a:spcPts val="0"/>
              </a:spcBef>
              <a:buNone/>
              <a:defRPr sz="4000">
                <a:solidFill>
                  <a:srgbClr val="A4C2F4"/>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Font typeface="Lato"/>
              <a:buNone/>
              <a:defRPr b="1" sz="3600">
                <a:solidFill>
                  <a:schemeClr val="dk1"/>
                </a:solidFill>
                <a:latin typeface="Lato"/>
                <a:ea typeface="Lato"/>
                <a:cs typeface="Lato"/>
                <a:sym typeface="Lato"/>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buFont typeface="Lato"/>
              <a:defRPr sz="3000">
                <a:solidFill>
                  <a:schemeClr val="dk1"/>
                </a:solidFill>
                <a:latin typeface="Lato"/>
                <a:ea typeface="Lato"/>
                <a:cs typeface="Lato"/>
                <a:sym typeface="Lato"/>
              </a:defRPr>
            </a:lvl1pPr>
            <a:lvl2pPr lvl="1">
              <a:spcBef>
                <a:spcPts val="480"/>
              </a:spcBef>
              <a:buClr>
                <a:schemeClr val="dk1"/>
              </a:buClr>
              <a:buSzPct val="100000"/>
              <a:buFont typeface="Lato"/>
              <a:defRPr sz="2400">
                <a:solidFill>
                  <a:schemeClr val="dk1"/>
                </a:solidFill>
                <a:latin typeface="Lato"/>
                <a:ea typeface="Lato"/>
                <a:cs typeface="Lato"/>
                <a:sym typeface="Lato"/>
              </a:defRPr>
            </a:lvl2pPr>
            <a:lvl3pPr lvl="2">
              <a:spcBef>
                <a:spcPts val="480"/>
              </a:spcBef>
              <a:buClr>
                <a:schemeClr val="dk1"/>
              </a:buClr>
              <a:buSzPct val="100000"/>
              <a:buFont typeface="Lato"/>
              <a:defRPr sz="2400">
                <a:solidFill>
                  <a:schemeClr val="dk1"/>
                </a:solidFill>
                <a:latin typeface="Lato"/>
                <a:ea typeface="Lato"/>
                <a:cs typeface="Lato"/>
                <a:sym typeface="Lato"/>
              </a:defRPr>
            </a:lvl3pPr>
            <a:lvl4pPr lvl="3">
              <a:spcBef>
                <a:spcPts val="360"/>
              </a:spcBef>
              <a:buClr>
                <a:schemeClr val="dk1"/>
              </a:buClr>
              <a:buSzPct val="100000"/>
              <a:buFont typeface="Lato"/>
              <a:defRPr sz="1800">
                <a:solidFill>
                  <a:schemeClr val="dk1"/>
                </a:solidFill>
                <a:latin typeface="Lato"/>
                <a:ea typeface="Lato"/>
                <a:cs typeface="Lato"/>
                <a:sym typeface="Lato"/>
              </a:defRPr>
            </a:lvl4pPr>
            <a:lvl5pPr lvl="4">
              <a:spcBef>
                <a:spcPts val="360"/>
              </a:spcBef>
              <a:buClr>
                <a:schemeClr val="dk1"/>
              </a:buClr>
              <a:buSzPct val="100000"/>
              <a:buFont typeface="Lato"/>
              <a:defRPr sz="1800">
                <a:solidFill>
                  <a:schemeClr val="dk1"/>
                </a:solidFill>
                <a:latin typeface="Lato"/>
                <a:ea typeface="Lato"/>
                <a:cs typeface="Lato"/>
                <a:sym typeface="Lato"/>
              </a:defRPr>
            </a:lvl5pPr>
            <a:lvl6pPr lvl="5">
              <a:spcBef>
                <a:spcPts val="360"/>
              </a:spcBef>
              <a:buClr>
                <a:schemeClr val="dk1"/>
              </a:buClr>
              <a:buSzPct val="100000"/>
              <a:buFont typeface="Lato"/>
              <a:defRPr sz="1800">
                <a:solidFill>
                  <a:schemeClr val="dk1"/>
                </a:solidFill>
                <a:latin typeface="Lato"/>
                <a:ea typeface="Lato"/>
                <a:cs typeface="Lato"/>
                <a:sym typeface="Lato"/>
              </a:defRPr>
            </a:lvl6pPr>
            <a:lvl7pPr lvl="6">
              <a:spcBef>
                <a:spcPts val="360"/>
              </a:spcBef>
              <a:buClr>
                <a:schemeClr val="dk1"/>
              </a:buClr>
              <a:buSzPct val="100000"/>
              <a:buFont typeface="Lato"/>
              <a:defRPr sz="1800">
                <a:solidFill>
                  <a:schemeClr val="dk1"/>
                </a:solidFill>
                <a:latin typeface="Lato"/>
                <a:ea typeface="Lato"/>
                <a:cs typeface="Lato"/>
                <a:sym typeface="Lato"/>
              </a:defRPr>
            </a:lvl7pPr>
            <a:lvl8pPr lvl="7">
              <a:spcBef>
                <a:spcPts val="360"/>
              </a:spcBef>
              <a:buClr>
                <a:schemeClr val="dk1"/>
              </a:buClr>
              <a:buSzPct val="100000"/>
              <a:buFont typeface="Lato"/>
              <a:defRPr sz="1800">
                <a:solidFill>
                  <a:schemeClr val="dk1"/>
                </a:solidFill>
                <a:latin typeface="Lato"/>
                <a:ea typeface="Lato"/>
                <a:cs typeface="Lato"/>
                <a:sym typeface="Lato"/>
              </a:defRPr>
            </a:lvl8pPr>
            <a:lvl9pPr lvl="8">
              <a:spcBef>
                <a:spcPts val="360"/>
              </a:spcBef>
              <a:buClr>
                <a:schemeClr val="dk1"/>
              </a:buClr>
              <a:buSzPct val="100000"/>
              <a:buFont typeface="Lato"/>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 name="Shape 25"/>
        <p:cNvGrpSpPr/>
        <p:nvPr/>
      </p:nvGrpSpPr>
      <p:grpSpPr>
        <a:xfrm>
          <a:off x="0" y="0"/>
          <a:ext cx="0" cy="0"/>
          <a:chOff x="0" y="0"/>
          <a:chExt cx="0" cy="0"/>
        </a:xfrm>
      </p:grpSpPr>
      <p:sp>
        <p:nvSpPr>
          <p:cNvPr id="26" name="Shape 26"/>
          <p:cNvSpPr txBox="1"/>
          <p:nvPr>
            <p:ph type="ctrTitle"/>
          </p:nvPr>
        </p:nvSpPr>
        <p:spPr>
          <a:xfrm>
            <a:off x="138075" y="1002222"/>
            <a:ext cx="7772400" cy="784799"/>
          </a:xfrm>
          <a:prstGeom prst="rect">
            <a:avLst/>
          </a:prstGeom>
        </p:spPr>
        <p:txBody>
          <a:bodyPr anchorCtr="0" anchor="b" bIns="91425" lIns="91425" rIns="91425" tIns="91425">
            <a:noAutofit/>
          </a:bodyPr>
          <a:lstStyle/>
          <a:p>
            <a:pPr lvl="0">
              <a:spcBef>
                <a:spcPts val="0"/>
              </a:spcBef>
              <a:buNone/>
            </a:pPr>
            <a:r>
              <a:rPr lang="en"/>
              <a:t>Estimation Target Is Relevant</a:t>
            </a:r>
          </a:p>
        </p:txBody>
      </p:sp>
      <p:sp>
        <p:nvSpPr>
          <p:cNvPr id="27" name="Shape 27"/>
          <p:cNvSpPr txBox="1"/>
          <p:nvPr/>
        </p:nvSpPr>
        <p:spPr>
          <a:xfrm>
            <a:off x="2355925" y="2000250"/>
            <a:ext cx="6514499" cy="1452899"/>
          </a:xfrm>
          <a:prstGeom prst="rect">
            <a:avLst/>
          </a:prstGeom>
          <a:noFill/>
          <a:ln>
            <a:noFill/>
          </a:ln>
        </p:spPr>
        <p:txBody>
          <a:bodyPr anchorCtr="0" anchor="t" bIns="91425" lIns="91425" rIns="91425" tIns="91425">
            <a:noAutofit/>
          </a:bodyPr>
          <a:lstStyle/>
          <a:p>
            <a:pPr lvl="0" rtl="0" algn="r">
              <a:spcBef>
                <a:spcPts val="600"/>
              </a:spcBef>
              <a:buNone/>
            </a:pPr>
            <a:r>
              <a:rPr lang="en" sz="3000">
                <a:latin typeface="Lato"/>
                <a:ea typeface="Lato"/>
                <a:cs typeface="Lato"/>
                <a:sym typeface="Lato"/>
              </a:rPr>
              <a:t>Brian Caffo, Jeff Leek, Roger Peng</a:t>
            </a:r>
          </a:p>
          <a:p>
            <a:pPr lvl="0" rtl="0" algn="r">
              <a:spcBef>
                <a:spcPts val="600"/>
              </a:spcBef>
              <a:buNone/>
            </a:pPr>
            <a:r>
              <a:rPr lang="en" sz="2000">
                <a:solidFill>
                  <a:srgbClr val="666666"/>
                </a:solidFill>
                <a:latin typeface="Lato"/>
                <a:ea typeface="Lato"/>
                <a:cs typeface="Lato"/>
                <a:sym typeface="Lato"/>
              </a:rPr>
              <a:t>@bcaffo</a:t>
            </a:r>
          </a:p>
          <a:p>
            <a:pPr lvl="0" rtl="0" algn="r">
              <a:spcBef>
                <a:spcPts val="600"/>
              </a:spcBef>
              <a:buNone/>
            </a:pPr>
            <a:r>
              <a:rPr lang="en" sz="2000">
                <a:solidFill>
                  <a:srgbClr val="666666"/>
                </a:solidFill>
                <a:latin typeface="Lato"/>
                <a:ea typeface="Lato"/>
                <a:cs typeface="Lato"/>
                <a:sym typeface="Lato"/>
              </a:rPr>
              <a:t>www.bcaffo.com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Wisdom from Stills/Preston/Isley</a:t>
            </a:r>
          </a:p>
        </p:txBody>
      </p:sp>
      <p:sp>
        <p:nvSpPr>
          <p:cNvPr id="33" name="Shape 33"/>
          <p:cNvSpPr txBox="1"/>
          <p:nvPr>
            <p:ph idx="1" type="subTitle"/>
          </p:nvPr>
        </p:nvSpPr>
        <p:spPr>
          <a:xfrm>
            <a:off x="1097400" y="783600"/>
            <a:ext cx="6979800" cy="1883399"/>
          </a:xfrm>
          <a:prstGeom prst="rect">
            <a:avLst/>
          </a:prstGeom>
        </p:spPr>
        <p:txBody>
          <a:bodyPr anchorCtr="0" anchor="t" bIns="91425" lIns="91425" rIns="91425" tIns="91425">
            <a:noAutofit/>
          </a:bodyPr>
          <a:lstStyle/>
          <a:p>
            <a:pPr lvl="0">
              <a:spcBef>
                <a:spcPts val="0"/>
              </a:spcBef>
              <a:buNone/>
            </a:pPr>
            <a:r>
              <a:rPr lang="en" sz="3600">
                <a:solidFill>
                  <a:srgbClr val="252525"/>
                </a:solidFill>
                <a:highlight>
                  <a:srgbClr val="FFFFFF"/>
                </a:highlight>
                <a:latin typeface="Arial"/>
                <a:ea typeface="Arial"/>
                <a:cs typeface="Arial"/>
                <a:sym typeface="Arial"/>
              </a:rPr>
              <a:t>If you can't be with the one you love, love the one you're with</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Even less inspiring</a:t>
            </a:r>
          </a:p>
        </p:txBody>
      </p:sp>
      <p:pic>
        <p:nvPicPr>
          <p:cNvPr id="39" name="Shape 39"/>
          <p:cNvPicPr preferRelativeResize="0"/>
          <p:nvPr/>
        </p:nvPicPr>
        <p:blipFill>
          <a:blip r:embed="rId3">
            <a:alphaModFix/>
          </a:blip>
          <a:stretch>
            <a:fillRect/>
          </a:stretch>
        </p:blipFill>
        <p:spPr>
          <a:xfrm>
            <a:off x="336110" y="546775"/>
            <a:ext cx="8649850" cy="3566950"/>
          </a:xfrm>
          <a:prstGeom prst="rect">
            <a:avLst/>
          </a:prstGeom>
          <a:noFill/>
          <a:ln>
            <a:noFill/>
          </a:ln>
        </p:spPr>
      </p:pic>
      <p:sp>
        <p:nvSpPr>
          <p:cNvPr id="40" name="Shape 40"/>
          <p:cNvSpPr txBox="1"/>
          <p:nvPr/>
        </p:nvSpPr>
        <p:spPr>
          <a:xfrm>
            <a:off x="336100" y="4279500"/>
            <a:ext cx="7593599" cy="659099"/>
          </a:xfrm>
          <a:prstGeom prst="rect">
            <a:avLst/>
          </a:prstGeom>
          <a:noFill/>
          <a:ln>
            <a:noFill/>
          </a:ln>
        </p:spPr>
        <p:txBody>
          <a:bodyPr anchorCtr="0" anchor="ctr" bIns="91425" lIns="91425" rIns="91425" tIns="91425">
            <a:noAutofit/>
          </a:bodyPr>
          <a:lstStyle/>
          <a:p>
            <a:pPr lvl="0" rtl="0">
              <a:spcBef>
                <a:spcPts val="0"/>
              </a:spcBef>
              <a:buNone/>
            </a:pPr>
            <a:r>
              <a:rPr lang="en"/>
              <a:t>http://quoteinvestigator.com/wp-content/uploads/2013/04/muttjeff01.jpg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Common problem</a:t>
            </a:r>
          </a:p>
        </p:txBody>
      </p:sp>
      <p:sp>
        <p:nvSpPr>
          <p:cNvPr id="46" name="Shape 46"/>
          <p:cNvSpPr txBox="1"/>
          <p:nvPr/>
        </p:nvSpPr>
        <p:spPr>
          <a:xfrm>
            <a:off x="469400" y="896325"/>
            <a:ext cx="8306099" cy="3884999"/>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It’s very common to not be able to directly measure what is most germane to your investigation</a:t>
            </a:r>
          </a:p>
          <a:p>
            <a:pPr indent="-381000" lvl="1" marL="914400" rtl="0">
              <a:spcBef>
                <a:spcPts val="0"/>
              </a:spcBef>
              <a:buSzPct val="100000"/>
              <a:buChar char="○"/>
            </a:pPr>
            <a:r>
              <a:rPr lang="en" sz="2400"/>
              <a:t>BMI as a measure of body fat percentage</a:t>
            </a:r>
          </a:p>
          <a:p>
            <a:pPr indent="-381000" lvl="1" marL="914400" rtl="0">
              <a:spcBef>
                <a:spcPts val="0"/>
              </a:spcBef>
              <a:buSzPct val="100000"/>
              <a:buChar char="○"/>
            </a:pPr>
            <a:r>
              <a:rPr lang="en" sz="2400"/>
              <a:t>GDP as a measure of economic well being</a:t>
            </a:r>
          </a:p>
          <a:p>
            <a:pPr indent="-381000" lvl="1" marL="914400" rtl="0">
              <a:spcBef>
                <a:spcPts val="0"/>
              </a:spcBef>
              <a:buSzPct val="100000"/>
              <a:buChar char="○"/>
            </a:pPr>
            <a:r>
              <a:rPr lang="en" sz="2400"/>
              <a:t>Food frequency questionnaires for calorie consumption</a:t>
            </a:r>
          </a:p>
          <a:p>
            <a:pPr indent="-381000" lvl="1" marL="914400" rtl="0">
              <a:spcBef>
                <a:spcPts val="0"/>
              </a:spcBef>
              <a:buSzPct val="100000"/>
              <a:buChar char="○"/>
            </a:pPr>
            <a:r>
              <a:rPr lang="en" sz="2400"/>
              <a:t>Likely voters versus actual voters</a:t>
            </a:r>
          </a:p>
          <a:p>
            <a:pPr indent="-381000" lvl="1" marL="914400" rtl="0">
              <a:spcBef>
                <a:spcPts val="0"/>
              </a:spcBef>
              <a:buSzPct val="100000"/>
              <a:buChar char="○"/>
            </a:pPr>
            <a:r>
              <a:rPr lang="en" sz="2400"/>
              <a:t>Web hits versus actual web traffic</a:t>
            </a:r>
          </a:p>
          <a:p>
            <a:pPr indent="-381000" lvl="1" marL="914400" rtl="0">
              <a:spcBef>
                <a:spcPts val="0"/>
              </a:spcBef>
              <a:buSzPct val="100000"/>
              <a:buChar char="○"/>
            </a:pPr>
            <a:r>
              <a:rPr lang="en" sz="2400"/>
              <a:t>BOLD signal versus brain activation</a:t>
            </a:r>
          </a:p>
          <a:p>
            <a:pPr indent="0" lvl="0" marL="457200">
              <a:spcBef>
                <a:spcPts val="0"/>
              </a:spcBef>
              <a:buNone/>
            </a:pPr>
            <a:r>
              <a:rPr lang="en" sz="2400"/>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 name="Shape 50"/>
        <p:cNvGrpSpPr/>
        <p:nvPr/>
      </p:nvGrpSpPr>
      <p:grpSpPr>
        <a:xfrm>
          <a:off x="0" y="0"/>
          <a:ext cx="0" cy="0"/>
          <a:chOff x="0" y="0"/>
          <a:chExt cx="0" cy="0"/>
        </a:xfrm>
      </p:grpSpPr>
      <p:sp>
        <p:nvSpPr>
          <p:cNvPr id="51" name="Shape 51"/>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Good surrogates</a:t>
            </a:r>
          </a:p>
        </p:txBody>
      </p:sp>
      <p:sp>
        <p:nvSpPr>
          <p:cNvPr id="52" name="Shape 52"/>
          <p:cNvSpPr txBox="1"/>
          <p:nvPr/>
        </p:nvSpPr>
        <p:spPr>
          <a:xfrm>
            <a:off x="469400" y="896325"/>
            <a:ext cx="8306099" cy="3884999"/>
          </a:xfrm>
          <a:prstGeom prst="rect">
            <a:avLst/>
          </a:prstGeom>
          <a:noFill/>
          <a:ln>
            <a:noFill/>
          </a:ln>
        </p:spPr>
        <p:txBody>
          <a:bodyPr anchorCtr="0" anchor="t" bIns="91425" lIns="91425" rIns="91425" tIns="91425">
            <a:noAutofit/>
          </a:bodyPr>
          <a:lstStyle/>
          <a:p>
            <a:pPr indent="-381000" lvl="0" marL="457200" marR="0" rtl="0" algn="l">
              <a:lnSpc>
                <a:spcPct val="100000"/>
              </a:lnSpc>
              <a:spcBef>
                <a:spcPts val="0"/>
              </a:spcBef>
              <a:spcAft>
                <a:spcPts val="0"/>
              </a:spcAft>
              <a:buClr>
                <a:srgbClr val="000000"/>
              </a:buClr>
              <a:buSzPct val="100000"/>
              <a:buFont typeface="Arial"/>
              <a:buChar char="●"/>
            </a:pPr>
            <a:r>
              <a:rPr lang="en" sz="2400"/>
              <a:t>Good surrogate outcomes:</a:t>
            </a:r>
          </a:p>
          <a:p>
            <a:pPr indent="-381000" lvl="1" marL="914400" marR="0" rtl="0" algn="l">
              <a:lnSpc>
                <a:spcPct val="100000"/>
              </a:lnSpc>
              <a:spcBef>
                <a:spcPts val="0"/>
              </a:spcBef>
              <a:spcAft>
                <a:spcPts val="0"/>
              </a:spcAft>
              <a:buClr>
                <a:srgbClr val="000000"/>
              </a:buClr>
              <a:buSzPct val="100000"/>
              <a:buFont typeface="Arial"/>
              <a:buChar char="○"/>
            </a:pPr>
            <a:r>
              <a:rPr lang="en" sz="2400"/>
              <a:t>Unbiased</a:t>
            </a:r>
          </a:p>
          <a:p>
            <a:pPr indent="-381000" lvl="1" marL="914400" rtl="0">
              <a:spcBef>
                <a:spcPts val="0"/>
              </a:spcBef>
              <a:buSzPct val="100000"/>
              <a:buChar char="○"/>
            </a:pPr>
            <a:r>
              <a:rPr lang="en" sz="2400"/>
              <a:t>Known variance around the desired outcome</a:t>
            </a:r>
          </a:p>
          <a:p>
            <a:pPr indent="0" lvl="0" marL="0" rtl="0">
              <a:spcBef>
                <a:spcPts val="0"/>
              </a:spcBef>
              <a:buNone/>
            </a:pPr>
            <a:r>
              <a:t/>
            </a:r>
            <a:endParaRPr sz="2400"/>
          </a:p>
          <a:p>
            <a:pPr indent="0" lvl="0" marL="457200" rtl="0">
              <a:spcBef>
                <a:spcPts val="0"/>
              </a:spcBef>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Second best setting</a:t>
            </a:r>
          </a:p>
        </p:txBody>
      </p:sp>
      <p:sp>
        <p:nvSpPr>
          <p:cNvPr id="58" name="Shape 58"/>
          <p:cNvSpPr txBox="1"/>
          <p:nvPr/>
        </p:nvSpPr>
        <p:spPr>
          <a:xfrm>
            <a:off x="4205950" y="4420175"/>
            <a:ext cx="8567700" cy="604199"/>
          </a:xfrm>
          <a:prstGeom prst="rect">
            <a:avLst/>
          </a:prstGeom>
          <a:noFill/>
          <a:ln>
            <a:noFill/>
          </a:ln>
        </p:spPr>
        <p:txBody>
          <a:bodyPr anchorCtr="0" anchor="ctr" bIns="91425" lIns="91425" rIns="91425" tIns="91425">
            <a:noAutofit/>
          </a:bodyPr>
          <a:lstStyle/>
          <a:p>
            <a:pPr lvl="0" rtl="0">
              <a:spcBef>
                <a:spcPts val="0"/>
              </a:spcBef>
              <a:buNone/>
            </a:pPr>
            <a:r>
              <a:rPr lang="en"/>
              <a:t>http://cliparts.co/walking-cartoon</a:t>
            </a:r>
          </a:p>
        </p:txBody>
      </p:sp>
      <p:pic>
        <p:nvPicPr>
          <p:cNvPr id="59" name="Shape 59"/>
          <p:cNvPicPr preferRelativeResize="0"/>
          <p:nvPr/>
        </p:nvPicPr>
        <p:blipFill>
          <a:blip r:embed="rId3">
            <a:alphaModFix/>
          </a:blip>
          <a:stretch>
            <a:fillRect/>
          </a:stretch>
        </p:blipFill>
        <p:spPr>
          <a:xfrm>
            <a:off x="4162174" y="523137"/>
            <a:ext cx="2418675" cy="4097227"/>
          </a:xfrm>
          <a:prstGeom prst="rect">
            <a:avLst/>
          </a:prstGeom>
          <a:noFill/>
          <a:ln>
            <a:noFill/>
          </a:ln>
        </p:spPr>
      </p:pic>
      <p:pic>
        <p:nvPicPr>
          <p:cNvPr id="60" name="Shape 60"/>
          <p:cNvPicPr preferRelativeResize="0"/>
          <p:nvPr/>
        </p:nvPicPr>
        <p:blipFill>
          <a:blip r:embed="rId4">
            <a:alphaModFix/>
          </a:blip>
          <a:stretch>
            <a:fillRect/>
          </a:stretch>
        </p:blipFill>
        <p:spPr>
          <a:xfrm>
            <a:off x="6440400" y="1273525"/>
            <a:ext cx="2682999" cy="2596449"/>
          </a:xfrm>
          <a:prstGeom prst="rect">
            <a:avLst/>
          </a:prstGeom>
          <a:noFill/>
          <a:ln>
            <a:noFill/>
          </a:ln>
        </p:spPr>
      </p:pic>
      <p:sp>
        <p:nvSpPr>
          <p:cNvPr id="61" name="Shape 61"/>
          <p:cNvSpPr txBox="1"/>
          <p:nvPr/>
        </p:nvSpPr>
        <p:spPr>
          <a:xfrm>
            <a:off x="381850" y="1071400"/>
            <a:ext cx="3534900" cy="3206399"/>
          </a:xfrm>
          <a:prstGeom prst="rect">
            <a:avLst/>
          </a:prstGeom>
          <a:noFill/>
          <a:ln>
            <a:noFill/>
          </a:ln>
        </p:spPr>
        <p:txBody>
          <a:bodyPr anchorCtr="0" anchor="t" bIns="91425" lIns="91425" rIns="91425" tIns="91425">
            <a:noAutofit/>
          </a:bodyPr>
          <a:lstStyle/>
          <a:p>
            <a:pPr lvl="0" rtl="0">
              <a:spcBef>
                <a:spcPts val="0"/>
              </a:spcBef>
              <a:buNone/>
            </a:pPr>
            <a:r>
              <a:rPr lang="en" sz="1800"/>
              <a:t>Build models of the truth on a subset where the true outcome is known</a:t>
            </a:r>
          </a:p>
          <a:p>
            <a:pPr indent="-342900" lvl="0" marL="457200" rtl="0">
              <a:spcBef>
                <a:spcPts val="0"/>
              </a:spcBef>
              <a:buSzPct val="100000"/>
              <a:buChar char="●"/>
            </a:pPr>
            <a:r>
              <a:rPr lang="en" sz="1800"/>
              <a:t>Use the discovered relationships to inform the cases where it’s not</a:t>
            </a:r>
          </a:p>
          <a:p>
            <a:pPr indent="-342900" lvl="0" marL="457200" rtl="0">
              <a:spcBef>
                <a:spcPts val="0"/>
              </a:spcBef>
              <a:buSzPct val="100000"/>
              <a:buChar char="●"/>
            </a:pPr>
            <a:r>
              <a:rPr lang="en" sz="1800"/>
              <a:t>Example fitbit data - run experiments where you know actual steps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Worst case scenario</a:t>
            </a:r>
          </a:p>
        </p:txBody>
      </p:sp>
      <p:pic>
        <p:nvPicPr>
          <p:cNvPr id="67" name="Shape 67"/>
          <p:cNvPicPr preferRelativeResize="0"/>
          <p:nvPr/>
        </p:nvPicPr>
        <p:blipFill>
          <a:blip r:embed="rId3">
            <a:alphaModFix/>
          </a:blip>
          <a:stretch>
            <a:fillRect/>
          </a:stretch>
        </p:blipFill>
        <p:spPr>
          <a:xfrm>
            <a:off x="4448500" y="715075"/>
            <a:ext cx="4674900" cy="3918994"/>
          </a:xfrm>
          <a:prstGeom prst="rect">
            <a:avLst/>
          </a:prstGeom>
          <a:noFill/>
          <a:ln>
            <a:noFill/>
          </a:ln>
        </p:spPr>
      </p:pic>
      <p:sp>
        <p:nvSpPr>
          <p:cNvPr id="68" name="Shape 68"/>
          <p:cNvSpPr txBox="1"/>
          <p:nvPr/>
        </p:nvSpPr>
        <p:spPr>
          <a:xfrm>
            <a:off x="349000" y="715075"/>
            <a:ext cx="4038299" cy="4131600"/>
          </a:xfrm>
          <a:prstGeom prst="rect">
            <a:avLst/>
          </a:prstGeom>
          <a:noFill/>
          <a:ln>
            <a:noFill/>
          </a:ln>
        </p:spPr>
        <p:txBody>
          <a:bodyPr anchorCtr="0" anchor="t" bIns="91425" lIns="91425" rIns="91425" tIns="91425">
            <a:noAutofit/>
          </a:bodyPr>
          <a:lstStyle/>
          <a:p>
            <a:pPr lvl="0" rtl="0">
              <a:spcBef>
                <a:spcPts val="0"/>
              </a:spcBef>
              <a:buNone/>
            </a:pPr>
            <a:r>
              <a:rPr lang="en" sz="2400"/>
              <a:t>If there’s no way to validate your surrogate</a:t>
            </a:r>
          </a:p>
          <a:p>
            <a:pPr indent="-381000" lvl="0" marL="457200" rtl="0">
              <a:spcBef>
                <a:spcPts val="0"/>
              </a:spcBef>
              <a:buSzPct val="100000"/>
              <a:buChar char="●"/>
            </a:pPr>
            <a:r>
              <a:rPr lang="en" sz="2400"/>
              <a:t>Use skepticism of results</a:t>
            </a:r>
          </a:p>
          <a:p>
            <a:pPr indent="-381000" lvl="0" marL="457200" rtl="0">
              <a:spcBef>
                <a:spcPts val="0"/>
              </a:spcBef>
              <a:buSzPct val="100000"/>
              <a:buChar char="●"/>
            </a:pPr>
            <a:r>
              <a:rPr lang="en" sz="2400"/>
              <a:t>Use sensitivity analysis for bias and variability of the surrogate</a:t>
            </a:r>
          </a:p>
          <a:p>
            <a:pPr lvl="0">
              <a:spcBef>
                <a:spcPts val="0"/>
              </a:spcBef>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448491" y="14100"/>
            <a:ext cx="4674900" cy="366899"/>
          </a:xfrm>
          <a:prstGeom prst="rect">
            <a:avLst/>
          </a:prstGeom>
        </p:spPr>
        <p:txBody>
          <a:bodyPr anchorCtr="0" anchor="ctr" bIns="91425" lIns="91425" rIns="91425" tIns="91425">
            <a:noAutofit/>
          </a:bodyPr>
          <a:lstStyle/>
          <a:p>
            <a:pPr lvl="0">
              <a:spcBef>
                <a:spcPts val="0"/>
              </a:spcBef>
              <a:buNone/>
            </a:pPr>
            <a:r>
              <a:rPr lang="en"/>
              <a:t>When to throw in the towel</a:t>
            </a:r>
          </a:p>
        </p:txBody>
      </p:sp>
      <p:pic>
        <p:nvPicPr>
          <p:cNvPr id="74" name="Shape 74"/>
          <p:cNvPicPr preferRelativeResize="0"/>
          <p:nvPr/>
        </p:nvPicPr>
        <p:blipFill>
          <a:blip r:embed="rId3">
            <a:alphaModFix/>
          </a:blip>
          <a:stretch>
            <a:fillRect/>
          </a:stretch>
        </p:blipFill>
        <p:spPr>
          <a:xfrm>
            <a:off x="4448500" y="1382424"/>
            <a:ext cx="4695500" cy="3136594"/>
          </a:xfrm>
          <a:prstGeom prst="rect">
            <a:avLst/>
          </a:prstGeom>
          <a:noFill/>
          <a:ln>
            <a:noFill/>
          </a:ln>
        </p:spPr>
      </p:pic>
      <p:sp>
        <p:nvSpPr>
          <p:cNvPr id="75" name="Shape 75"/>
          <p:cNvSpPr txBox="1"/>
          <p:nvPr/>
        </p:nvSpPr>
        <p:spPr>
          <a:xfrm>
            <a:off x="206750" y="535175"/>
            <a:ext cx="4114800" cy="4202399"/>
          </a:xfrm>
          <a:prstGeom prst="rect">
            <a:avLst/>
          </a:prstGeom>
          <a:noFill/>
          <a:ln>
            <a:noFill/>
          </a:ln>
        </p:spPr>
        <p:txBody>
          <a:bodyPr anchorCtr="0" anchor="t" bIns="91425" lIns="91425" rIns="91425" tIns="91425">
            <a:noAutofit/>
          </a:bodyPr>
          <a:lstStyle/>
          <a:p>
            <a:pPr lvl="0" rtl="0">
              <a:spcBef>
                <a:spcPts val="0"/>
              </a:spcBef>
              <a:buNone/>
            </a:pPr>
            <a:r>
              <a:rPr lang="en" sz="2400"/>
              <a:t>Prior to running your analysis, think about how you interpret results</a:t>
            </a:r>
          </a:p>
          <a:p>
            <a:pPr lvl="0" rtl="0">
              <a:spcBef>
                <a:spcPts val="0"/>
              </a:spcBef>
              <a:buNone/>
            </a:pPr>
            <a:r>
              <a:t/>
            </a:r>
            <a:endParaRPr sz="2400"/>
          </a:p>
          <a:p>
            <a:pPr lvl="0">
              <a:spcBef>
                <a:spcPts val="0"/>
              </a:spcBef>
              <a:buNone/>
            </a:pPr>
            <a:r>
              <a:rPr lang="en" sz="2400"/>
              <a:t>If the surrogate is so unknown and unreliable an estimate of the desired outcome that no results would change your decision or state of knowledge, then why run the analyses at all?</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