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7" r:id="rId21"/>
    <p:sldId id="278" r:id="rId22"/>
    <p:sldId id="279" r:id="rId23"/>
    <p:sldId id="280" r:id="rId24"/>
    <p:sldId id="281" r:id="rId25"/>
    <p:sldId id="283"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624" autoAdjust="0"/>
  </p:normalViewPr>
  <p:slideViewPr>
    <p:cSldViewPr>
      <p:cViewPr>
        <p:scale>
          <a:sx n="60" d="100"/>
          <a:sy n="60" d="100"/>
        </p:scale>
        <p:origin x="-1098"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DA89E-BFAF-4A01-996C-F51DAA6B8456}" type="datetimeFigureOut">
              <a:rPr lang="en-US" smtClean="0"/>
              <a:pPr/>
              <a:t>12-Sep-23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C6F05-E60E-4ABB-879E-61444ACDFA3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0C6F05-E60E-4ABB-879E-61444ACDFA3F}"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0C6F05-E60E-4ABB-879E-61444ACDFA3F}"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0C6F05-E60E-4ABB-879E-61444ACDFA3F}"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DFEB2-54C5-4E5A-86B2-958214FE48ED}" type="datetimeFigureOut">
              <a:rPr lang="en-US" smtClean="0"/>
              <a:pPr/>
              <a:t>12-Sep-23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DFEB2-54C5-4E5A-86B2-958214FE48ED}" type="datetimeFigureOut">
              <a:rPr lang="en-US" smtClean="0"/>
              <a:pPr/>
              <a:t>12-Sep-23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271E3-68A0-4E9B-A2A1-3CE20298D69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irsa-Munda-Biography.jpg"/>
          <p:cNvPicPr>
            <a:picLocks noChangeAspect="1"/>
          </p:cNvPicPr>
          <p:nvPr/>
        </p:nvPicPr>
        <p:blipFill>
          <a:blip r:embed="rId2"/>
          <a:stretch>
            <a:fillRect/>
          </a:stretch>
        </p:blipFill>
        <p:spPr>
          <a:xfrm flipH="1">
            <a:off x="0" y="0"/>
            <a:ext cx="9144000" cy="6858000"/>
          </a:xfrm>
          <a:prstGeom prst="rect">
            <a:avLst/>
          </a:prstGeom>
        </p:spPr>
      </p:pic>
      <p:sp>
        <p:nvSpPr>
          <p:cNvPr id="4" name="Rectangle 3"/>
          <p:cNvSpPr/>
          <p:nvPr/>
        </p:nvSpPr>
        <p:spPr>
          <a:xfrm rot="1818978">
            <a:off x="-2480725" y="-1873826"/>
            <a:ext cx="5494850" cy="6453512"/>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594047">
            <a:off x="-2565754" y="4221112"/>
            <a:ext cx="10785923" cy="4702942"/>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3630416" cy="2308324"/>
          </a:xfrm>
          <a:prstGeom prst="rect">
            <a:avLst/>
          </a:prstGeom>
          <a:noFill/>
        </p:spPr>
        <p:txBody>
          <a:bodyPr wrap="none" lIns="91440" tIns="45720" rIns="91440" bIns="45720">
            <a:spAutoFit/>
          </a:bodyPr>
          <a:lstStyle/>
          <a:p>
            <a:pPr algn="ct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Role Of Tribal</a:t>
            </a:r>
          </a:p>
          <a:p>
            <a:pPr algn="ct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Uprising</a:t>
            </a:r>
          </a:p>
          <a:p>
            <a:pPr algn="ct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 </a:t>
            </a:r>
            <a:r>
              <a:rPr 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a:t>
            </a: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ndia</a:t>
            </a:r>
            <a:endParaRPr 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7" name="TextBox 6"/>
          <p:cNvSpPr txBox="1"/>
          <p:nvPr/>
        </p:nvSpPr>
        <p:spPr>
          <a:xfrm>
            <a:off x="609600" y="6019800"/>
            <a:ext cx="4038600" cy="707886"/>
          </a:xfrm>
          <a:prstGeom prst="rect">
            <a:avLst/>
          </a:prstGeom>
          <a:noFill/>
        </p:spPr>
        <p:txBody>
          <a:bodyPr wrap="square" rtlCol="0">
            <a:spAutoFit/>
          </a:bodyPr>
          <a:lstStyle/>
          <a:p>
            <a:r>
              <a:rPr lang="en-US" sz="4000" dirty="0" smtClean="0">
                <a:solidFill>
                  <a:schemeClr val="bg1"/>
                </a:solidFill>
              </a:rPr>
              <a:t>By </a:t>
            </a:r>
            <a:r>
              <a:rPr lang="en-US" sz="4000" dirty="0" err="1" smtClean="0">
                <a:solidFill>
                  <a:schemeClr val="bg1"/>
                </a:solidFill>
              </a:rPr>
              <a:t>Imtiyaz</a:t>
            </a:r>
            <a:r>
              <a:rPr lang="en-US" sz="4000" dirty="0" smtClean="0">
                <a:solidFill>
                  <a:schemeClr val="bg1"/>
                </a:solidFill>
              </a:rPr>
              <a:t> </a:t>
            </a:r>
            <a:r>
              <a:rPr lang="en-US" sz="4000" dirty="0" err="1" smtClean="0">
                <a:solidFill>
                  <a:schemeClr val="bg1"/>
                </a:solidFill>
              </a:rPr>
              <a:t>Allam</a:t>
            </a:r>
            <a:endParaRPr lang="en-US" sz="40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grpId="0" nodeType="withEffect">
                                  <p:stCondLst>
                                    <p:cond delay="0"/>
                                  </p:stCondLst>
                                  <p:childTnLst>
                                    <p:animMotion origin="layout" path="M -0.25 0.33334 L 0 -3.33333E-6 " pathEditMode="relative" rAng="0" ptsTypes="AA">
                                      <p:cBhvr>
                                        <p:cTn id="6" dur="2000" fill="hold"/>
                                        <p:tgtEl>
                                          <p:spTgt spid="5"/>
                                        </p:tgtEl>
                                        <p:attrNameLst>
                                          <p:attrName>ppt_x</p:attrName>
                                          <p:attrName>ppt_y</p:attrName>
                                        </p:attrNameLst>
                                      </p:cBhvr>
                                      <p:rCtr x="125" y="-167"/>
                                    </p:animMotion>
                                  </p:childTnLst>
                                </p:cTn>
                              </p:par>
                              <p:par>
                                <p:cTn id="7" presetID="49" presetClass="path" presetSubtype="0" accel="50000" decel="50000" fill="hold" grpId="0" nodeType="withEffect">
                                  <p:stCondLst>
                                    <p:cond delay="0"/>
                                  </p:stCondLst>
                                  <p:childTnLst>
                                    <p:animMotion origin="layout" path="M -0.25 -0.33333 L -3.33333E-6 0 " pathEditMode="relative" rAng="0" ptsTypes="AA">
                                      <p:cBhvr>
                                        <p:cTn id="8" dur="2000" fill="hold"/>
                                        <p:tgtEl>
                                          <p:spTgt spid="4"/>
                                        </p:tgtEl>
                                        <p:attrNameLst>
                                          <p:attrName>ppt_x</p:attrName>
                                          <p:attrName>ppt_y</p:attrName>
                                        </p:attrNameLst>
                                      </p:cBhvr>
                                      <p:rCtr x="125" y="167"/>
                                    </p:animMotion>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0" y="609600"/>
            <a:ext cx="9144000" cy="769441"/>
          </a:xfrm>
          <a:prstGeom prst="rect">
            <a:avLst/>
          </a:prstGeom>
          <a:noFill/>
        </p:spPr>
        <p:txBody>
          <a:bodyPr wrap="square" rtlCol="0">
            <a:spAutoFit/>
          </a:bodyPr>
          <a:lstStyle/>
          <a:p>
            <a:pPr algn="ctr"/>
            <a:r>
              <a:rPr lang="en-US" sz="4400" dirty="0" smtClean="0">
                <a:latin typeface="Freestyle Script" pitchFamily="66" charset="0"/>
              </a:rPr>
              <a:t>Impact of Tribal uprising in Indian Freedom Struggle</a:t>
            </a:r>
            <a:endParaRPr lang="en-US" sz="4400" dirty="0">
              <a:latin typeface="Freestyle Script" pitchFamily="66" charset="0"/>
            </a:endParaRPr>
          </a:p>
        </p:txBody>
      </p:sp>
      <p:sp>
        <p:nvSpPr>
          <p:cNvPr id="5" name="TextBox 4"/>
          <p:cNvSpPr txBox="1"/>
          <p:nvPr/>
        </p:nvSpPr>
        <p:spPr>
          <a:xfrm>
            <a:off x="685800" y="1524000"/>
            <a:ext cx="8458200" cy="1384995"/>
          </a:xfrm>
          <a:prstGeom prst="rect">
            <a:avLst/>
          </a:prstGeom>
          <a:noFill/>
        </p:spPr>
        <p:txBody>
          <a:bodyPr wrap="square" rtlCol="0">
            <a:spAutoFit/>
          </a:bodyPr>
          <a:lstStyle/>
          <a:p>
            <a:r>
              <a:rPr lang="en-US" sz="2800" dirty="0" smtClean="0">
                <a:solidFill>
                  <a:srgbClr val="002060"/>
                </a:solidFill>
                <a:latin typeface="Freestyle Script" pitchFamily="66" charset="0"/>
              </a:rPr>
              <a:t>The tribal uprising inspired and influenced the nationalist leaders like Mahatma Gandhi, Jawaharlal Nehru, </a:t>
            </a:r>
            <a:r>
              <a:rPr lang="en-US" sz="2800" dirty="0" err="1" smtClean="0">
                <a:solidFill>
                  <a:srgbClr val="002060"/>
                </a:solidFill>
                <a:latin typeface="Freestyle Script" pitchFamily="66" charset="0"/>
              </a:rPr>
              <a:t>Subhas</a:t>
            </a:r>
            <a:r>
              <a:rPr lang="en-US" sz="2800" dirty="0" smtClean="0">
                <a:solidFill>
                  <a:srgbClr val="002060"/>
                </a:solidFill>
                <a:latin typeface="Freestyle Script" pitchFamily="66" charset="0"/>
              </a:rPr>
              <a:t> Chandra Bose, and other to support the tribal cause and incorporate them into the mainstream movement. </a:t>
            </a:r>
          </a:p>
        </p:txBody>
      </p:sp>
      <p:pic>
        <p:nvPicPr>
          <p:cNvPr id="6" name="Picture 5" descr="istock-1330456502-1-1019390-1629007508.jpg"/>
          <p:cNvPicPr>
            <a:picLocks noChangeAspect="1"/>
          </p:cNvPicPr>
          <p:nvPr/>
        </p:nvPicPr>
        <p:blipFill>
          <a:blip r:embed="rId3"/>
          <a:stretch>
            <a:fillRect/>
          </a:stretch>
        </p:blipFill>
        <p:spPr>
          <a:xfrm>
            <a:off x="1981200" y="3048000"/>
            <a:ext cx="5147734" cy="2895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a:contourClr>
              <a:srgbClr val="969696"/>
            </a:contourClr>
          </a:sp3d>
        </p:spPr>
      </p:pic>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3"/>
          <a:stretch>
            <a:fillRect/>
          </a:stretch>
        </p:blipFill>
        <p:spPr>
          <a:xfrm>
            <a:off x="0" y="0"/>
            <a:ext cx="9144000" cy="6858000"/>
          </a:xfrm>
          <a:prstGeom prst="rect">
            <a:avLst/>
          </a:prstGeom>
        </p:spPr>
      </p:pic>
      <p:sp>
        <p:nvSpPr>
          <p:cNvPr id="3" name="TextBox 2"/>
          <p:cNvSpPr txBox="1"/>
          <p:nvPr/>
        </p:nvSpPr>
        <p:spPr>
          <a:xfrm>
            <a:off x="228600" y="602675"/>
            <a:ext cx="8915400" cy="1446550"/>
          </a:xfrm>
          <a:prstGeom prst="rect">
            <a:avLst/>
          </a:prstGeom>
          <a:noFill/>
        </p:spPr>
        <p:txBody>
          <a:bodyPr wrap="square" rtlCol="0">
            <a:spAutoFit/>
          </a:bodyPr>
          <a:lstStyle/>
          <a:p>
            <a:pPr algn="ctr"/>
            <a:r>
              <a:rPr lang="en-US" sz="4400" dirty="0" smtClean="0">
                <a:latin typeface="Freestyle Script" pitchFamily="66" charset="0"/>
              </a:rPr>
              <a:t>Collaboration of tribal group with mainstream freedom fighter</a:t>
            </a:r>
            <a:endParaRPr lang="en-US" sz="4400" dirty="0">
              <a:latin typeface="Freestyle Script" pitchFamily="66" charset="0"/>
            </a:endParaRPr>
          </a:p>
        </p:txBody>
      </p:sp>
      <p:sp>
        <p:nvSpPr>
          <p:cNvPr id="4" name="TextBox 3"/>
          <p:cNvSpPr txBox="1"/>
          <p:nvPr/>
        </p:nvSpPr>
        <p:spPr>
          <a:xfrm>
            <a:off x="692725" y="1981200"/>
            <a:ext cx="8382000" cy="1077218"/>
          </a:xfrm>
          <a:prstGeom prst="rect">
            <a:avLst/>
          </a:prstGeom>
          <a:noFill/>
        </p:spPr>
        <p:txBody>
          <a:bodyPr wrap="square" rtlCol="0">
            <a:spAutoFit/>
          </a:bodyPr>
          <a:lstStyle/>
          <a:p>
            <a:r>
              <a:rPr lang="en-US" sz="3200" dirty="0" smtClean="0">
                <a:solidFill>
                  <a:srgbClr val="002060"/>
                </a:solidFill>
                <a:latin typeface="Freestyle Script" pitchFamily="66" charset="0"/>
              </a:rPr>
              <a:t>Tribal groups collaborated with mainstream freedom fighters like Mahatma Gandhi, Jawaharlal Nehru and </a:t>
            </a:r>
            <a:r>
              <a:rPr lang="en-US" sz="3200" dirty="0" err="1" smtClean="0">
                <a:solidFill>
                  <a:srgbClr val="002060"/>
                </a:solidFill>
                <a:latin typeface="Freestyle Script" pitchFamily="66" charset="0"/>
              </a:rPr>
              <a:t>Rajendra</a:t>
            </a:r>
            <a:r>
              <a:rPr lang="en-US" sz="3200" dirty="0" smtClean="0">
                <a:solidFill>
                  <a:srgbClr val="002060"/>
                </a:solidFill>
                <a:latin typeface="Freestyle Script" pitchFamily="66" charset="0"/>
              </a:rPr>
              <a:t> Prasad in a number of ways.</a:t>
            </a:r>
          </a:p>
        </p:txBody>
      </p:sp>
      <p:pic>
        <p:nvPicPr>
          <p:cNvPr id="5" name="Picture 4" descr="Jnehru.jpg"/>
          <p:cNvPicPr>
            <a:picLocks noChangeAspect="1"/>
          </p:cNvPicPr>
          <p:nvPr/>
        </p:nvPicPr>
        <p:blipFill>
          <a:blip r:embed="rId4" cstate="print"/>
          <a:stretch>
            <a:fillRect/>
          </a:stretch>
        </p:blipFill>
        <p:spPr>
          <a:xfrm>
            <a:off x="3886200" y="3200400"/>
            <a:ext cx="1802468" cy="2590800"/>
          </a:xfrm>
          <a:prstGeom prst="roundRect">
            <a:avLst>
              <a:gd name="adj" fmla="val 3906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Rajendra_Prasad_(Indian_President),_signed_image_for_Walter_Nash_(NZ_Prime_Minister),_1958_(16017609534).jpg"/>
          <p:cNvPicPr>
            <a:picLocks noChangeAspect="1"/>
          </p:cNvPicPr>
          <p:nvPr/>
        </p:nvPicPr>
        <p:blipFill>
          <a:blip r:embed="rId5" cstate="print"/>
          <a:stretch>
            <a:fillRect/>
          </a:stretch>
        </p:blipFill>
        <p:spPr>
          <a:xfrm>
            <a:off x="838200" y="3200400"/>
            <a:ext cx="2057400" cy="2549153"/>
          </a:xfrm>
          <a:prstGeom prst="roundRect">
            <a:avLst>
              <a:gd name="adj" fmla="val 3571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gandhi.jpg"/>
          <p:cNvPicPr>
            <a:picLocks noChangeAspect="1"/>
          </p:cNvPicPr>
          <p:nvPr/>
        </p:nvPicPr>
        <p:blipFill>
          <a:blip r:embed="rId6"/>
          <a:stretch>
            <a:fillRect/>
          </a:stretch>
        </p:blipFill>
        <p:spPr>
          <a:xfrm>
            <a:off x="6477000" y="3200400"/>
            <a:ext cx="2044042" cy="2552510"/>
          </a:xfrm>
          <a:prstGeom prst="roundRect">
            <a:avLst>
              <a:gd name="adj" fmla="val 2770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685800" y="5791200"/>
            <a:ext cx="2170787" cy="523220"/>
          </a:xfrm>
          <a:prstGeom prst="rect">
            <a:avLst/>
          </a:prstGeom>
          <a:noFill/>
        </p:spPr>
        <p:txBody>
          <a:bodyPr wrap="none" rtlCol="0">
            <a:spAutoFit/>
          </a:bodyPr>
          <a:lstStyle/>
          <a:p>
            <a:r>
              <a:rPr lang="en-US" sz="2800" dirty="0" smtClean="0">
                <a:solidFill>
                  <a:srgbClr val="002060"/>
                </a:solidFill>
                <a:latin typeface="Freestyle Script" pitchFamily="66" charset="0"/>
              </a:rPr>
              <a:t>Dr. </a:t>
            </a:r>
            <a:r>
              <a:rPr lang="en-US" sz="2800" dirty="0" err="1" smtClean="0">
                <a:solidFill>
                  <a:srgbClr val="002060"/>
                </a:solidFill>
                <a:latin typeface="Freestyle Script" pitchFamily="66" charset="0"/>
              </a:rPr>
              <a:t>Rajendra</a:t>
            </a:r>
            <a:r>
              <a:rPr lang="en-US" sz="2800" dirty="0" smtClean="0">
                <a:solidFill>
                  <a:srgbClr val="002060"/>
                </a:solidFill>
                <a:latin typeface="Freestyle Script" pitchFamily="66" charset="0"/>
              </a:rPr>
              <a:t> Prasad</a:t>
            </a:r>
            <a:endParaRPr lang="en-US" sz="2800" dirty="0">
              <a:solidFill>
                <a:srgbClr val="002060"/>
              </a:solidFill>
              <a:latin typeface="Freestyle Script" pitchFamily="66" charset="0"/>
            </a:endParaRPr>
          </a:p>
        </p:txBody>
      </p:sp>
      <p:sp>
        <p:nvSpPr>
          <p:cNvPr id="9" name="TextBox 8"/>
          <p:cNvSpPr txBox="1"/>
          <p:nvPr/>
        </p:nvSpPr>
        <p:spPr>
          <a:xfrm>
            <a:off x="3733800" y="5791200"/>
            <a:ext cx="2311851" cy="523220"/>
          </a:xfrm>
          <a:prstGeom prst="rect">
            <a:avLst/>
          </a:prstGeom>
          <a:noFill/>
        </p:spPr>
        <p:txBody>
          <a:bodyPr wrap="none" rtlCol="0">
            <a:spAutoFit/>
          </a:bodyPr>
          <a:lstStyle/>
          <a:p>
            <a:r>
              <a:rPr lang="en-US" sz="2800" dirty="0" smtClean="0">
                <a:solidFill>
                  <a:srgbClr val="002060"/>
                </a:solidFill>
                <a:latin typeface="Freestyle Script" pitchFamily="66" charset="0"/>
              </a:rPr>
              <a:t>Pt. Jawaharlal Nehru</a:t>
            </a:r>
            <a:endParaRPr lang="en-US" sz="2800" dirty="0">
              <a:solidFill>
                <a:srgbClr val="002060"/>
              </a:solidFill>
              <a:latin typeface="Freestyle Script" pitchFamily="66" charset="0"/>
            </a:endParaRPr>
          </a:p>
        </p:txBody>
      </p:sp>
      <p:sp>
        <p:nvSpPr>
          <p:cNvPr id="10" name="TextBox 9"/>
          <p:cNvSpPr txBox="1"/>
          <p:nvPr/>
        </p:nvSpPr>
        <p:spPr>
          <a:xfrm>
            <a:off x="6665025" y="5791200"/>
            <a:ext cx="1669047" cy="523220"/>
          </a:xfrm>
          <a:prstGeom prst="rect">
            <a:avLst/>
          </a:prstGeom>
          <a:noFill/>
        </p:spPr>
        <p:txBody>
          <a:bodyPr wrap="none" rtlCol="0">
            <a:spAutoFit/>
          </a:bodyPr>
          <a:lstStyle/>
          <a:p>
            <a:r>
              <a:rPr lang="en-US" sz="2800" dirty="0" smtClean="0">
                <a:solidFill>
                  <a:srgbClr val="002060"/>
                </a:solidFill>
                <a:latin typeface="Freestyle Script" pitchFamily="66" charset="0"/>
              </a:rPr>
              <a:t>Mahatma Gandhi</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3"/>
          <a:stretch>
            <a:fillRect/>
          </a:stretch>
        </p:blipFill>
        <p:spPr>
          <a:xfrm>
            <a:off x="0" y="0"/>
            <a:ext cx="9144000" cy="6858000"/>
          </a:xfrm>
          <a:prstGeom prst="rect">
            <a:avLst/>
          </a:prstGeom>
        </p:spPr>
      </p:pic>
      <p:sp>
        <p:nvSpPr>
          <p:cNvPr id="3" name="TextBox 2"/>
          <p:cNvSpPr txBox="1"/>
          <p:nvPr/>
        </p:nvSpPr>
        <p:spPr>
          <a:xfrm>
            <a:off x="228600" y="602675"/>
            <a:ext cx="8915400" cy="1446550"/>
          </a:xfrm>
          <a:prstGeom prst="rect">
            <a:avLst/>
          </a:prstGeom>
          <a:noFill/>
        </p:spPr>
        <p:txBody>
          <a:bodyPr wrap="square" rtlCol="0">
            <a:spAutoFit/>
          </a:bodyPr>
          <a:lstStyle/>
          <a:p>
            <a:pPr algn="ctr"/>
            <a:r>
              <a:rPr lang="en-US" sz="4400" dirty="0" smtClean="0">
                <a:latin typeface="Freestyle Script" pitchFamily="66" charset="0"/>
              </a:rPr>
              <a:t>Collaboration of tribal group with mainstream freedom fighter</a:t>
            </a:r>
            <a:endParaRPr lang="en-US" sz="4400" dirty="0">
              <a:latin typeface="Freestyle Script" pitchFamily="66" charset="0"/>
            </a:endParaRPr>
          </a:p>
        </p:txBody>
      </p:sp>
      <p:sp>
        <p:nvSpPr>
          <p:cNvPr id="4" name="TextBox 3"/>
          <p:cNvSpPr txBox="1"/>
          <p:nvPr/>
        </p:nvSpPr>
        <p:spPr>
          <a:xfrm>
            <a:off x="709550" y="2000000"/>
            <a:ext cx="8382000" cy="3970318"/>
          </a:xfrm>
          <a:prstGeom prst="rect">
            <a:avLst/>
          </a:prstGeom>
          <a:noFill/>
        </p:spPr>
        <p:txBody>
          <a:bodyPr wrap="square" rtlCol="0">
            <a:spAutoFit/>
          </a:bodyPr>
          <a:lstStyle/>
          <a:p>
            <a:r>
              <a:rPr lang="en-US" sz="2800" dirty="0" smtClean="0">
                <a:solidFill>
                  <a:srgbClr val="002060"/>
                </a:solidFill>
                <a:latin typeface="Freestyle Script" pitchFamily="66" charset="0"/>
              </a:rPr>
              <a:t>Some of the key areas of collaboration include:</a:t>
            </a:r>
          </a:p>
          <a:p>
            <a:pPr>
              <a:buFont typeface="Wingdings" pitchFamily="2" charset="2"/>
              <a:buChar char="Ø"/>
            </a:pPr>
            <a:r>
              <a:rPr lang="en-US" sz="2800" b="1" dirty="0" smtClean="0">
                <a:solidFill>
                  <a:srgbClr val="002060"/>
                </a:solidFill>
                <a:latin typeface="Freestyle Script" pitchFamily="66" charset="0"/>
              </a:rPr>
              <a:t>Providing Logistical support:</a:t>
            </a:r>
          </a:p>
          <a:p>
            <a:pPr lvl="1"/>
            <a:r>
              <a:rPr lang="en-US" sz="2800" dirty="0" smtClean="0">
                <a:solidFill>
                  <a:srgbClr val="002060"/>
                </a:solidFill>
                <a:latin typeface="Freestyle Script" pitchFamily="66" charset="0"/>
              </a:rPr>
              <a:t>Tribal groups provided logistical support to mainstream freedom fighter in the form of food, shelter, and transportation. They also helped to smuggle weapons and other supplies to freedom fighter.</a:t>
            </a:r>
          </a:p>
          <a:p>
            <a:pPr>
              <a:buFont typeface="Wingdings" pitchFamily="2" charset="2"/>
              <a:buChar char="Ø"/>
            </a:pPr>
            <a:r>
              <a:rPr lang="en-US" sz="2800" dirty="0" smtClean="0">
                <a:solidFill>
                  <a:srgbClr val="002060"/>
                </a:solidFill>
                <a:latin typeface="Freestyle Script" pitchFamily="66" charset="0"/>
              </a:rPr>
              <a:t>Participating in mass movements: </a:t>
            </a:r>
          </a:p>
          <a:p>
            <a:pPr lvl="1"/>
            <a:r>
              <a:rPr lang="en-US" sz="2800" dirty="0" smtClean="0">
                <a:solidFill>
                  <a:srgbClr val="002060"/>
                </a:solidFill>
                <a:latin typeface="Freestyle Script" pitchFamily="66" charset="0"/>
              </a:rPr>
              <a:t>Tribal groups participated in mass movement such as the Civil Disobedience Movement and the Quit India Movement. They also organized their own protests and demonstrations against British rule.</a:t>
            </a:r>
          </a:p>
        </p:txBody>
      </p:sp>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3"/>
          <a:stretch>
            <a:fillRect/>
          </a:stretch>
        </p:blipFill>
        <p:spPr>
          <a:xfrm>
            <a:off x="0" y="0"/>
            <a:ext cx="9144000" cy="6858000"/>
          </a:xfrm>
          <a:prstGeom prst="rect">
            <a:avLst/>
          </a:prstGeom>
        </p:spPr>
      </p:pic>
      <p:sp>
        <p:nvSpPr>
          <p:cNvPr id="3" name="TextBox 2"/>
          <p:cNvSpPr txBox="1"/>
          <p:nvPr/>
        </p:nvSpPr>
        <p:spPr>
          <a:xfrm>
            <a:off x="228600" y="602675"/>
            <a:ext cx="8915400" cy="1446550"/>
          </a:xfrm>
          <a:prstGeom prst="rect">
            <a:avLst/>
          </a:prstGeom>
          <a:noFill/>
        </p:spPr>
        <p:txBody>
          <a:bodyPr wrap="square" rtlCol="0">
            <a:spAutoFit/>
          </a:bodyPr>
          <a:lstStyle/>
          <a:p>
            <a:pPr algn="ctr"/>
            <a:r>
              <a:rPr lang="en-US" sz="4400" dirty="0" smtClean="0">
                <a:latin typeface="Freestyle Script" pitchFamily="66" charset="0"/>
              </a:rPr>
              <a:t>Collaboration of tribal group with mainstream freedom fighter</a:t>
            </a:r>
            <a:endParaRPr lang="en-US" sz="4400" dirty="0">
              <a:latin typeface="Freestyle Script" pitchFamily="66" charset="0"/>
            </a:endParaRPr>
          </a:p>
        </p:txBody>
      </p:sp>
      <p:sp>
        <p:nvSpPr>
          <p:cNvPr id="4" name="TextBox 3"/>
          <p:cNvSpPr txBox="1"/>
          <p:nvPr/>
        </p:nvSpPr>
        <p:spPr>
          <a:xfrm>
            <a:off x="709550" y="2000000"/>
            <a:ext cx="8382000" cy="1815882"/>
          </a:xfrm>
          <a:prstGeom prst="rect">
            <a:avLst/>
          </a:prstGeom>
          <a:noFill/>
        </p:spPr>
        <p:txBody>
          <a:bodyPr wrap="square" rtlCol="0">
            <a:spAutoFit/>
          </a:bodyPr>
          <a:lstStyle/>
          <a:p>
            <a:r>
              <a:rPr lang="en-US" sz="2800" dirty="0" smtClean="0">
                <a:solidFill>
                  <a:srgbClr val="002060"/>
                </a:solidFill>
                <a:latin typeface="Freestyle Script" pitchFamily="66" charset="0"/>
              </a:rPr>
              <a:t>Some of the key areas of collaboration include:</a:t>
            </a:r>
          </a:p>
          <a:p>
            <a:pPr>
              <a:buFont typeface="Wingdings" pitchFamily="2" charset="2"/>
              <a:buChar char="Ø"/>
            </a:pPr>
            <a:r>
              <a:rPr lang="en-US" sz="2800" b="1" dirty="0" smtClean="0">
                <a:solidFill>
                  <a:srgbClr val="002060"/>
                </a:solidFill>
                <a:latin typeface="Freestyle Script" pitchFamily="66" charset="0"/>
              </a:rPr>
              <a:t>Launching armed struggles:</a:t>
            </a:r>
          </a:p>
          <a:p>
            <a:pPr lvl="1"/>
            <a:r>
              <a:rPr lang="en-US" sz="2800" dirty="0" smtClean="0">
                <a:solidFill>
                  <a:srgbClr val="002060"/>
                </a:solidFill>
                <a:latin typeface="Freestyle Script" pitchFamily="66" charset="0"/>
              </a:rPr>
              <a:t>Some tribal groups launched armed struggles against the British. These struggles were often coordinated with the mainstream freedom fighters.  </a:t>
            </a:r>
          </a:p>
        </p:txBody>
      </p:sp>
      <p:pic>
        <p:nvPicPr>
          <p:cNvPr id="5" name="Picture 4" descr="mcms.jpg"/>
          <p:cNvPicPr>
            <a:picLocks noChangeAspect="1"/>
          </p:cNvPicPr>
          <p:nvPr/>
        </p:nvPicPr>
        <p:blipFill>
          <a:blip r:embed="rId4"/>
          <a:stretch>
            <a:fillRect/>
          </a:stretch>
        </p:blipFill>
        <p:spPr>
          <a:xfrm>
            <a:off x="2667000" y="4038600"/>
            <a:ext cx="3810000" cy="23145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7999"/>
          </a:xfrm>
          <a:prstGeom prst="rect">
            <a:avLst/>
          </a:prstGeom>
        </p:spPr>
      </p:pic>
      <p:sp>
        <p:nvSpPr>
          <p:cNvPr id="3" name="TextBox 2"/>
          <p:cNvSpPr txBox="1"/>
          <p:nvPr/>
        </p:nvSpPr>
        <p:spPr>
          <a:xfrm>
            <a:off x="0" y="533400"/>
            <a:ext cx="9144000" cy="769441"/>
          </a:xfrm>
          <a:prstGeom prst="rect">
            <a:avLst/>
          </a:prstGeom>
          <a:noFill/>
        </p:spPr>
        <p:txBody>
          <a:bodyPr wrap="square" rtlCol="0">
            <a:spAutoFit/>
          </a:bodyPr>
          <a:lstStyle/>
          <a:p>
            <a:pPr algn="ctr"/>
            <a:r>
              <a:rPr lang="en-US" sz="4400" dirty="0" smtClean="0">
                <a:latin typeface="Freestyle Script" pitchFamily="66" charset="0"/>
              </a:rPr>
              <a:t>Challenges Faced by tribal uprising</a:t>
            </a:r>
            <a:endParaRPr lang="en-US" sz="4400" dirty="0">
              <a:latin typeface="Freestyle Script" pitchFamily="66" charset="0"/>
            </a:endParaRPr>
          </a:p>
        </p:txBody>
      </p:sp>
      <p:sp>
        <p:nvSpPr>
          <p:cNvPr id="4" name="TextBox 3"/>
          <p:cNvSpPr txBox="1"/>
          <p:nvPr/>
        </p:nvSpPr>
        <p:spPr>
          <a:xfrm>
            <a:off x="838200" y="1166750"/>
            <a:ext cx="8305800" cy="5493812"/>
          </a:xfrm>
          <a:prstGeom prst="rect">
            <a:avLst/>
          </a:prstGeom>
          <a:noFill/>
        </p:spPr>
        <p:txBody>
          <a:bodyPr wrap="square" rtlCol="0">
            <a:spAutoFit/>
          </a:bodyPr>
          <a:lstStyle/>
          <a:p>
            <a:r>
              <a:rPr lang="en-US" sz="2700" dirty="0" smtClean="0">
                <a:solidFill>
                  <a:srgbClr val="002060"/>
                </a:solidFill>
                <a:latin typeface="Freestyle Script" pitchFamily="66" charset="0"/>
              </a:rPr>
              <a:t>Tribal uprisings face a number of challenges, including:</a:t>
            </a:r>
          </a:p>
          <a:p>
            <a:pPr>
              <a:buFont typeface="Wingdings" pitchFamily="2" charset="2"/>
              <a:buChar char="Ø"/>
            </a:pPr>
            <a:r>
              <a:rPr lang="en-US" sz="2700" b="1" dirty="0" smtClean="0">
                <a:solidFill>
                  <a:srgbClr val="002060"/>
                </a:solidFill>
                <a:latin typeface="Freestyle Script" pitchFamily="66" charset="0"/>
              </a:rPr>
              <a:t>Lack of resources:</a:t>
            </a:r>
          </a:p>
          <a:p>
            <a:pPr lvl="1"/>
            <a:r>
              <a:rPr lang="en-US" sz="2700" dirty="0" smtClean="0">
                <a:solidFill>
                  <a:srgbClr val="002060"/>
                </a:solidFill>
                <a:latin typeface="Freestyle Script" pitchFamily="66" charset="0"/>
              </a:rPr>
              <a:t>Tribal communities are often marginalized and impoverished, and they lack the resources to sustain a prolonged uprising.</a:t>
            </a:r>
          </a:p>
          <a:p>
            <a:pPr>
              <a:buFont typeface="Wingdings" pitchFamily="2" charset="2"/>
              <a:buChar char="Ø"/>
            </a:pPr>
            <a:r>
              <a:rPr lang="en-US" sz="2700" b="1" dirty="0" smtClean="0">
                <a:solidFill>
                  <a:srgbClr val="002060"/>
                </a:solidFill>
                <a:latin typeface="Freestyle Script" pitchFamily="66" charset="0"/>
              </a:rPr>
              <a:t>Military Disadvantages</a:t>
            </a:r>
            <a:r>
              <a:rPr lang="en-US" sz="2700" dirty="0" smtClean="0">
                <a:solidFill>
                  <a:srgbClr val="002060"/>
                </a:solidFill>
                <a:latin typeface="Freestyle Script" pitchFamily="66" charset="0"/>
              </a:rPr>
              <a:t>:</a:t>
            </a:r>
          </a:p>
          <a:p>
            <a:pPr lvl="1"/>
            <a:r>
              <a:rPr lang="en-US" sz="2700" dirty="0" smtClean="0">
                <a:solidFill>
                  <a:srgbClr val="002060"/>
                </a:solidFill>
                <a:latin typeface="Freestyle Script" pitchFamily="66" charset="0"/>
              </a:rPr>
              <a:t>Tribal uprisings are often poorly armed and equipped and they are at a military disadvantage against the government.</a:t>
            </a:r>
          </a:p>
          <a:p>
            <a:pPr>
              <a:buFont typeface="Wingdings" pitchFamily="2" charset="2"/>
              <a:buChar char="Ø"/>
            </a:pPr>
            <a:r>
              <a:rPr lang="en-US" sz="2700" b="1" dirty="0" smtClean="0">
                <a:solidFill>
                  <a:srgbClr val="002060"/>
                </a:solidFill>
                <a:latin typeface="Freestyle Script" pitchFamily="66" charset="0"/>
              </a:rPr>
              <a:t>Government repression:</a:t>
            </a:r>
          </a:p>
          <a:p>
            <a:pPr lvl="1"/>
            <a:r>
              <a:rPr lang="en-US" sz="2700" dirty="0" smtClean="0">
                <a:solidFill>
                  <a:srgbClr val="002060"/>
                </a:solidFill>
                <a:latin typeface="Freestyle Script" pitchFamily="66" charset="0"/>
              </a:rPr>
              <a:t>Governments often responded to tribal uprising with repression, including violence, mass detentions, and forced displacement.</a:t>
            </a:r>
          </a:p>
          <a:p>
            <a:pPr>
              <a:buFont typeface="Wingdings" pitchFamily="2" charset="2"/>
              <a:buChar char="Ø"/>
            </a:pPr>
            <a:r>
              <a:rPr lang="en-US" sz="2700" b="1" dirty="0" smtClean="0">
                <a:solidFill>
                  <a:srgbClr val="002060"/>
                </a:solidFill>
                <a:latin typeface="Freestyle Script" pitchFamily="66" charset="0"/>
              </a:rPr>
              <a:t>Internal Division:</a:t>
            </a:r>
          </a:p>
          <a:p>
            <a:pPr lvl="1"/>
            <a:r>
              <a:rPr lang="en-US" sz="2700" dirty="0" smtClean="0">
                <a:solidFill>
                  <a:srgbClr val="002060"/>
                </a:solidFill>
                <a:latin typeface="Freestyle Script" pitchFamily="66" charset="0"/>
              </a:rPr>
              <a:t>Tribal communities are often divided along internal lines, such as clan or religious affiliations. This can make it difficult to maintain a united front against the government</a:t>
            </a:r>
          </a:p>
        </p:txBody>
      </p:sp>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0" y="533400"/>
            <a:ext cx="9144000" cy="1200329"/>
          </a:xfrm>
          <a:prstGeom prst="rect">
            <a:avLst/>
          </a:prstGeom>
          <a:noFill/>
        </p:spPr>
        <p:txBody>
          <a:bodyPr wrap="square" rtlCol="0">
            <a:spAutoFit/>
          </a:bodyPr>
          <a:lstStyle/>
          <a:p>
            <a:pPr algn="ctr"/>
            <a:r>
              <a:rPr lang="en-US" sz="7200" dirty="0" smtClean="0">
                <a:latin typeface="Freestyle Script" pitchFamily="66" charset="0"/>
              </a:rPr>
              <a:t>Government’s Response</a:t>
            </a:r>
            <a:endParaRPr lang="en-US" sz="7200" dirty="0">
              <a:latin typeface="Freestyle Script" pitchFamily="66" charset="0"/>
            </a:endParaRPr>
          </a:p>
        </p:txBody>
      </p:sp>
      <p:sp>
        <p:nvSpPr>
          <p:cNvPr id="4" name="TextBox 3"/>
          <p:cNvSpPr txBox="1"/>
          <p:nvPr/>
        </p:nvSpPr>
        <p:spPr>
          <a:xfrm>
            <a:off x="762001" y="1524000"/>
            <a:ext cx="8382000" cy="4401205"/>
          </a:xfrm>
          <a:prstGeom prst="rect">
            <a:avLst/>
          </a:prstGeom>
          <a:noFill/>
        </p:spPr>
        <p:txBody>
          <a:bodyPr wrap="square" rtlCol="0">
            <a:spAutoFit/>
          </a:bodyPr>
          <a:lstStyle/>
          <a:p>
            <a:r>
              <a:rPr lang="en-US" sz="2800" dirty="0" smtClean="0">
                <a:solidFill>
                  <a:srgbClr val="002060"/>
                </a:solidFill>
                <a:latin typeface="Freestyle Script" pitchFamily="66" charset="0"/>
              </a:rPr>
              <a:t>	The government response to tribal uprising has varied over time and from place to place. In some cases, government have used violence and repression to crush tribal uprisings. In other cases government have been more willing to negotiate with tribal groups and address their concerns.</a:t>
            </a:r>
          </a:p>
          <a:p>
            <a:endParaRPr lang="en-US" sz="2800" dirty="0" smtClean="0">
              <a:solidFill>
                <a:srgbClr val="002060"/>
              </a:solidFill>
              <a:latin typeface="Freestyle Script" pitchFamily="66" charset="0"/>
            </a:endParaRPr>
          </a:p>
          <a:p>
            <a:r>
              <a:rPr lang="en-US" sz="2800" dirty="0" smtClean="0">
                <a:solidFill>
                  <a:srgbClr val="002060"/>
                </a:solidFill>
                <a:latin typeface="Freestyle Script" pitchFamily="66" charset="0"/>
              </a:rPr>
              <a:t>	In recent years, there has been a growing trend towards more peaceful and negotiate settlements of tribal uprisings. This is due to number of factors:</a:t>
            </a:r>
          </a:p>
          <a:p>
            <a:pPr>
              <a:buFont typeface="Arial" pitchFamily="34" charset="0"/>
              <a:buChar char="•"/>
            </a:pPr>
            <a:r>
              <a:rPr lang="en-US" sz="2800" dirty="0" smtClean="0">
                <a:solidFill>
                  <a:srgbClr val="002060"/>
                </a:solidFill>
                <a:latin typeface="Freestyle Script" pitchFamily="66" charset="0"/>
              </a:rPr>
              <a:t>Increased awareness of tribal rights</a:t>
            </a:r>
          </a:p>
          <a:p>
            <a:pPr>
              <a:buFont typeface="Arial" pitchFamily="34" charset="0"/>
              <a:buChar char="•"/>
            </a:pPr>
            <a:r>
              <a:rPr lang="en-US" sz="2800" dirty="0" smtClean="0">
                <a:solidFill>
                  <a:srgbClr val="002060"/>
                </a:solidFill>
                <a:latin typeface="Freestyle Script" pitchFamily="66" charset="0"/>
              </a:rPr>
              <a:t>The rise of international human rights law</a:t>
            </a:r>
          </a:p>
          <a:p>
            <a:pPr>
              <a:buFont typeface="Arial" pitchFamily="34" charset="0"/>
              <a:buChar char="•"/>
            </a:pPr>
            <a:r>
              <a:rPr lang="en-US" sz="2800" dirty="0" smtClean="0">
                <a:solidFill>
                  <a:srgbClr val="002060"/>
                </a:solidFill>
                <a:latin typeface="Freestyle Script" pitchFamily="66" charset="0"/>
              </a:rPr>
              <a:t>The success of negotiated statements</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228600" y="472966"/>
            <a:ext cx="8915400" cy="1754326"/>
          </a:xfrm>
          <a:prstGeom prst="rect">
            <a:avLst/>
          </a:prstGeom>
          <a:noFill/>
        </p:spPr>
        <p:txBody>
          <a:bodyPr wrap="square" rtlCol="0">
            <a:spAutoFit/>
          </a:bodyPr>
          <a:lstStyle/>
          <a:p>
            <a:pPr algn="ctr"/>
            <a:r>
              <a:rPr lang="en-US" sz="5400" dirty="0" smtClean="0">
                <a:latin typeface="Freestyle Script" pitchFamily="66" charset="0"/>
              </a:rPr>
              <a:t>Lasting impact of tribal uprising on Indian cultures and identity</a:t>
            </a:r>
            <a:endParaRPr lang="en-US" sz="5400" dirty="0">
              <a:latin typeface="Freestyle Script" pitchFamily="66" charset="0"/>
            </a:endParaRPr>
          </a:p>
        </p:txBody>
      </p:sp>
      <p:sp>
        <p:nvSpPr>
          <p:cNvPr id="4" name="TextBox 3"/>
          <p:cNvSpPr txBox="1"/>
          <p:nvPr/>
        </p:nvSpPr>
        <p:spPr>
          <a:xfrm>
            <a:off x="685800" y="1981200"/>
            <a:ext cx="8458200" cy="4401205"/>
          </a:xfrm>
          <a:prstGeom prst="rect">
            <a:avLst/>
          </a:prstGeom>
          <a:noFill/>
        </p:spPr>
        <p:txBody>
          <a:bodyPr wrap="square" rtlCol="0">
            <a:spAutoFit/>
          </a:bodyPr>
          <a:lstStyle/>
          <a:p>
            <a:r>
              <a:rPr lang="en-US" sz="2800" dirty="0" smtClean="0">
                <a:solidFill>
                  <a:srgbClr val="002060"/>
                </a:solidFill>
                <a:latin typeface="Freestyle Script" pitchFamily="66" charset="0"/>
              </a:rPr>
              <a:t>Tribal uprising have had a lasting impact on Indian culture and identity. They have helped to shape the country’s political landscape, Social Fabric and cultural expression.</a:t>
            </a:r>
          </a:p>
          <a:p>
            <a:pPr>
              <a:buFont typeface="Wingdings" pitchFamily="2" charset="2"/>
              <a:buChar char="Ø"/>
            </a:pPr>
            <a:r>
              <a:rPr lang="en-US" sz="2800" b="1" dirty="0" smtClean="0">
                <a:solidFill>
                  <a:srgbClr val="002060"/>
                </a:solidFill>
                <a:latin typeface="Freestyle Script" pitchFamily="66" charset="0"/>
              </a:rPr>
              <a:t>Political impact:</a:t>
            </a:r>
          </a:p>
          <a:p>
            <a:pPr lvl="1"/>
            <a:r>
              <a:rPr lang="en-US" sz="2800" dirty="0" smtClean="0">
                <a:solidFill>
                  <a:srgbClr val="002060"/>
                </a:solidFill>
                <a:latin typeface="Freestyle Script" pitchFamily="66" charset="0"/>
              </a:rPr>
              <a:t>Tribal uprising have played a significant role in the development of Indian democracy. They have forced the government to address the grievances of tribal communities and have led to the enactment of laws and policies that protect their rights.</a:t>
            </a:r>
          </a:p>
          <a:p>
            <a:pPr>
              <a:buFont typeface="Wingdings" pitchFamily="2" charset="2"/>
              <a:buChar char="Ø"/>
            </a:pPr>
            <a:r>
              <a:rPr lang="en-US" sz="2800" b="1" dirty="0" smtClean="0">
                <a:solidFill>
                  <a:srgbClr val="002060"/>
                </a:solidFill>
                <a:latin typeface="Freestyle Script" pitchFamily="66" charset="0"/>
              </a:rPr>
              <a:t>Social impact:</a:t>
            </a:r>
          </a:p>
          <a:p>
            <a:pPr lvl="1"/>
            <a:r>
              <a:rPr lang="en-US" sz="2800" dirty="0" smtClean="0">
                <a:solidFill>
                  <a:srgbClr val="002060"/>
                </a:solidFill>
                <a:latin typeface="Freestyle Script" pitchFamily="66" charset="0"/>
              </a:rPr>
              <a:t>Tribal uprising have also had a major impact on Indian society. They have helped to raise awareness of plight of tribal communities and have led to a greater appreciation of their unique culture and tradition.</a:t>
            </a:r>
            <a:endParaRPr lang="en-US" sz="2800" b="1"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228600" y="472966"/>
            <a:ext cx="8915400" cy="1754326"/>
          </a:xfrm>
          <a:prstGeom prst="rect">
            <a:avLst/>
          </a:prstGeom>
          <a:noFill/>
        </p:spPr>
        <p:txBody>
          <a:bodyPr wrap="square" rtlCol="0">
            <a:spAutoFit/>
          </a:bodyPr>
          <a:lstStyle/>
          <a:p>
            <a:pPr algn="ctr"/>
            <a:r>
              <a:rPr lang="en-US" sz="5400" dirty="0" smtClean="0">
                <a:latin typeface="Freestyle Script" pitchFamily="66" charset="0"/>
              </a:rPr>
              <a:t>Lasting impact of tribal uprising on Indian cultures and identity</a:t>
            </a:r>
            <a:endParaRPr lang="en-US" sz="5400" dirty="0">
              <a:latin typeface="Freestyle Script" pitchFamily="66" charset="0"/>
            </a:endParaRPr>
          </a:p>
        </p:txBody>
      </p:sp>
      <p:sp>
        <p:nvSpPr>
          <p:cNvPr id="4" name="TextBox 3"/>
          <p:cNvSpPr txBox="1"/>
          <p:nvPr/>
        </p:nvSpPr>
        <p:spPr>
          <a:xfrm>
            <a:off x="685800" y="1981200"/>
            <a:ext cx="8458200" cy="1815882"/>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Social impact:</a:t>
            </a:r>
          </a:p>
          <a:p>
            <a:pPr lvl="1"/>
            <a:r>
              <a:rPr lang="en-US" sz="2800" dirty="0" smtClean="0">
                <a:solidFill>
                  <a:srgbClr val="002060"/>
                </a:solidFill>
                <a:latin typeface="Freestyle Script" pitchFamily="66" charset="0"/>
              </a:rPr>
              <a:t>Tribal uprisings have also had a major impact on Indian Society. They have helped to raise awareness of the plight of tribal communities and have led to a greater appreciation of their unique cultures and traditions.</a:t>
            </a:r>
            <a:endParaRPr lang="en-US" sz="2800" b="1"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pic>
        <p:nvPicPr>
          <p:cNvPr id="4" name="Picture 3" descr="Attack_by_600_Santhals_upon_a_party_of_50_sepoys,_40th_regiment_native_infantry.jpg"/>
          <p:cNvPicPr>
            <a:picLocks noChangeAspect="1"/>
          </p:cNvPicPr>
          <p:nvPr/>
        </p:nvPicPr>
        <p:blipFill>
          <a:blip r:embed="rId3"/>
          <a:stretch>
            <a:fillRect/>
          </a:stretch>
        </p:blipFill>
        <p:spPr>
          <a:xfrm>
            <a:off x="2590800" y="1905000"/>
            <a:ext cx="4343400" cy="27577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p:cNvSpPr txBox="1"/>
          <p:nvPr/>
        </p:nvSpPr>
        <p:spPr>
          <a:xfrm>
            <a:off x="838200" y="4953000"/>
            <a:ext cx="8305800" cy="954107"/>
          </a:xfrm>
          <a:prstGeom prst="rect">
            <a:avLst/>
          </a:prstGeom>
          <a:noFill/>
        </p:spPr>
        <p:txBody>
          <a:bodyPr wrap="square" rtlCol="0">
            <a:spAutoFit/>
          </a:bodyPr>
          <a:lstStyle/>
          <a:p>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 of 1855-56 led to the establishment of the </a:t>
            </a:r>
            <a:r>
              <a:rPr lang="en-US" sz="2800" dirty="0" err="1" smtClean="0">
                <a:solidFill>
                  <a:srgbClr val="002060"/>
                </a:solidFill>
                <a:latin typeface="Freestyle Script" pitchFamily="66" charset="0"/>
              </a:rPr>
              <a:t>Santal</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Parganas</a:t>
            </a:r>
            <a:r>
              <a:rPr lang="en-US" sz="2800" dirty="0" smtClean="0">
                <a:solidFill>
                  <a:srgbClr val="002060"/>
                </a:solidFill>
                <a:latin typeface="Freestyle Script" pitchFamily="66" charset="0"/>
              </a:rPr>
              <a:t> district, a special administrative unit for 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People.</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pic>
        <p:nvPicPr>
          <p:cNvPr id="4" name="Picture 3" descr="Attack_by_600_Santhals_upon_a_party_of_50_sepoys,_40th_regiment_native_infantry.jpg"/>
          <p:cNvPicPr>
            <a:picLocks noChangeAspect="1"/>
          </p:cNvPicPr>
          <p:nvPr/>
        </p:nvPicPr>
        <p:blipFill>
          <a:blip r:embed="rId3"/>
          <a:stretch>
            <a:fillRect/>
          </a:stretch>
        </p:blipFill>
        <p:spPr>
          <a:xfrm>
            <a:off x="2590800" y="1905000"/>
            <a:ext cx="4343400" cy="27577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p:cNvSpPr txBox="1"/>
          <p:nvPr/>
        </p:nvSpPr>
        <p:spPr>
          <a:xfrm>
            <a:off x="838200" y="4953000"/>
            <a:ext cx="8305800" cy="954107"/>
          </a:xfrm>
          <a:prstGeom prst="rect">
            <a:avLst/>
          </a:prstGeom>
          <a:noFill/>
        </p:spPr>
        <p:txBody>
          <a:bodyPr wrap="square" rtlCol="0">
            <a:spAutoFit/>
          </a:bodyPr>
          <a:lstStyle/>
          <a:p>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 of 1855-56 led to the establishment of the </a:t>
            </a:r>
            <a:r>
              <a:rPr lang="en-US" sz="2800" dirty="0" err="1" smtClean="0">
                <a:solidFill>
                  <a:srgbClr val="002060"/>
                </a:solidFill>
                <a:latin typeface="Freestyle Script" pitchFamily="66" charset="0"/>
              </a:rPr>
              <a:t>Santal</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Parganas</a:t>
            </a:r>
            <a:r>
              <a:rPr lang="en-US" sz="2800" dirty="0" smtClean="0">
                <a:solidFill>
                  <a:srgbClr val="002060"/>
                </a:solidFill>
                <a:latin typeface="Freestyle Script" pitchFamily="66" charset="0"/>
              </a:rPr>
              <a:t> district, a special administrative unit for 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People.</a:t>
            </a:r>
            <a:endParaRPr lang="en-US" sz="2800" dirty="0">
              <a:solidFill>
                <a:srgbClr val="002060"/>
              </a:solidFill>
              <a:latin typeface="Freestyle Script" pitchFamily="66" charset="0"/>
            </a:endParaRPr>
          </a:p>
        </p:txBody>
      </p:sp>
      <p:pic>
        <p:nvPicPr>
          <p:cNvPr id="6" name="Picture 5" descr="Birsa-Munda-Biography.jpg"/>
          <p:cNvPicPr>
            <a:picLocks noChangeAspect="1"/>
          </p:cNvPicPr>
          <p:nvPr/>
        </p:nvPicPr>
        <p:blipFill>
          <a:blip r:embed="rId4"/>
          <a:srcRect l="1695" t="2747" r="1695" b="1107"/>
          <a:stretch>
            <a:fillRect/>
          </a:stretch>
        </p:blipFill>
        <p:spPr>
          <a:xfrm>
            <a:off x="2590800" y="1981200"/>
            <a:ext cx="43434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p:cNvSpPr txBox="1"/>
          <p:nvPr/>
        </p:nvSpPr>
        <p:spPr>
          <a:xfrm>
            <a:off x="762000" y="4953000"/>
            <a:ext cx="8382000" cy="1384995"/>
          </a:xfrm>
          <a:prstGeom prst="rect">
            <a:avLst/>
          </a:prstGeom>
          <a:noFill/>
        </p:spPr>
        <p:txBody>
          <a:bodyPr wrap="square" rtlCol="0">
            <a:spAutoFit/>
          </a:bodyPr>
          <a:lstStyle/>
          <a:p>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Rebellion of 1899-1900 led to the enactment of the </a:t>
            </a:r>
            <a:r>
              <a:rPr lang="en-US" sz="2800" dirty="0" err="1" smtClean="0">
                <a:solidFill>
                  <a:srgbClr val="002060"/>
                </a:solidFill>
                <a:latin typeface="Freestyle Script" pitchFamily="66" charset="0"/>
              </a:rPr>
              <a:t>Chotanagpur</a:t>
            </a:r>
            <a:r>
              <a:rPr lang="en-US" sz="2800" dirty="0" smtClean="0">
                <a:solidFill>
                  <a:srgbClr val="002060"/>
                </a:solidFill>
                <a:latin typeface="Freestyle Script" pitchFamily="66" charset="0"/>
              </a:rPr>
              <a:t> Tenancy Act which protected the tribal </a:t>
            </a:r>
            <a:r>
              <a:rPr lang="en-US" sz="2800" dirty="0" err="1" smtClean="0">
                <a:solidFill>
                  <a:srgbClr val="002060"/>
                </a:solidFill>
                <a:latin typeface="Freestyle Script" pitchFamily="66" charset="0"/>
              </a:rPr>
              <a:t>tenats</a:t>
            </a:r>
            <a:r>
              <a:rPr lang="en-US" sz="2800" dirty="0" smtClean="0">
                <a:solidFill>
                  <a:srgbClr val="002060"/>
                </a:solidFill>
                <a:latin typeface="Freestyle Script" pitchFamily="66" charset="0"/>
              </a:rPr>
              <a:t>. It even inspired the Indian Independence movement and is considered to be one of the earliest examples of anti-colonial resistance in </a:t>
            </a:r>
            <a:r>
              <a:rPr lang="en-US" sz="2800" dirty="0" err="1" smtClean="0">
                <a:solidFill>
                  <a:srgbClr val="002060"/>
                </a:solidFill>
                <a:latin typeface="Freestyle Script" pitchFamily="66" charset="0"/>
              </a:rPr>
              <a:t>india</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6858000"/>
            <a:chOff x="0" y="0"/>
            <a:chExt cx="9144000" cy="6858000"/>
          </a:xfrm>
        </p:grpSpPr>
        <p:pic>
          <p:nvPicPr>
            <p:cNvPr id="2" name="Picture 1" descr="desktop-wallpaper-backgrounds-for-powerpoint-school-notepad-thumbnail.jpg"/>
            <p:cNvPicPr>
              <a:picLocks noChangeAspect="1"/>
            </p:cNvPicPr>
            <p:nvPr/>
          </p:nvPicPr>
          <p:blipFill>
            <a:blip r:embed="rId2">
              <a:lum/>
            </a:blip>
            <a:stretch>
              <a:fillRect/>
            </a:stretch>
          </p:blipFill>
          <p:spPr>
            <a:xfrm>
              <a:off x="0" y="0"/>
              <a:ext cx="9144000" cy="6858000"/>
            </a:xfrm>
            <a:prstGeom prst="rect">
              <a:avLst/>
            </a:prstGeom>
          </p:spPr>
        </p:pic>
        <p:sp>
          <p:nvSpPr>
            <p:cNvPr id="4" name="TextBox 3"/>
            <p:cNvSpPr txBox="1"/>
            <p:nvPr/>
          </p:nvSpPr>
          <p:spPr>
            <a:xfrm>
              <a:off x="762000" y="1600200"/>
              <a:ext cx="8153400" cy="3970318"/>
            </a:xfrm>
            <a:prstGeom prst="rect">
              <a:avLst/>
            </a:prstGeom>
            <a:noFill/>
          </p:spPr>
          <p:txBody>
            <a:bodyPr wrap="square" rtlCol="0">
              <a:spAutoFit/>
            </a:bodyPr>
            <a:lstStyle/>
            <a:p>
              <a:pPr algn="just"/>
              <a:r>
                <a:rPr lang="en-US" sz="2800" dirty="0" smtClean="0">
                  <a:solidFill>
                    <a:schemeClr val="accent1">
                      <a:lumMod val="50000"/>
                    </a:schemeClr>
                  </a:solidFill>
                  <a:latin typeface="Freestyle Script" pitchFamily="66" charset="0"/>
                </a:rPr>
                <a:t>The Role of tribal Uprising in India is a topic that explores the history and significance of various rebellions and movements led by the tribal communities against British Colonial rule. These Uprising were not only expressions of resistance and dissent, but also of solidarity and nationalism among the tribal people. They challenged the oppressive and exploitative policies of the British that threatened their lands, cultures and identities. They also inspired and influenced the mainstream freedom struggle and weakened the colonial authority in many regions. The role of tribal uprising in India is therefore an important aspect of understanding the diversity and complexity of India’s independence movement.</a:t>
              </a:r>
              <a:endParaRPr lang="en-US" sz="2800" dirty="0">
                <a:solidFill>
                  <a:schemeClr val="accent1">
                    <a:lumMod val="50000"/>
                  </a:schemeClr>
                </a:solidFill>
                <a:latin typeface="Freestyle Script" pitchFamily="66" charset="0"/>
              </a:endParaRPr>
            </a:p>
          </p:txBody>
        </p:sp>
        <p:sp>
          <p:nvSpPr>
            <p:cNvPr id="5" name="TextBox 4"/>
            <p:cNvSpPr txBox="1"/>
            <p:nvPr/>
          </p:nvSpPr>
          <p:spPr>
            <a:xfrm>
              <a:off x="0" y="533400"/>
              <a:ext cx="9144000" cy="1200329"/>
            </a:xfrm>
            <a:prstGeom prst="rect">
              <a:avLst/>
            </a:prstGeom>
            <a:noFill/>
          </p:spPr>
          <p:txBody>
            <a:bodyPr wrap="square" rtlCol="0">
              <a:spAutoFit/>
            </a:bodyPr>
            <a:lstStyle/>
            <a:p>
              <a:pPr algn="ctr"/>
              <a:r>
                <a:rPr lang="en-US" sz="7200" dirty="0" smtClean="0">
                  <a:latin typeface="Freestyle Script" pitchFamily="66" charset="0"/>
                </a:rPr>
                <a:t>Introduction</a:t>
              </a:r>
              <a:endParaRPr lang="en-US" sz="7200" dirty="0">
                <a:latin typeface="Freestyle Script" pitchFamily="66" charset="0"/>
              </a:endParaRPr>
            </a:p>
          </p:txBody>
        </p:sp>
      </p:grpSp>
    </p:spTree>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7" name="TextBox 6"/>
          <p:cNvSpPr txBox="1"/>
          <p:nvPr/>
        </p:nvSpPr>
        <p:spPr>
          <a:xfrm>
            <a:off x="762000" y="4953000"/>
            <a:ext cx="8382000" cy="1384995"/>
          </a:xfrm>
          <a:prstGeom prst="rect">
            <a:avLst/>
          </a:prstGeom>
          <a:noFill/>
        </p:spPr>
        <p:txBody>
          <a:bodyPr wrap="square" rtlCol="0">
            <a:spAutoFit/>
          </a:bodyPr>
          <a:lstStyle/>
          <a:p>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Rebellion of 1899-1900 led to the enactment of the </a:t>
            </a:r>
            <a:r>
              <a:rPr lang="en-US" sz="2800" dirty="0" err="1" smtClean="0">
                <a:solidFill>
                  <a:srgbClr val="002060"/>
                </a:solidFill>
                <a:latin typeface="Freestyle Script" pitchFamily="66" charset="0"/>
              </a:rPr>
              <a:t>Chotanagpur</a:t>
            </a:r>
            <a:r>
              <a:rPr lang="en-US" sz="2800" dirty="0" smtClean="0">
                <a:solidFill>
                  <a:srgbClr val="002060"/>
                </a:solidFill>
                <a:latin typeface="Freestyle Script" pitchFamily="66" charset="0"/>
              </a:rPr>
              <a:t> Tenancy Act which protected the tribal </a:t>
            </a:r>
            <a:r>
              <a:rPr lang="en-US" sz="2800" dirty="0" err="1" smtClean="0">
                <a:solidFill>
                  <a:srgbClr val="002060"/>
                </a:solidFill>
                <a:latin typeface="Freestyle Script" pitchFamily="66" charset="0"/>
              </a:rPr>
              <a:t>tenats</a:t>
            </a:r>
            <a:r>
              <a:rPr lang="en-US" sz="2800" dirty="0" smtClean="0">
                <a:solidFill>
                  <a:srgbClr val="002060"/>
                </a:solidFill>
                <a:latin typeface="Freestyle Script" pitchFamily="66" charset="0"/>
              </a:rPr>
              <a:t>. It even inspired the Indian Independence movement and is considered to be one of the earliest examples of anti-colonial resistance in </a:t>
            </a:r>
            <a:r>
              <a:rPr lang="en-US" sz="2800" dirty="0" err="1" smtClean="0">
                <a:solidFill>
                  <a:srgbClr val="002060"/>
                </a:solidFill>
                <a:latin typeface="Freestyle Script" pitchFamily="66" charset="0"/>
              </a:rPr>
              <a:t>india</a:t>
            </a:r>
            <a:endParaRPr lang="en-US" sz="2800" dirty="0">
              <a:solidFill>
                <a:srgbClr val="002060"/>
              </a:solidFill>
              <a:latin typeface="Freestyle Script" pitchFamily="66" charset="0"/>
            </a:endParaRPr>
          </a:p>
        </p:txBody>
      </p:sp>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pic>
        <p:nvPicPr>
          <p:cNvPr id="6" name="Picture 5" descr="Birsa-Munda-Biography.jpg"/>
          <p:cNvPicPr>
            <a:picLocks noChangeAspect="1"/>
          </p:cNvPicPr>
          <p:nvPr/>
        </p:nvPicPr>
        <p:blipFill>
          <a:blip r:embed="rId3"/>
          <a:srcRect l="1695" t="2747" r="1695" b="1107"/>
          <a:stretch>
            <a:fillRect/>
          </a:stretch>
        </p:blipFill>
        <p:spPr>
          <a:xfrm>
            <a:off x="2590800" y="1981200"/>
            <a:ext cx="43434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bhil revolt.jpg"/>
          <p:cNvPicPr>
            <a:picLocks noChangeAspect="1"/>
          </p:cNvPicPr>
          <p:nvPr/>
        </p:nvPicPr>
        <p:blipFill>
          <a:blip r:embed="rId4"/>
          <a:stretch>
            <a:fillRect/>
          </a:stretch>
        </p:blipFill>
        <p:spPr>
          <a:xfrm>
            <a:off x="2362200" y="1981200"/>
            <a:ext cx="46482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p:cNvSpPr txBox="1"/>
          <p:nvPr/>
        </p:nvSpPr>
        <p:spPr>
          <a:xfrm>
            <a:off x="762000" y="4953000"/>
            <a:ext cx="8382000" cy="954107"/>
          </a:xfrm>
          <a:prstGeom prst="rect">
            <a:avLst/>
          </a:prstGeom>
          <a:noFill/>
        </p:spPr>
        <p:txBody>
          <a:bodyPr wrap="square" rtlCol="0">
            <a:spAutoFit/>
          </a:bodyPr>
          <a:lstStyle/>
          <a:p>
            <a:r>
              <a:rPr lang="en-US" sz="2800" dirty="0" smtClean="0">
                <a:solidFill>
                  <a:srgbClr val="002060"/>
                </a:solidFill>
                <a:latin typeface="Freestyle Script" pitchFamily="66" charset="0"/>
              </a:rPr>
              <a:t>The Bhil Revolt of 1921-22 led to the establishment of the Bhil Agency, a special administrative unit for the Bhil people</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pic>
        <p:nvPicPr>
          <p:cNvPr id="8" name="Picture 7" descr="bhil revolt.jpg"/>
          <p:cNvPicPr>
            <a:picLocks noChangeAspect="1"/>
          </p:cNvPicPr>
          <p:nvPr/>
        </p:nvPicPr>
        <p:blipFill>
          <a:blip r:embed="rId3"/>
          <a:stretch>
            <a:fillRect/>
          </a:stretch>
        </p:blipFill>
        <p:spPr>
          <a:xfrm>
            <a:off x="2362200" y="1981200"/>
            <a:ext cx="46482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sp>
        <p:nvSpPr>
          <p:cNvPr id="9" name="TextBox 8"/>
          <p:cNvSpPr txBox="1"/>
          <p:nvPr/>
        </p:nvSpPr>
        <p:spPr>
          <a:xfrm>
            <a:off x="762000" y="4953000"/>
            <a:ext cx="8382000" cy="954107"/>
          </a:xfrm>
          <a:prstGeom prst="rect">
            <a:avLst/>
          </a:prstGeom>
          <a:noFill/>
        </p:spPr>
        <p:txBody>
          <a:bodyPr wrap="square" rtlCol="0">
            <a:spAutoFit/>
          </a:bodyPr>
          <a:lstStyle/>
          <a:p>
            <a:r>
              <a:rPr lang="en-US" sz="2800" dirty="0" smtClean="0">
                <a:solidFill>
                  <a:srgbClr val="002060"/>
                </a:solidFill>
                <a:latin typeface="Freestyle Script" pitchFamily="66" charset="0"/>
              </a:rPr>
              <a:t>The Bhil Revolt of 1921-22 led to the establishment of the Bhil Agency, a special administrative unit for the Bhil people</a:t>
            </a:r>
            <a:endParaRPr lang="en-US" sz="2800" dirty="0">
              <a:solidFill>
                <a:srgbClr val="002060"/>
              </a:solidFill>
              <a:latin typeface="Freestyle Script" pitchFamily="66" charset="0"/>
            </a:endParaRPr>
          </a:p>
        </p:txBody>
      </p:sp>
      <p:pic>
        <p:nvPicPr>
          <p:cNvPr id="10" name="Picture 9" descr="rampa rebellion.jpeg"/>
          <p:cNvPicPr>
            <a:picLocks noChangeAspect="1"/>
          </p:cNvPicPr>
          <p:nvPr/>
        </p:nvPicPr>
        <p:blipFill>
          <a:blip r:embed="rId4"/>
          <a:stretch>
            <a:fillRect/>
          </a:stretch>
        </p:blipFill>
        <p:spPr>
          <a:xfrm>
            <a:off x="2286000" y="1981200"/>
            <a:ext cx="47625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p:cNvSpPr txBox="1"/>
          <p:nvPr/>
        </p:nvSpPr>
        <p:spPr>
          <a:xfrm>
            <a:off x="762000" y="4953000"/>
            <a:ext cx="8382000" cy="954107"/>
          </a:xfrm>
          <a:prstGeom prst="rect">
            <a:avLst/>
          </a:prstGeom>
          <a:noFill/>
        </p:spPr>
        <p:txBody>
          <a:bodyPr wrap="square" rtlCol="0">
            <a:spAutoFit/>
          </a:bodyPr>
          <a:lstStyle/>
          <a:p>
            <a:r>
              <a:rPr lang="en-US" sz="2800" dirty="0" smtClean="0">
                <a:latin typeface="Freestyle Script" pitchFamily="66" charset="0"/>
              </a:rPr>
              <a:t>The </a:t>
            </a:r>
            <a:r>
              <a:rPr lang="en-US" sz="2800" dirty="0" err="1" smtClean="0">
                <a:latin typeface="Freestyle Script" pitchFamily="66" charset="0"/>
              </a:rPr>
              <a:t>Rampa</a:t>
            </a:r>
            <a:r>
              <a:rPr lang="en-US" sz="2800" dirty="0" smtClean="0">
                <a:latin typeface="Freestyle Script" pitchFamily="66" charset="0"/>
              </a:rPr>
              <a:t> Rebellion of 1922-24 led to the formation of the </a:t>
            </a:r>
            <a:r>
              <a:rPr lang="en-US" sz="2800" dirty="0" err="1" smtClean="0">
                <a:latin typeface="Freestyle Script" pitchFamily="66" charset="0"/>
              </a:rPr>
              <a:t>Adivasi</a:t>
            </a:r>
            <a:r>
              <a:rPr lang="en-US" sz="2800" dirty="0" smtClean="0">
                <a:latin typeface="Freestyle Script" pitchFamily="66" charset="0"/>
              </a:rPr>
              <a:t> </a:t>
            </a:r>
            <a:r>
              <a:rPr lang="en-US" sz="2800" dirty="0" err="1" smtClean="0">
                <a:latin typeface="Freestyle Script" pitchFamily="66" charset="0"/>
              </a:rPr>
              <a:t>Mahasabha</a:t>
            </a:r>
            <a:r>
              <a:rPr lang="en-US" sz="2800" dirty="0" smtClean="0">
                <a:latin typeface="Freestyle Script" pitchFamily="66" charset="0"/>
              </a:rPr>
              <a:t>, a political organization that represented the interests of tribal communities</a:t>
            </a:r>
            <a:endParaRPr lang="en-US" sz="2800" dirty="0">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9"/>
                                        </p:tgtEl>
                                        <p:attrNameLst>
                                          <p:attrName>ppt_x</p:attrName>
                                        </p:attrNameLst>
                                      </p:cBhvr>
                                      <p:tavLst>
                                        <p:tav tm="0">
                                          <p:val>
                                            <p:strVal val="ppt_x"/>
                                          </p:val>
                                        </p:tav>
                                        <p:tav tm="100000">
                                          <p:val>
                                            <p:strVal val="ppt_x"/>
                                          </p:val>
                                        </p:tav>
                                      </p:tavLst>
                                    </p:anim>
                                    <p:anim calcmode="lin" valueType="num">
                                      <p:cBhvr additive="base">
                                        <p:cTn id="11" dur="500"/>
                                        <p:tgtEl>
                                          <p:spTgt spid="9"/>
                                        </p:tgtEl>
                                        <p:attrNameLst>
                                          <p:attrName>ppt_y</p:attrName>
                                        </p:attrNameLst>
                                      </p:cBhvr>
                                      <p:tavLst>
                                        <p:tav tm="0">
                                          <p:val>
                                            <p:strVal val="ppt_y"/>
                                          </p:val>
                                        </p:tav>
                                        <p:tav tm="100000">
                                          <p:val>
                                            <p:strVal val="1+ppt_h/2"/>
                                          </p:val>
                                        </p:tav>
                                      </p:tavLst>
                                    </p:anim>
                                    <p:set>
                                      <p:cBhvr>
                                        <p:cTn id="12" dur="1" fill="hold">
                                          <p:stCondLst>
                                            <p:cond delay="499"/>
                                          </p:stCondLst>
                                        </p:cTn>
                                        <p:tgtEl>
                                          <p:spTgt spid="9"/>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762000" y="1008996"/>
            <a:ext cx="8382000" cy="815608"/>
          </a:xfrm>
          <a:prstGeom prst="rect">
            <a:avLst/>
          </a:prstGeom>
          <a:noFill/>
        </p:spPr>
        <p:txBody>
          <a:bodyPr wrap="square" rtlCol="0">
            <a:spAutoFit/>
          </a:bodyPr>
          <a:lstStyle/>
          <a:p>
            <a:r>
              <a:rPr lang="en-US" sz="4700" dirty="0" smtClean="0">
                <a:latin typeface="Freestyle Script" pitchFamily="66" charset="0"/>
              </a:rPr>
              <a:t>How tribal issues were addressed post-independence?</a:t>
            </a:r>
            <a:endParaRPr lang="en-US" sz="4700" dirty="0">
              <a:latin typeface="Freestyle Script" pitchFamily="66" charset="0"/>
            </a:endParaRPr>
          </a:p>
        </p:txBody>
      </p:sp>
      <p:sp>
        <p:nvSpPr>
          <p:cNvPr id="5" name="TextBox 4"/>
          <p:cNvSpPr txBox="1"/>
          <p:nvPr/>
        </p:nvSpPr>
        <p:spPr>
          <a:xfrm>
            <a:off x="685800" y="1600200"/>
            <a:ext cx="8458200" cy="984885"/>
          </a:xfrm>
          <a:prstGeom prst="rect">
            <a:avLst/>
          </a:prstGeom>
          <a:noFill/>
        </p:spPr>
        <p:txBody>
          <a:bodyPr wrap="square" rtlCol="0">
            <a:spAutoFit/>
          </a:bodyPr>
          <a:lstStyle/>
          <a:p>
            <a:r>
              <a:rPr lang="en-US" sz="2900" dirty="0" smtClean="0">
                <a:solidFill>
                  <a:srgbClr val="002060"/>
                </a:solidFill>
                <a:latin typeface="Freestyle Script" pitchFamily="66" charset="0"/>
              </a:rPr>
              <a:t>The Indian government has taken a number of steps to address tribal issues post-independence. These include</a:t>
            </a:r>
            <a:r>
              <a:rPr lang="en-US" sz="2800" dirty="0" smtClean="0">
                <a:solidFill>
                  <a:srgbClr val="002060"/>
                </a:solidFill>
                <a:latin typeface="Freestyle Script" pitchFamily="66" charset="0"/>
              </a:rPr>
              <a:t>:</a:t>
            </a:r>
          </a:p>
        </p:txBody>
      </p:sp>
      <p:pic>
        <p:nvPicPr>
          <p:cNvPr id="6" name="Picture 5" descr="constitution.jpg"/>
          <p:cNvPicPr>
            <a:picLocks noChangeAspect="1"/>
          </p:cNvPicPr>
          <p:nvPr/>
        </p:nvPicPr>
        <p:blipFill>
          <a:blip r:embed="rId3"/>
          <a:stretch>
            <a:fillRect/>
          </a:stretch>
        </p:blipFill>
        <p:spPr>
          <a:xfrm>
            <a:off x="6019800" y="2743200"/>
            <a:ext cx="2836530" cy="3733800"/>
          </a:xfrm>
          <a:prstGeom prst="rect">
            <a:avLst/>
          </a:prstGeom>
        </p:spPr>
      </p:pic>
      <p:sp>
        <p:nvSpPr>
          <p:cNvPr id="7" name="TextBox 6"/>
          <p:cNvSpPr txBox="1"/>
          <p:nvPr/>
        </p:nvSpPr>
        <p:spPr>
          <a:xfrm>
            <a:off x="667000" y="2819400"/>
            <a:ext cx="5257800" cy="3216265"/>
          </a:xfrm>
          <a:prstGeom prst="rect">
            <a:avLst/>
          </a:prstGeom>
          <a:noFill/>
        </p:spPr>
        <p:txBody>
          <a:bodyPr wrap="square" rtlCol="0">
            <a:spAutoFit/>
          </a:bodyPr>
          <a:lstStyle/>
          <a:p>
            <a:pPr>
              <a:buFont typeface="Wingdings" pitchFamily="2" charset="2"/>
              <a:buChar char="Ø"/>
            </a:pPr>
            <a:r>
              <a:rPr lang="en-US" sz="2900" b="1" dirty="0" smtClean="0">
                <a:solidFill>
                  <a:srgbClr val="002060"/>
                </a:solidFill>
                <a:latin typeface="Freestyle Script" pitchFamily="66" charset="0"/>
              </a:rPr>
              <a:t>Constitutional safeguard:</a:t>
            </a:r>
          </a:p>
          <a:p>
            <a:pPr lvl="1"/>
            <a:r>
              <a:rPr lang="en-US" sz="2900" dirty="0" smtClean="0">
                <a:solidFill>
                  <a:srgbClr val="002060"/>
                </a:solidFill>
                <a:latin typeface="Freestyle Script" pitchFamily="66" charset="0"/>
              </a:rPr>
              <a:t>The Indian constitution includes a number of safeguards for tribal communities, such as reservations in government jobs and educational institutions and the creation of autonomous tribal councils in some areas</a:t>
            </a:r>
            <a:endParaRPr lang="en-US" sz="2900" b="1" dirty="0" smtClean="0">
              <a:solidFill>
                <a:srgbClr val="002060"/>
              </a:solidFill>
              <a:latin typeface="Freestyle Script" pitchFamily="66" charset="0"/>
            </a:endParaRPr>
          </a:p>
          <a:p>
            <a:endParaRPr lang="en-US" sz="2900" dirty="0"/>
          </a:p>
        </p:txBody>
      </p:sp>
    </p:spTree>
  </p:cSld>
  <p:clrMapOvr>
    <a:masterClrMapping/>
  </p:clrMapOvr>
  <p:transition>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762000" y="1008996"/>
            <a:ext cx="8382000" cy="815608"/>
          </a:xfrm>
          <a:prstGeom prst="rect">
            <a:avLst/>
          </a:prstGeom>
          <a:noFill/>
        </p:spPr>
        <p:txBody>
          <a:bodyPr wrap="square" rtlCol="0">
            <a:spAutoFit/>
          </a:bodyPr>
          <a:lstStyle/>
          <a:p>
            <a:r>
              <a:rPr lang="en-US" sz="4700" dirty="0" smtClean="0">
                <a:latin typeface="Freestyle Script" pitchFamily="66" charset="0"/>
              </a:rPr>
              <a:t>How tribal issues were addressed post-independence?</a:t>
            </a:r>
            <a:endParaRPr lang="en-US" sz="4700" dirty="0">
              <a:latin typeface="Freestyle Script" pitchFamily="66" charset="0"/>
            </a:endParaRPr>
          </a:p>
        </p:txBody>
      </p:sp>
      <p:sp>
        <p:nvSpPr>
          <p:cNvPr id="5" name="TextBox 4"/>
          <p:cNvSpPr txBox="1"/>
          <p:nvPr/>
        </p:nvSpPr>
        <p:spPr>
          <a:xfrm>
            <a:off x="685800" y="1600200"/>
            <a:ext cx="8458200" cy="984885"/>
          </a:xfrm>
          <a:prstGeom prst="rect">
            <a:avLst/>
          </a:prstGeom>
          <a:noFill/>
        </p:spPr>
        <p:txBody>
          <a:bodyPr wrap="square" rtlCol="0">
            <a:spAutoFit/>
          </a:bodyPr>
          <a:lstStyle/>
          <a:p>
            <a:r>
              <a:rPr lang="en-US" sz="2900" dirty="0" smtClean="0">
                <a:solidFill>
                  <a:srgbClr val="002060"/>
                </a:solidFill>
                <a:latin typeface="Freestyle Script" pitchFamily="66" charset="0"/>
              </a:rPr>
              <a:t>The Indian government has taken a number of steps to address tribal issues post-independence. These include</a:t>
            </a:r>
            <a:r>
              <a:rPr lang="en-US" sz="2800" dirty="0" smtClean="0">
                <a:solidFill>
                  <a:srgbClr val="002060"/>
                </a:solidFill>
                <a:latin typeface="Freestyle Script" pitchFamily="66" charset="0"/>
              </a:rPr>
              <a:t>:</a:t>
            </a:r>
          </a:p>
        </p:txBody>
      </p:sp>
      <p:pic>
        <p:nvPicPr>
          <p:cNvPr id="6" name="Picture 5" descr="constitution.jpg"/>
          <p:cNvPicPr>
            <a:picLocks noChangeAspect="1"/>
          </p:cNvPicPr>
          <p:nvPr/>
        </p:nvPicPr>
        <p:blipFill>
          <a:blip r:embed="rId3"/>
          <a:stretch>
            <a:fillRect/>
          </a:stretch>
        </p:blipFill>
        <p:spPr>
          <a:xfrm>
            <a:off x="6019800" y="2743200"/>
            <a:ext cx="2836530" cy="3733800"/>
          </a:xfrm>
          <a:prstGeom prst="rect">
            <a:avLst/>
          </a:prstGeom>
        </p:spPr>
      </p:pic>
      <p:sp>
        <p:nvSpPr>
          <p:cNvPr id="7" name="TextBox 6"/>
          <p:cNvSpPr txBox="1"/>
          <p:nvPr/>
        </p:nvSpPr>
        <p:spPr>
          <a:xfrm>
            <a:off x="667000" y="2819400"/>
            <a:ext cx="5257800" cy="3216265"/>
          </a:xfrm>
          <a:prstGeom prst="rect">
            <a:avLst/>
          </a:prstGeom>
          <a:noFill/>
        </p:spPr>
        <p:txBody>
          <a:bodyPr wrap="square" rtlCol="0">
            <a:spAutoFit/>
          </a:bodyPr>
          <a:lstStyle/>
          <a:p>
            <a:pPr>
              <a:buFont typeface="Wingdings" pitchFamily="2" charset="2"/>
              <a:buChar char="Ø"/>
            </a:pPr>
            <a:r>
              <a:rPr lang="en-US" sz="2900" b="1" dirty="0" smtClean="0">
                <a:solidFill>
                  <a:srgbClr val="002060"/>
                </a:solidFill>
                <a:latin typeface="Freestyle Script" pitchFamily="66" charset="0"/>
              </a:rPr>
              <a:t>Constitutional safeguard:</a:t>
            </a:r>
          </a:p>
          <a:p>
            <a:pPr lvl="1"/>
            <a:r>
              <a:rPr lang="en-US" sz="2900" dirty="0" smtClean="0">
                <a:solidFill>
                  <a:srgbClr val="002060"/>
                </a:solidFill>
                <a:latin typeface="Freestyle Script" pitchFamily="66" charset="0"/>
              </a:rPr>
              <a:t>The Indian constitution includes a number of safeguards for tribal communities, such as reservations in government jobs and educational institutions and the creation of autonomous tribal councils in some areas</a:t>
            </a:r>
            <a:endParaRPr lang="en-US" sz="2900" b="1" dirty="0" smtClean="0">
              <a:solidFill>
                <a:srgbClr val="002060"/>
              </a:solidFill>
              <a:latin typeface="Freestyle Script" pitchFamily="66" charset="0"/>
            </a:endParaRPr>
          </a:p>
          <a:p>
            <a:endParaRPr lang="en-US" sz="2900" dirty="0"/>
          </a:p>
        </p:txBody>
      </p:sp>
      <p:pic>
        <p:nvPicPr>
          <p:cNvPr id="8" name="Picture 7" descr="educating tribal community.jpg"/>
          <p:cNvPicPr>
            <a:picLocks noChangeAspect="1"/>
          </p:cNvPicPr>
          <p:nvPr/>
        </p:nvPicPr>
        <p:blipFill>
          <a:blip r:embed="rId4"/>
          <a:stretch>
            <a:fillRect/>
          </a:stretch>
        </p:blipFill>
        <p:spPr>
          <a:xfrm>
            <a:off x="5638800" y="3276600"/>
            <a:ext cx="3505200" cy="2133600"/>
          </a:xfrm>
          <a:prstGeom prst="rect">
            <a:avLst/>
          </a:prstGeom>
        </p:spPr>
      </p:pic>
      <p:sp>
        <p:nvSpPr>
          <p:cNvPr id="9" name="TextBox 8"/>
          <p:cNvSpPr txBox="1"/>
          <p:nvPr/>
        </p:nvSpPr>
        <p:spPr>
          <a:xfrm>
            <a:off x="695700" y="2831275"/>
            <a:ext cx="4943100" cy="2677656"/>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Development programs:</a:t>
            </a:r>
          </a:p>
          <a:p>
            <a:pPr lvl="1"/>
            <a:r>
              <a:rPr lang="en-US" sz="2800" dirty="0" smtClean="0">
                <a:solidFill>
                  <a:srgbClr val="002060"/>
                </a:solidFill>
                <a:latin typeface="Freestyle Script" pitchFamily="66" charset="0"/>
              </a:rPr>
              <a:t>The government has implemented a number of development programs aimed at improving the lives of tribal peoples. These programs focus on areas such as education, healthcare, employment and infrastructure development</a:t>
            </a:r>
            <a:endParaRPr lang="en-US" sz="2800" dirty="0">
              <a:solidFill>
                <a:srgbClr val="002060"/>
              </a:solidFill>
              <a:latin typeface="Freestyle Script" pitchFamily="66" charset="0"/>
            </a:endParaRPr>
          </a:p>
        </p:txBody>
      </p:sp>
      <p:sp>
        <p:nvSpPr>
          <p:cNvPr id="11" name="TextBox 10"/>
          <p:cNvSpPr txBox="1"/>
          <p:nvPr/>
        </p:nvSpPr>
        <p:spPr>
          <a:xfrm>
            <a:off x="5905613" y="5486400"/>
            <a:ext cx="3238387" cy="523220"/>
          </a:xfrm>
          <a:prstGeom prst="rect">
            <a:avLst/>
          </a:prstGeom>
          <a:noFill/>
        </p:spPr>
        <p:txBody>
          <a:bodyPr wrap="none" rtlCol="0">
            <a:spAutoFit/>
          </a:bodyPr>
          <a:lstStyle/>
          <a:p>
            <a:r>
              <a:rPr lang="en-US" sz="2800" dirty="0" smtClean="0">
                <a:solidFill>
                  <a:srgbClr val="002060"/>
                </a:solidFill>
                <a:latin typeface="Freestyle Script" pitchFamily="66" charset="0"/>
              </a:rPr>
              <a:t>Education given to tribal children</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9" name="TextBox 8"/>
          <p:cNvSpPr txBox="1"/>
          <p:nvPr/>
        </p:nvSpPr>
        <p:spPr>
          <a:xfrm>
            <a:off x="695700" y="2831275"/>
            <a:ext cx="4943100" cy="2677656"/>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Development programs:</a:t>
            </a:r>
          </a:p>
          <a:p>
            <a:pPr lvl="1"/>
            <a:r>
              <a:rPr lang="en-US" sz="2800" dirty="0" smtClean="0">
                <a:solidFill>
                  <a:srgbClr val="002060"/>
                </a:solidFill>
                <a:latin typeface="Freestyle Script" pitchFamily="66" charset="0"/>
              </a:rPr>
              <a:t>The government has implemented a number of development programs aimed at improving the lives of tribal peoples. These programs focus on areas such as education, healthcare, employment and infrastructure development</a:t>
            </a:r>
            <a:endParaRPr lang="en-US" sz="2800" dirty="0">
              <a:solidFill>
                <a:srgbClr val="002060"/>
              </a:solidFill>
              <a:latin typeface="Freestyle Script" pitchFamily="66" charset="0"/>
            </a:endParaRPr>
          </a:p>
        </p:txBody>
      </p:sp>
      <p:sp>
        <p:nvSpPr>
          <p:cNvPr id="3" name="TextBox 2"/>
          <p:cNvSpPr txBox="1"/>
          <p:nvPr/>
        </p:nvSpPr>
        <p:spPr>
          <a:xfrm>
            <a:off x="762000" y="1008996"/>
            <a:ext cx="8382000" cy="815608"/>
          </a:xfrm>
          <a:prstGeom prst="rect">
            <a:avLst/>
          </a:prstGeom>
          <a:noFill/>
        </p:spPr>
        <p:txBody>
          <a:bodyPr wrap="square" rtlCol="0">
            <a:spAutoFit/>
          </a:bodyPr>
          <a:lstStyle/>
          <a:p>
            <a:r>
              <a:rPr lang="en-US" sz="4700" dirty="0" smtClean="0">
                <a:latin typeface="Freestyle Script" pitchFamily="66" charset="0"/>
              </a:rPr>
              <a:t>How tribal issues were addressed post-independence?</a:t>
            </a:r>
            <a:endParaRPr lang="en-US" sz="4700" dirty="0">
              <a:latin typeface="Freestyle Script" pitchFamily="66" charset="0"/>
            </a:endParaRPr>
          </a:p>
        </p:txBody>
      </p:sp>
      <p:sp>
        <p:nvSpPr>
          <p:cNvPr id="5" name="TextBox 4"/>
          <p:cNvSpPr txBox="1"/>
          <p:nvPr/>
        </p:nvSpPr>
        <p:spPr>
          <a:xfrm>
            <a:off x="685800" y="1600200"/>
            <a:ext cx="8458200" cy="984885"/>
          </a:xfrm>
          <a:prstGeom prst="rect">
            <a:avLst/>
          </a:prstGeom>
          <a:noFill/>
        </p:spPr>
        <p:txBody>
          <a:bodyPr wrap="square" rtlCol="0">
            <a:spAutoFit/>
          </a:bodyPr>
          <a:lstStyle/>
          <a:p>
            <a:r>
              <a:rPr lang="en-US" sz="2900" dirty="0" smtClean="0">
                <a:solidFill>
                  <a:srgbClr val="002060"/>
                </a:solidFill>
                <a:latin typeface="Freestyle Script" pitchFamily="66" charset="0"/>
              </a:rPr>
              <a:t>The Indian government has taken a number of steps to address tribal issues post-independence. These include</a:t>
            </a:r>
            <a:r>
              <a:rPr lang="en-US" sz="2800" dirty="0" smtClean="0">
                <a:solidFill>
                  <a:srgbClr val="002060"/>
                </a:solidFill>
                <a:latin typeface="Freestyle Script" pitchFamily="66" charset="0"/>
              </a:rPr>
              <a:t>:</a:t>
            </a:r>
          </a:p>
        </p:txBody>
      </p:sp>
      <p:pic>
        <p:nvPicPr>
          <p:cNvPr id="8" name="Picture 7" descr="educating tribal community.jpg"/>
          <p:cNvPicPr>
            <a:picLocks noChangeAspect="1"/>
          </p:cNvPicPr>
          <p:nvPr/>
        </p:nvPicPr>
        <p:blipFill>
          <a:blip r:embed="rId3"/>
          <a:stretch>
            <a:fillRect/>
          </a:stretch>
        </p:blipFill>
        <p:spPr>
          <a:xfrm>
            <a:off x="5638800" y="3276600"/>
            <a:ext cx="3505200" cy="2133600"/>
          </a:xfrm>
          <a:prstGeom prst="rect">
            <a:avLst/>
          </a:prstGeom>
        </p:spPr>
      </p:pic>
      <p:pic>
        <p:nvPicPr>
          <p:cNvPr id="10" name="Picture 9" descr="gram sabha.jpg"/>
          <p:cNvPicPr>
            <a:picLocks noChangeAspect="1"/>
          </p:cNvPicPr>
          <p:nvPr/>
        </p:nvPicPr>
        <p:blipFill>
          <a:blip r:embed="rId4"/>
          <a:stretch>
            <a:fillRect/>
          </a:stretch>
        </p:blipFill>
        <p:spPr>
          <a:xfrm>
            <a:off x="5867400" y="3276600"/>
            <a:ext cx="2977213" cy="1981200"/>
          </a:xfrm>
          <a:prstGeom prst="rect">
            <a:avLst/>
          </a:prstGeom>
        </p:spPr>
      </p:pic>
      <p:sp>
        <p:nvSpPr>
          <p:cNvPr id="11" name="TextBox 10"/>
          <p:cNvSpPr txBox="1"/>
          <p:nvPr/>
        </p:nvSpPr>
        <p:spPr>
          <a:xfrm>
            <a:off x="697675" y="2819400"/>
            <a:ext cx="5169725" cy="3970318"/>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Legislative measures:</a:t>
            </a:r>
            <a:endParaRPr lang="en-US" sz="2800" dirty="0" smtClean="0">
              <a:solidFill>
                <a:srgbClr val="002060"/>
              </a:solidFill>
              <a:latin typeface="Freestyle Script" pitchFamily="66" charset="0"/>
            </a:endParaRPr>
          </a:p>
          <a:p>
            <a:pPr lvl="1"/>
            <a:r>
              <a:rPr lang="en-US" sz="2800" dirty="0" smtClean="0">
                <a:solidFill>
                  <a:srgbClr val="002060"/>
                </a:solidFill>
                <a:latin typeface="Freestyle Script" pitchFamily="66" charset="0"/>
              </a:rPr>
              <a:t>The government has enacted a number of laws to protect the rights of tribal communities. These laws include the Scheduled Tribes and other Traditional Forest Dwellers Act, 2006, which recognizes the forest rights of tribal communities, and the </a:t>
            </a:r>
            <a:r>
              <a:rPr lang="en-US" sz="2800" dirty="0" err="1" smtClean="0">
                <a:solidFill>
                  <a:srgbClr val="002060"/>
                </a:solidFill>
                <a:latin typeface="Freestyle Script" pitchFamily="66" charset="0"/>
              </a:rPr>
              <a:t>Panchayats</a:t>
            </a:r>
            <a:r>
              <a:rPr lang="en-US" sz="2800" dirty="0" smtClean="0">
                <a:solidFill>
                  <a:srgbClr val="002060"/>
                </a:solidFill>
                <a:latin typeface="Freestyle Script" pitchFamily="66" charset="0"/>
              </a:rPr>
              <a:t> Act, 1996, which gives greater powers to gram </a:t>
            </a:r>
            <a:r>
              <a:rPr lang="en-US" sz="2800" dirty="0" err="1" smtClean="0">
                <a:solidFill>
                  <a:srgbClr val="002060"/>
                </a:solidFill>
                <a:latin typeface="Freestyle Script" pitchFamily="66" charset="0"/>
              </a:rPr>
              <a:t>sabhas</a:t>
            </a:r>
            <a:r>
              <a:rPr lang="en-US" sz="2800" dirty="0" smtClean="0">
                <a:solidFill>
                  <a:srgbClr val="002060"/>
                </a:solidFill>
                <a:latin typeface="Freestyle Script" pitchFamily="66" charset="0"/>
              </a:rPr>
              <a:t> in tribal areas</a:t>
            </a:r>
            <a:endParaRPr lang="en-US" sz="2800" dirty="0">
              <a:solidFill>
                <a:srgbClr val="002060"/>
              </a:solidFill>
              <a:latin typeface="Freestyle Script" pitchFamily="66" charset="0"/>
            </a:endParaRPr>
          </a:p>
        </p:txBody>
      </p:sp>
      <p:sp>
        <p:nvSpPr>
          <p:cNvPr id="12" name="TextBox 11"/>
          <p:cNvSpPr txBox="1"/>
          <p:nvPr/>
        </p:nvSpPr>
        <p:spPr>
          <a:xfrm>
            <a:off x="6400800" y="5410200"/>
            <a:ext cx="1697901" cy="523220"/>
          </a:xfrm>
          <a:prstGeom prst="rect">
            <a:avLst/>
          </a:prstGeom>
          <a:noFill/>
        </p:spPr>
        <p:txBody>
          <a:bodyPr wrap="none" rtlCol="0">
            <a:spAutoFit/>
          </a:bodyPr>
          <a:lstStyle/>
          <a:p>
            <a:r>
              <a:rPr lang="en-US" sz="2800" dirty="0" smtClean="0">
                <a:solidFill>
                  <a:srgbClr val="002060"/>
                </a:solidFill>
                <a:latin typeface="Freestyle Script" pitchFamily="66" charset="0"/>
              </a:rPr>
              <a:t>Gram </a:t>
            </a:r>
            <a:r>
              <a:rPr lang="en-US" sz="2800" dirty="0" err="1" smtClean="0">
                <a:solidFill>
                  <a:srgbClr val="002060"/>
                </a:solidFill>
                <a:latin typeface="Freestyle Script" pitchFamily="66" charset="0"/>
              </a:rPr>
              <a:t>Panchayat</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9"/>
                                        </p:tgtEl>
                                        <p:attrNameLst>
                                          <p:attrName>ppt_x</p:attrName>
                                        </p:attrNameLst>
                                      </p:cBhvr>
                                      <p:tavLst>
                                        <p:tav tm="0">
                                          <p:val>
                                            <p:strVal val="ppt_x"/>
                                          </p:val>
                                        </p:tav>
                                        <p:tav tm="100000">
                                          <p:val>
                                            <p:strVal val="ppt_x"/>
                                          </p:val>
                                        </p:tav>
                                      </p:tavLst>
                                    </p:anim>
                                    <p:anim calcmode="lin" valueType="num">
                                      <p:cBhvr additive="base">
                                        <p:cTn id="11" dur="500"/>
                                        <p:tgtEl>
                                          <p:spTgt spid="9"/>
                                        </p:tgtEl>
                                        <p:attrNameLst>
                                          <p:attrName>ppt_y</p:attrName>
                                        </p:attrNameLst>
                                      </p:cBhvr>
                                      <p:tavLst>
                                        <p:tav tm="0">
                                          <p:val>
                                            <p:strVal val="ppt_y"/>
                                          </p:val>
                                        </p:tav>
                                        <p:tav tm="100000">
                                          <p:val>
                                            <p:strVal val="1+ppt_h/2"/>
                                          </p:val>
                                        </p:tav>
                                      </p:tavLst>
                                    </p:anim>
                                    <p:set>
                                      <p:cBhvr>
                                        <p:cTn id="12" dur="1" fill="hold">
                                          <p:stCondLst>
                                            <p:cond delay="499"/>
                                          </p:stCondLst>
                                        </p:cTn>
                                        <p:tgtEl>
                                          <p:spTgt spid="9"/>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3" name="TextBox 2"/>
          <p:cNvSpPr txBox="1"/>
          <p:nvPr/>
        </p:nvSpPr>
        <p:spPr>
          <a:xfrm>
            <a:off x="0" y="304800"/>
            <a:ext cx="9144000" cy="1200329"/>
          </a:xfrm>
          <a:prstGeom prst="rect">
            <a:avLst/>
          </a:prstGeom>
          <a:noFill/>
        </p:spPr>
        <p:txBody>
          <a:bodyPr wrap="square" rtlCol="0">
            <a:spAutoFit/>
          </a:bodyPr>
          <a:lstStyle/>
          <a:p>
            <a:pPr algn="ctr"/>
            <a:r>
              <a:rPr lang="en-US" sz="7200" dirty="0" smtClean="0">
                <a:latin typeface="Freestyle Script" pitchFamily="66" charset="0"/>
                <a:cs typeface="FreesiaUPC" pitchFamily="34" charset="-34"/>
              </a:rPr>
              <a:t>Conclusion</a:t>
            </a:r>
            <a:endParaRPr lang="en-US" sz="7200" dirty="0">
              <a:latin typeface="Freestyle Script" pitchFamily="66" charset="0"/>
              <a:cs typeface="FreesiaUPC" pitchFamily="34" charset="-34"/>
            </a:endParaRPr>
          </a:p>
        </p:txBody>
      </p:sp>
      <p:sp>
        <p:nvSpPr>
          <p:cNvPr id="4" name="TextBox 3"/>
          <p:cNvSpPr txBox="1"/>
          <p:nvPr/>
        </p:nvSpPr>
        <p:spPr>
          <a:xfrm>
            <a:off x="609600" y="1143000"/>
            <a:ext cx="8534401" cy="1815882"/>
          </a:xfrm>
          <a:prstGeom prst="rect">
            <a:avLst/>
          </a:prstGeom>
          <a:noFill/>
        </p:spPr>
        <p:txBody>
          <a:bodyPr wrap="square" rtlCol="0">
            <a:spAutoFit/>
          </a:bodyPr>
          <a:lstStyle/>
          <a:p>
            <a:r>
              <a:rPr lang="en-US" sz="2800" dirty="0" smtClean="0">
                <a:solidFill>
                  <a:srgbClr val="002060"/>
                </a:solidFill>
                <a:latin typeface="Freestyle Script" pitchFamily="66" charset="0"/>
              </a:rPr>
              <a:t>The legacy of these tribal uprising is still alive today, as many tribal communities continue to struggle for their rights, identity, and dignity. Their role in Indian Freedom Struggle is a remarkable story of courage, resilience and resistance. It is a story that deserves to be remembered and honored by all Indians</a:t>
            </a:r>
            <a:endParaRPr lang="en-US" sz="2800" dirty="0">
              <a:solidFill>
                <a:srgbClr val="002060"/>
              </a:solidFill>
              <a:latin typeface="Freestyle Script" pitchFamily="66" charset="0"/>
            </a:endParaRPr>
          </a:p>
        </p:txBody>
      </p:sp>
      <p:pic>
        <p:nvPicPr>
          <p:cNvPr id="5" name="Picture 4" descr="IMG_20230504_180956.jpg"/>
          <p:cNvPicPr>
            <a:picLocks noChangeAspect="1"/>
          </p:cNvPicPr>
          <p:nvPr/>
        </p:nvPicPr>
        <p:blipFill>
          <a:blip r:embed="rId3" cstate="print"/>
          <a:srcRect l="23151" t="31111" r="11644"/>
          <a:stretch>
            <a:fillRect/>
          </a:stretch>
        </p:blipFill>
        <p:spPr>
          <a:xfrm>
            <a:off x="2438400" y="3048000"/>
            <a:ext cx="4267200" cy="3381188"/>
          </a:xfrm>
          <a:prstGeom prst="roundRect">
            <a:avLst>
              <a:gd name="adj" fmla="val 4977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221101_201703_292.jpg"/>
          <p:cNvPicPr>
            <a:picLocks noChangeAspect="1"/>
          </p:cNvPicPr>
          <p:nvPr/>
        </p:nvPicPr>
        <p:blipFill>
          <a:blip r:embed="rId2"/>
          <a:stretch>
            <a:fillRect/>
          </a:stretch>
        </p:blipFill>
        <p:spPr>
          <a:xfrm>
            <a:off x="-304800" y="0"/>
            <a:ext cx="9753600" cy="6858000"/>
          </a:xfrm>
          <a:prstGeom prst="rect">
            <a:avLst/>
          </a:prstGeom>
        </p:spPr>
      </p:pic>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381000" y="457200"/>
            <a:ext cx="8763000" cy="861774"/>
          </a:xfrm>
          <a:prstGeom prst="rect">
            <a:avLst/>
          </a:prstGeom>
          <a:noFill/>
        </p:spPr>
        <p:txBody>
          <a:bodyPr wrap="square" rtlCol="0">
            <a:spAutoFit/>
          </a:bodyPr>
          <a:lstStyle/>
          <a:p>
            <a:pPr algn="ctr"/>
            <a:r>
              <a:rPr lang="en-US" sz="5000" dirty="0" smtClean="0">
                <a:latin typeface="Freestyle Script" pitchFamily="66" charset="0"/>
              </a:rPr>
              <a:t>Historical backdrop of Indian Freedom Struggle</a:t>
            </a:r>
            <a:endParaRPr lang="en-US" sz="5000" dirty="0">
              <a:latin typeface="Freestyle Script" pitchFamily="66" charset="0"/>
            </a:endParaRPr>
          </a:p>
        </p:txBody>
      </p:sp>
      <p:sp>
        <p:nvSpPr>
          <p:cNvPr id="4" name="TextBox 3"/>
          <p:cNvSpPr txBox="1"/>
          <p:nvPr/>
        </p:nvSpPr>
        <p:spPr>
          <a:xfrm>
            <a:off x="762000" y="1219200"/>
            <a:ext cx="8382000" cy="2677656"/>
          </a:xfrm>
          <a:prstGeom prst="rect">
            <a:avLst/>
          </a:prstGeom>
          <a:noFill/>
        </p:spPr>
        <p:txBody>
          <a:bodyPr wrap="square" rtlCol="0">
            <a:spAutoFit/>
          </a:bodyPr>
          <a:lstStyle/>
          <a:p>
            <a:r>
              <a:rPr lang="en-US" sz="2800" dirty="0" smtClean="0">
                <a:solidFill>
                  <a:srgbClr val="002060"/>
                </a:solidFill>
                <a:latin typeface="Freestyle Script" pitchFamily="66" charset="0"/>
              </a:rPr>
              <a:t>The Indian Freedom Struggle was a long process of resistance against the British colonial Rule, which began with the revolt of 1857 and ended with the independence of India in 1947. The tribal uprising was a series of revolts and rebellions by various tribal communities who opposed the British policies that violated their rights, culture, and identity. The tribal uprising was one of the earliest forms of resistance against the British and it continued throughout the 18</a:t>
            </a:r>
            <a:r>
              <a:rPr lang="en-US" sz="2800" baseline="30000" dirty="0" smtClean="0">
                <a:solidFill>
                  <a:srgbClr val="002060"/>
                </a:solidFill>
                <a:latin typeface="Freestyle Script" pitchFamily="66" charset="0"/>
              </a:rPr>
              <a:t>th</a:t>
            </a:r>
            <a:r>
              <a:rPr lang="en-US" sz="2800" dirty="0" smtClean="0">
                <a:solidFill>
                  <a:srgbClr val="002060"/>
                </a:solidFill>
                <a:latin typeface="Freestyle Script" pitchFamily="66" charset="0"/>
              </a:rPr>
              <a:t> and 19</a:t>
            </a:r>
            <a:r>
              <a:rPr lang="en-US" sz="2800" baseline="30000" dirty="0" smtClean="0">
                <a:solidFill>
                  <a:srgbClr val="002060"/>
                </a:solidFill>
                <a:latin typeface="Freestyle Script" pitchFamily="66" charset="0"/>
              </a:rPr>
              <a:t>th</a:t>
            </a:r>
            <a:r>
              <a:rPr lang="en-US" sz="2800" dirty="0" smtClean="0">
                <a:solidFill>
                  <a:srgbClr val="002060"/>
                </a:solidFill>
                <a:latin typeface="Freestyle Script" pitchFamily="66" charset="0"/>
              </a:rPr>
              <a:t> centuries. </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4" name="Picture 3" descr="1629978755567758-0.png"/>
          <p:cNvPicPr>
            <a:picLocks noChangeAspect="1"/>
          </p:cNvPicPr>
          <p:nvPr/>
        </p:nvPicPr>
        <p:blipFill>
          <a:blip r:embed="rId3"/>
          <a:stretch>
            <a:fillRect/>
          </a:stretch>
        </p:blipFill>
        <p:spPr>
          <a:xfrm rot="21363407">
            <a:off x="2514600" y="2819400"/>
            <a:ext cx="3709862" cy="1957983"/>
          </a:xfrm>
          <a:prstGeom prst="rect">
            <a:avLst/>
          </a:prstGeom>
        </p:spPr>
      </p:pic>
      <p:pic>
        <p:nvPicPr>
          <p:cNvPr id="5" name="Picture 4" descr="Attack_by_600_Santhals_upon_a_party_of_50_sepoys,_40th_regiment_native_infantry.jpg"/>
          <p:cNvPicPr>
            <a:picLocks noChangeAspect="1"/>
          </p:cNvPicPr>
          <p:nvPr/>
        </p:nvPicPr>
        <p:blipFill>
          <a:blip r:embed="rId4"/>
          <a:stretch>
            <a:fillRect/>
          </a:stretch>
        </p:blipFill>
        <p:spPr>
          <a:xfrm rot="618930">
            <a:off x="5562600" y="1905000"/>
            <a:ext cx="3296633" cy="2093100"/>
          </a:xfrm>
          <a:prstGeom prst="rect">
            <a:avLst/>
          </a:prstGeom>
        </p:spPr>
      </p:pic>
      <p:pic>
        <p:nvPicPr>
          <p:cNvPr id="6" name="Picture 5" descr="Birsa-Munda-Biography.jpg"/>
          <p:cNvPicPr>
            <a:picLocks noChangeAspect="1"/>
          </p:cNvPicPr>
          <p:nvPr/>
        </p:nvPicPr>
        <p:blipFill>
          <a:blip r:embed="rId5"/>
          <a:stretch>
            <a:fillRect/>
          </a:stretch>
        </p:blipFill>
        <p:spPr>
          <a:xfrm rot="21031224">
            <a:off x="381000" y="1981200"/>
            <a:ext cx="3211011" cy="198120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2.22222E-6 L 0.3 0.15556 " pathEditMode="relative" ptsTypes="AA">
                                      <p:cBhvr>
                                        <p:cTn id="6" dur="2000" fill="hold"/>
                                        <p:tgtEl>
                                          <p:spTgt spid="6"/>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66667E-6 7.40741E-7 L -0.275 0.12223 " pathEditMode="relative" ptsTypes="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4" name="Picture 3" descr="1629978755567758-0.png"/>
          <p:cNvPicPr>
            <a:picLocks noChangeAspect="1"/>
          </p:cNvPicPr>
          <p:nvPr/>
        </p:nvPicPr>
        <p:blipFill>
          <a:blip r:embed="rId3"/>
          <a:stretch>
            <a:fillRect/>
          </a:stretch>
        </p:blipFill>
        <p:spPr>
          <a:xfrm rot="21363407">
            <a:off x="2514600" y="2819400"/>
            <a:ext cx="3709862" cy="1957983"/>
          </a:xfrm>
          <a:prstGeom prst="rect">
            <a:avLst/>
          </a:prstGeom>
        </p:spPr>
      </p:pic>
      <p:pic>
        <p:nvPicPr>
          <p:cNvPr id="5" name="Picture 4" descr="Attack_by_600_Santhals_upon_a_party_of_50_sepoys,_40th_regiment_native_infantry.jpg"/>
          <p:cNvPicPr>
            <a:picLocks noChangeAspect="1"/>
          </p:cNvPicPr>
          <p:nvPr/>
        </p:nvPicPr>
        <p:blipFill>
          <a:blip r:embed="rId4"/>
          <a:stretch>
            <a:fillRect/>
          </a:stretch>
        </p:blipFill>
        <p:spPr>
          <a:xfrm rot="618930">
            <a:off x="3056362" y="2736143"/>
            <a:ext cx="3296633" cy="2093100"/>
          </a:xfrm>
          <a:prstGeom prst="rect">
            <a:avLst/>
          </a:prstGeom>
        </p:spPr>
      </p:pic>
      <p:pic>
        <p:nvPicPr>
          <p:cNvPr id="6" name="Picture 5" descr="Birsa-Munda-Biography.jpg"/>
          <p:cNvPicPr>
            <a:picLocks noChangeAspect="1"/>
          </p:cNvPicPr>
          <p:nvPr/>
        </p:nvPicPr>
        <p:blipFill>
          <a:blip r:embed="rId5"/>
          <a:stretch>
            <a:fillRect/>
          </a:stretch>
        </p:blipFill>
        <p:spPr>
          <a:xfrm rot="21031224">
            <a:off x="3113025" y="3070295"/>
            <a:ext cx="3211011" cy="1981200"/>
          </a:xfrm>
          <a:prstGeom prst="rect">
            <a:avLst/>
          </a:prstGeom>
        </p:spPr>
      </p:pic>
      <p:sp>
        <p:nvSpPr>
          <p:cNvPr id="7" name="TextBox 6"/>
          <p:cNvSpPr txBox="1"/>
          <p:nvPr/>
        </p:nvSpPr>
        <p:spPr>
          <a:xfrm>
            <a:off x="1905000" y="4876800"/>
            <a:ext cx="5658921"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Uprising(1899-1900)</a:t>
            </a:r>
          </a:p>
          <a:p>
            <a:pPr algn="ctr"/>
            <a:r>
              <a:rPr lang="en-US" sz="2800" dirty="0" smtClean="0">
                <a:solidFill>
                  <a:srgbClr val="002060"/>
                </a:solidFill>
                <a:latin typeface="Freestyle Script" pitchFamily="66" charset="0"/>
              </a:rPr>
              <a:t>In present day Jharkhand and </a:t>
            </a:r>
            <a:r>
              <a:rPr lang="en-US" sz="2800" dirty="0" err="1" smtClean="0">
                <a:solidFill>
                  <a:srgbClr val="002060"/>
                </a:solidFill>
                <a:latin typeface="Freestyle Script" pitchFamily="66" charset="0"/>
              </a:rPr>
              <a:t>Odisha</a:t>
            </a:r>
            <a:r>
              <a:rPr lang="en-US" sz="2800" dirty="0" smtClean="0">
                <a:solidFill>
                  <a:srgbClr val="002060"/>
                </a:solidFill>
                <a:latin typeface="Freestyle Script" pitchFamily="66" charset="0"/>
              </a:rPr>
              <a:t>, led by </a:t>
            </a:r>
            <a:r>
              <a:rPr lang="en-US" sz="2800" dirty="0" err="1" smtClean="0">
                <a:solidFill>
                  <a:srgbClr val="002060"/>
                </a:solidFill>
                <a:latin typeface="Freestyle Script" pitchFamily="66" charset="0"/>
              </a:rPr>
              <a:t>Birsa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Munda</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par>
                                <p:cTn id="13" presetID="0" presetClass="path" presetSubtype="0" accel="50000" decel="50000" fill="hold" nodeType="withEffect">
                                  <p:stCondLst>
                                    <p:cond delay="0"/>
                                  </p:stCondLst>
                                  <p:childTnLst>
                                    <p:animMotion origin="layout" path="M -1.11111E-6 1.85185E-6 L -1.11111E-6 -0.11111 " pathEditMode="relative" ptsTypes="AA">
                                      <p:cBhvr>
                                        <p:cTn id="14" dur="500" fill="hold"/>
                                        <p:tgtEl>
                                          <p:spTgt spid="6"/>
                                        </p:tgtEl>
                                        <p:attrNameLst>
                                          <p:attrName>ppt_x</p:attrName>
                                          <p:attrName>ppt_y</p:attrName>
                                        </p:attrNameLst>
                                      </p:cBhvr>
                                    </p:animMotion>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5" name="Picture 4" descr="Attack_by_600_Santhals_upon_a_party_of_50_sepoys,_40th_regiment_native_infantry.jpg"/>
          <p:cNvPicPr>
            <a:picLocks noChangeAspect="1"/>
          </p:cNvPicPr>
          <p:nvPr/>
        </p:nvPicPr>
        <p:blipFill>
          <a:blip r:embed="rId3"/>
          <a:stretch>
            <a:fillRect/>
          </a:stretch>
        </p:blipFill>
        <p:spPr>
          <a:xfrm rot="618930">
            <a:off x="3132562" y="2183246"/>
            <a:ext cx="3296633" cy="2093100"/>
          </a:xfrm>
          <a:prstGeom prst="rect">
            <a:avLst/>
          </a:prstGeom>
        </p:spPr>
      </p:pic>
      <p:pic>
        <p:nvPicPr>
          <p:cNvPr id="6" name="Picture 5" descr="Birsa-Munda-Biography.jpg"/>
          <p:cNvPicPr>
            <a:picLocks noChangeAspect="1"/>
          </p:cNvPicPr>
          <p:nvPr/>
        </p:nvPicPr>
        <p:blipFill>
          <a:blip r:embed="rId4"/>
          <a:stretch>
            <a:fillRect/>
          </a:stretch>
        </p:blipFill>
        <p:spPr>
          <a:xfrm rot="21031224">
            <a:off x="3113024" y="2308294"/>
            <a:ext cx="3211011" cy="1981200"/>
          </a:xfrm>
          <a:prstGeom prst="rect">
            <a:avLst/>
          </a:prstGeom>
        </p:spPr>
      </p:pic>
      <p:sp>
        <p:nvSpPr>
          <p:cNvPr id="7" name="TextBox 6"/>
          <p:cNvSpPr txBox="1"/>
          <p:nvPr/>
        </p:nvSpPr>
        <p:spPr>
          <a:xfrm>
            <a:off x="1905000" y="4876800"/>
            <a:ext cx="5658921"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Uprising(1899-1900)</a:t>
            </a:r>
          </a:p>
          <a:p>
            <a:pPr algn="ctr"/>
            <a:r>
              <a:rPr lang="en-US" sz="2800" dirty="0" smtClean="0">
                <a:solidFill>
                  <a:srgbClr val="002060"/>
                </a:solidFill>
                <a:latin typeface="Freestyle Script" pitchFamily="66" charset="0"/>
              </a:rPr>
              <a:t>In present day Jharkhand and </a:t>
            </a:r>
            <a:r>
              <a:rPr lang="en-US" sz="2800" dirty="0" err="1" smtClean="0">
                <a:solidFill>
                  <a:srgbClr val="002060"/>
                </a:solidFill>
                <a:latin typeface="Freestyle Script" pitchFamily="66" charset="0"/>
              </a:rPr>
              <a:t>Odisha</a:t>
            </a:r>
            <a:r>
              <a:rPr lang="en-US" sz="2800" dirty="0" smtClean="0">
                <a:solidFill>
                  <a:srgbClr val="002060"/>
                </a:solidFill>
                <a:latin typeface="Freestyle Script" pitchFamily="66" charset="0"/>
              </a:rPr>
              <a:t>, led by </a:t>
            </a:r>
            <a:r>
              <a:rPr lang="en-US" sz="2800" dirty="0" err="1" smtClean="0">
                <a:solidFill>
                  <a:srgbClr val="002060"/>
                </a:solidFill>
                <a:latin typeface="Freestyle Script" pitchFamily="66" charset="0"/>
              </a:rPr>
              <a:t>Birsa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Munda</a:t>
            </a:r>
            <a:endParaRPr lang="en-US" sz="2800" dirty="0">
              <a:solidFill>
                <a:srgbClr val="002060"/>
              </a:solidFill>
              <a:latin typeface="Freestyle Script" pitchFamily="66" charset="0"/>
            </a:endParaRPr>
          </a:p>
        </p:txBody>
      </p:sp>
      <p:sp>
        <p:nvSpPr>
          <p:cNvPr id="8" name="TextBox 7"/>
          <p:cNvSpPr txBox="1"/>
          <p:nvPr/>
        </p:nvSpPr>
        <p:spPr>
          <a:xfrm>
            <a:off x="1143000" y="4876800"/>
            <a:ext cx="7310014"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Rebellion(1855-56)</a:t>
            </a:r>
          </a:p>
          <a:p>
            <a:pPr algn="ctr"/>
            <a:r>
              <a:rPr lang="en-US" sz="2800" dirty="0" smtClean="0">
                <a:solidFill>
                  <a:srgbClr val="002060"/>
                </a:solidFill>
                <a:latin typeface="Freestyle Script" pitchFamily="66" charset="0"/>
              </a:rPr>
              <a:t>In present day Jharkhand and West Bengal, led by </a:t>
            </a:r>
            <a:r>
              <a:rPr lang="en-US" sz="2800" dirty="0" err="1" smtClean="0">
                <a:solidFill>
                  <a:srgbClr val="002060"/>
                </a:solidFill>
                <a:latin typeface="Freestyle Script" pitchFamily="66" charset="0"/>
              </a:rPr>
              <a:t>Sidhu</a:t>
            </a:r>
            <a:r>
              <a:rPr lang="en-US" sz="2800" dirty="0" smtClean="0">
                <a:solidFill>
                  <a:srgbClr val="002060"/>
                </a:solidFill>
                <a:latin typeface="Freestyle Script" pitchFamily="66" charset="0"/>
              </a:rPr>
              <a:t> and </a:t>
            </a:r>
            <a:r>
              <a:rPr lang="en-US" sz="2800" dirty="0" err="1" smtClean="0">
                <a:solidFill>
                  <a:srgbClr val="002060"/>
                </a:solidFill>
                <a:latin typeface="Freestyle Script" pitchFamily="66" charset="0"/>
              </a:rPr>
              <a:t>Kanhu</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Murmu</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7"/>
                                        </p:tgtEl>
                                        <p:attrNameLst>
                                          <p:attrName>ppt_x</p:attrName>
                                        </p:attrNameLst>
                                      </p:cBhvr>
                                      <p:tavLst>
                                        <p:tav tm="0">
                                          <p:val>
                                            <p:strVal val="ppt_x"/>
                                          </p:val>
                                        </p:tav>
                                        <p:tav tm="100000">
                                          <p:val>
                                            <p:strVal val="ppt_x"/>
                                          </p:val>
                                        </p:tav>
                                      </p:tavLst>
                                    </p:anim>
                                    <p:anim calcmode="lin" valueType="num">
                                      <p:cBhvr additive="base">
                                        <p:cTn id="15" dur="500"/>
                                        <p:tgtEl>
                                          <p:spTgt spid="7"/>
                                        </p:tgtEl>
                                        <p:attrNameLst>
                                          <p:attrName>ppt_y</p:attrName>
                                        </p:attrNameLst>
                                      </p:cBhvr>
                                      <p:tavLst>
                                        <p:tav tm="0">
                                          <p:val>
                                            <p:strVal val="ppt_y"/>
                                          </p:val>
                                        </p:tav>
                                        <p:tav tm="100000">
                                          <p:val>
                                            <p:strVal val="1+ppt_h/2"/>
                                          </p:val>
                                        </p:tav>
                                      </p:tavLst>
                                    </p:anim>
                                    <p:set>
                                      <p:cBhvr>
                                        <p:cTn id="16" dur="1" fill="hold">
                                          <p:stCondLst>
                                            <p:cond delay="499"/>
                                          </p:stCondLst>
                                        </p:cTn>
                                        <p:tgtEl>
                                          <p:spTgt spid="7"/>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8" name="TextBox 7"/>
          <p:cNvSpPr txBox="1"/>
          <p:nvPr/>
        </p:nvSpPr>
        <p:spPr>
          <a:xfrm>
            <a:off x="1143000" y="4876800"/>
            <a:ext cx="7310014"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Rebellion(1855-56)</a:t>
            </a:r>
          </a:p>
          <a:p>
            <a:pPr algn="ctr"/>
            <a:r>
              <a:rPr lang="en-US" sz="2800" dirty="0" smtClean="0">
                <a:solidFill>
                  <a:srgbClr val="002060"/>
                </a:solidFill>
                <a:latin typeface="Freestyle Script" pitchFamily="66" charset="0"/>
              </a:rPr>
              <a:t>In present day Jharkhand and West Bengal, led by </a:t>
            </a:r>
            <a:r>
              <a:rPr lang="en-US" sz="2800" dirty="0" err="1" smtClean="0">
                <a:solidFill>
                  <a:srgbClr val="002060"/>
                </a:solidFill>
                <a:latin typeface="Freestyle Script" pitchFamily="66" charset="0"/>
              </a:rPr>
              <a:t>Sidhu</a:t>
            </a:r>
            <a:r>
              <a:rPr lang="en-US" sz="2800" dirty="0" smtClean="0">
                <a:solidFill>
                  <a:srgbClr val="002060"/>
                </a:solidFill>
                <a:latin typeface="Freestyle Script" pitchFamily="66" charset="0"/>
              </a:rPr>
              <a:t> and </a:t>
            </a:r>
            <a:r>
              <a:rPr lang="en-US" sz="2800" dirty="0" err="1" smtClean="0">
                <a:solidFill>
                  <a:srgbClr val="002060"/>
                </a:solidFill>
                <a:latin typeface="Freestyle Script" pitchFamily="66" charset="0"/>
              </a:rPr>
              <a:t>Kanhu</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Murmu</a:t>
            </a:r>
            <a:endParaRPr lang="en-US" sz="2800" dirty="0">
              <a:solidFill>
                <a:srgbClr val="002060"/>
              </a:solidFill>
              <a:latin typeface="Freestyle Script" pitchFamily="66" charset="0"/>
            </a:endParaRPr>
          </a:p>
        </p:txBody>
      </p:sp>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5" name="Picture 4" descr="Attack_by_600_Santhals_upon_a_party_of_50_sepoys,_40th_regiment_native_infantry.jpg"/>
          <p:cNvPicPr>
            <a:picLocks noChangeAspect="1"/>
          </p:cNvPicPr>
          <p:nvPr/>
        </p:nvPicPr>
        <p:blipFill>
          <a:blip r:embed="rId3"/>
          <a:stretch>
            <a:fillRect/>
          </a:stretch>
        </p:blipFill>
        <p:spPr>
          <a:xfrm rot="618930">
            <a:off x="3132562" y="2183246"/>
            <a:ext cx="3296633" cy="2093100"/>
          </a:xfrm>
          <a:prstGeom prst="rect">
            <a:avLst/>
          </a:prstGeom>
        </p:spPr>
      </p:pic>
      <p:pic>
        <p:nvPicPr>
          <p:cNvPr id="9" name="Picture 8" descr="1629978755567758-0.png"/>
          <p:cNvPicPr>
            <a:picLocks noChangeAspect="1"/>
          </p:cNvPicPr>
          <p:nvPr/>
        </p:nvPicPr>
        <p:blipFill>
          <a:blip r:embed="rId4"/>
          <a:stretch>
            <a:fillRect/>
          </a:stretch>
        </p:blipFill>
        <p:spPr>
          <a:xfrm rot="21363407">
            <a:off x="2806131" y="2182643"/>
            <a:ext cx="3709862" cy="1957983"/>
          </a:xfrm>
          <a:prstGeom prst="rect">
            <a:avLst/>
          </a:prstGeom>
        </p:spPr>
      </p:pic>
      <p:sp>
        <p:nvSpPr>
          <p:cNvPr id="10" name="TextBox 9"/>
          <p:cNvSpPr txBox="1"/>
          <p:nvPr/>
        </p:nvSpPr>
        <p:spPr>
          <a:xfrm>
            <a:off x="662191" y="4800600"/>
            <a:ext cx="8481809"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Kol</a:t>
            </a:r>
            <a:r>
              <a:rPr lang="en-US" sz="2800" dirty="0" smtClean="0">
                <a:solidFill>
                  <a:srgbClr val="002060"/>
                </a:solidFill>
                <a:latin typeface="Freestyle Script" pitchFamily="66" charset="0"/>
              </a:rPr>
              <a:t> Rebellion (1831-32)</a:t>
            </a:r>
          </a:p>
          <a:p>
            <a:pPr algn="ctr"/>
            <a:r>
              <a:rPr lang="en-US" sz="2800" dirty="0" smtClean="0">
                <a:solidFill>
                  <a:srgbClr val="002060"/>
                </a:solidFill>
                <a:latin typeface="Freestyle Script" pitchFamily="66" charset="0"/>
              </a:rPr>
              <a:t>In the </a:t>
            </a:r>
            <a:r>
              <a:rPr lang="en-US" sz="2800" dirty="0" err="1" smtClean="0">
                <a:solidFill>
                  <a:srgbClr val="002060"/>
                </a:solidFill>
                <a:latin typeface="Freestyle Script" pitchFamily="66" charset="0"/>
              </a:rPr>
              <a:t>Chhota</a:t>
            </a:r>
            <a:r>
              <a:rPr lang="en-US" sz="2800" dirty="0" smtClean="0">
                <a:solidFill>
                  <a:srgbClr val="002060"/>
                </a:solidFill>
                <a:latin typeface="Freestyle Script" pitchFamily="66" charset="0"/>
              </a:rPr>
              <a:t> Nagpur Plateau, led by </a:t>
            </a:r>
            <a:r>
              <a:rPr lang="en-US" sz="2800" dirty="0" err="1" smtClean="0">
                <a:solidFill>
                  <a:srgbClr val="002060"/>
                </a:solidFill>
                <a:latin typeface="Freestyle Script" pitchFamily="66" charset="0"/>
              </a:rPr>
              <a:t>Buddhu</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Bhagat</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Madara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Mahato</a:t>
            </a:r>
            <a:r>
              <a:rPr lang="en-US" sz="2800" dirty="0" smtClean="0">
                <a:solidFill>
                  <a:srgbClr val="002060"/>
                </a:solidFill>
                <a:latin typeface="Freestyle Script" pitchFamily="66" charset="0"/>
              </a:rPr>
              <a:t>, and </a:t>
            </a:r>
            <a:r>
              <a:rPr lang="en-US" sz="2800" dirty="0" err="1" smtClean="0">
                <a:solidFill>
                  <a:srgbClr val="002060"/>
                </a:solidFill>
                <a:latin typeface="Freestyle Script" pitchFamily="66" charset="0"/>
              </a:rPr>
              <a:t>Joa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Bhagat</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0" y="609600"/>
            <a:ext cx="9144000" cy="769441"/>
          </a:xfrm>
          <a:prstGeom prst="rect">
            <a:avLst/>
          </a:prstGeom>
          <a:noFill/>
        </p:spPr>
        <p:txBody>
          <a:bodyPr wrap="square" rtlCol="0">
            <a:spAutoFit/>
          </a:bodyPr>
          <a:lstStyle/>
          <a:p>
            <a:pPr algn="ctr"/>
            <a:r>
              <a:rPr lang="en-US" sz="4400" dirty="0" smtClean="0">
                <a:latin typeface="Freestyle Script" pitchFamily="66" charset="0"/>
              </a:rPr>
              <a:t>Impact of Tribal uprising in Indian Freedom Struggle</a:t>
            </a:r>
            <a:endParaRPr lang="en-US" sz="4400" dirty="0">
              <a:latin typeface="Freestyle Script" pitchFamily="66" charset="0"/>
            </a:endParaRPr>
          </a:p>
        </p:txBody>
      </p:sp>
      <p:sp>
        <p:nvSpPr>
          <p:cNvPr id="5" name="TextBox 4"/>
          <p:cNvSpPr txBox="1"/>
          <p:nvPr/>
        </p:nvSpPr>
        <p:spPr>
          <a:xfrm>
            <a:off x="762000" y="1524000"/>
            <a:ext cx="8382000" cy="4401205"/>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 They Challenged the British authority:</a:t>
            </a:r>
          </a:p>
          <a:p>
            <a:pPr lvl="1"/>
            <a:r>
              <a:rPr lang="en-US" sz="2800" dirty="0" smtClean="0">
                <a:solidFill>
                  <a:srgbClr val="002060"/>
                </a:solidFill>
                <a:latin typeface="Freestyle Script" pitchFamily="66" charset="0"/>
              </a:rPr>
              <a:t>Tribal uprising showed that the British were not invincible, and the Indians were willing to fight for their freedom. This inspired other Indians to join the freedom struggle.</a:t>
            </a:r>
          </a:p>
          <a:p>
            <a:endParaRPr lang="en-US" sz="2800" dirty="0" smtClean="0">
              <a:solidFill>
                <a:srgbClr val="002060"/>
              </a:solidFill>
              <a:latin typeface="Freestyle Script" pitchFamily="66" charset="0"/>
            </a:endParaRPr>
          </a:p>
          <a:p>
            <a:pPr>
              <a:buFont typeface="Wingdings" pitchFamily="2" charset="2"/>
              <a:buChar char="Ø"/>
            </a:pPr>
            <a:r>
              <a:rPr lang="en-US" sz="2800" b="1" dirty="0" smtClean="0">
                <a:solidFill>
                  <a:srgbClr val="002060"/>
                </a:solidFill>
                <a:latin typeface="Freestyle Script" pitchFamily="66" charset="0"/>
              </a:rPr>
              <a:t> They Increased awareness of tribal issues:</a:t>
            </a:r>
          </a:p>
          <a:p>
            <a:pPr lvl="1"/>
            <a:r>
              <a:rPr lang="en-US" sz="2800" dirty="0" smtClean="0">
                <a:solidFill>
                  <a:srgbClr val="002060"/>
                </a:solidFill>
                <a:latin typeface="Freestyle Script" pitchFamily="66" charset="0"/>
              </a:rPr>
              <a:t>Tribal uprisings brought attention to the plight of tribal communities and the injustices they were facing under British rule. This helped to build support for tribal rights and contributed to the development of a nationalistic movement that included all Indians, regardless of caste or tribe.</a:t>
            </a:r>
            <a:endParaRPr lang="en-US" sz="2800" b="1" dirty="0" smtClean="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0" y="609600"/>
            <a:ext cx="9144000" cy="769441"/>
          </a:xfrm>
          <a:prstGeom prst="rect">
            <a:avLst/>
          </a:prstGeom>
          <a:noFill/>
        </p:spPr>
        <p:txBody>
          <a:bodyPr wrap="square" rtlCol="0">
            <a:spAutoFit/>
          </a:bodyPr>
          <a:lstStyle/>
          <a:p>
            <a:pPr algn="ctr"/>
            <a:r>
              <a:rPr lang="en-US" sz="4400" dirty="0" smtClean="0">
                <a:latin typeface="Freestyle Script" pitchFamily="66" charset="0"/>
              </a:rPr>
              <a:t>Impact of Tribal uprising in Indian Freedom Struggle</a:t>
            </a:r>
            <a:endParaRPr lang="en-US" sz="4400" dirty="0">
              <a:latin typeface="Freestyle Script" pitchFamily="66" charset="0"/>
            </a:endParaRPr>
          </a:p>
        </p:txBody>
      </p:sp>
      <p:sp>
        <p:nvSpPr>
          <p:cNvPr id="5" name="TextBox 4"/>
          <p:cNvSpPr txBox="1"/>
          <p:nvPr/>
        </p:nvSpPr>
        <p:spPr>
          <a:xfrm>
            <a:off x="762000" y="1524000"/>
            <a:ext cx="8382000" cy="3539430"/>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 They united the Indian people:</a:t>
            </a:r>
          </a:p>
          <a:p>
            <a:pPr lvl="1"/>
            <a:r>
              <a:rPr lang="en-US" sz="2800" dirty="0" smtClean="0">
                <a:solidFill>
                  <a:srgbClr val="002060"/>
                </a:solidFill>
                <a:latin typeface="Freestyle Script" pitchFamily="66" charset="0"/>
              </a:rPr>
              <a:t>Tribal uprisings brought together people from different region and backgrounds to fight for a common cause. This helped to promote national unity and solidarity.</a:t>
            </a:r>
          </a:p>
          <a:p>
            <a:endParaRPr lang="en-US" sz="2800" dirty="0" smtClean="0">
              <a:solidFill>
                <a:srgbClr val="002060"/>
              </a:solidFill>
              <a:latin typeface="Freestyle Script" pitchFamily="66" charset="0"/>
            </a:endParaRPr>
          </a:p>
          <a:p>
            <a:pPr>
              <a:buFont typeface="Wingdings" pitchFamily="2" charset="2"/>
              <a:buChar char="Ø"/>
            </a:pPr>
            <a:r>
              <a:rPr lang="en-US" sz="2800" b="1" dirty="0" smtClean="0">
                <a:solidFill>
                  <a:srgbClr val="002060"/>
                </a:solidFill>
                <a:latin typeface="Freestyle Script" pitchFamily="66" charset="0"/>
              </a:rPr>
              <a:t> They weakened the British position:</a:t>
            </a:r>
          </a:p>
          <a:p>
            <a:pPr lvl="1"/>
            <a:r>
              <a:rPr lang="en-US" sz="2800" dirty="0" smtClean="0">
                <a:solidFill>
                  <a:srgbClr val="002060"/>
                </a:solidFill>
                <a:latin typeface="Freestyle Script" pitchFamily="66" charset="0"/>
              </a:rPr>
              <a:t>Tribal uprisings diverted British resources and attention away from other areas of the freedom struggle. This made it more difficult for the British to maintain their control over India.</a:t>
            </a:r>
            <a:endParaRPr lang="en-US" sz="2800" b="1" dirty="0" smtClean="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1641</Words>
  <Application>Microsoft Office PowerPoint</Application>
  <PresentationFormat>On-screen Show (4:3)</PresentationFormat>
  <Paragraphs>115</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moon</dc:creator>
  <cp:lastModifiedBy>moon</cp:lastModifiedBy>
  <cp:revision>43</cp:revision>
  <dcterms:created xsi:type="dcterms:W3CDTF">2023-09-11T10:42:50Z</dcterms:created>
  <dcterms:modified xsi:type="dcterms:W3CDTF">2023-09-12T00:11:53Z</dcterms:modified>
</cp:coreProperties>
</file>