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3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9753600" cy="7315200"/>
  <p:notesSz cx="6858000" cy="9144000"/>
  <p:embeddedFontLst>
    <p:embeddedFont>
      <p:font typeface="League Spartan" charset="1" panose="00000800000000000000"/>
      <p:regular r:id="rId29"/>
    </p:embeddedFont>
    <p:embeddedFont>
      <p:font typeface="Blinker Bold" charset="1" panose="02000000000000000000"/>
      <p:regular r:id="rId30"/>
    </p:embeddedFont>
    <p:embeddedFont>
      <p:font typeface="Blinker" charset="1" panose="02000000000000000000"/>
      <p:regular r:id="rId31"/>
    </p:embeddedFont>
    <p:embeddedFont>
      <p:font typeface="TT Chocolates" charset="1" panose="02000503020000020003"/>
      <p:regular r:id="rId32"/>
    </p:embeddedFont>
    <p:embeddedFont>
      <p:font typeface="TT Chocolates Bold" charset="1" panose="02000803020000020003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notesMasters/notesMaster1.xml" Type="http://schemas.openxmlformats.org/officeDocument/2006/relationships/notesMaster"/><Relationship Id="rId35" Target="theme/theme2.xml" Type="http://schemas.openxmlformats.org/officeDocument/2006/relationships/theme"/><Relationship Id="rId36" Target="notesSlides/notesSlide1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Tấn công Pohlig-Hellman:</a:t>
            </a:r>
          </a:p>
          <a:p>
            <a:r>
              <a:rPr lang="en-US"/>
              <a:t/>
            </a:r>
          </a:p>
          <a:p>
            <a:r>
              <a:rPr lang="en-US"/>
              <a:t>Lỗ hổng: Thuật toán khai thác bài toán logarit rời rạc (DLP) trong nhóm có cấp (order) là tích của các thừa số nguyên tố nhỏ, làm giảm độ khó tính toán.</a:t>
            </a:r>
          </a:p>
          <a:p>
            <a:r>
              <a:rPr lang="en-US"/>
              <a:t>Khai thác:</a:t>
            </a:r>
          </a:p>
          <a:p>
            <a:r>
              <a:rPr lang="en-US"/>
              <a:t>Phân tích cấp nhóm (n) thành các lũy thừa số nguyên tố (pᵢᵃⁱ).</a:t>
            </a:r>
          </a:p>
          <a:p>
            <a:r>
              <a:rPr lang="en-US"/>
              <a:t>Giải DLP riêng lẻ cho từng nhóm con có cấp pᵢᵃⁱ (dễ hơn nhiều).</a:t>
            </a:r>
          </a:p>
          <a:p>
            <a:r>
              <a:rPr lang="en-US"/>
              <a:t>Kết hợp kết quả bằng Định lý Phần dư Trung Hoa (CRT) để tìm đáp án cuối.</a:t>
            </a:r>
          </a:p>
          <a:p>
            <a:r>
              <a:rPr lang="en-US"/>
              <a:t>Giải pháp:</a:t>
            </a:r>
          </a:p>
          <a:p>
            <a:r>
              <a:rPr lang="en-US"/>
              <a:t>Chọn đường cong elliptic có cấp nhóm là số nguyên tố hoặc có thừa số nguyên tố lớn (&gt; 2¹⁶⁰).</a:t>
            </a:r>
          </a:p>
          <a:p>
            <a:r>
              <a:rPr lang="en-US"/>
              <a:t>Tránh các đường cong có cấp nhóm là tích của nhiều số nguyên tố nhỏ.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2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https://crypto.stackexchange.com/q/61302/18298" TargetMode="External" Type="http://schemas.openxmlformats.org/officeDocument/2006/relationships/hyperlink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2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Relationship Id="rId8" Target="../media/image24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2.pn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Relationship Id="rId8" Target="../media/image2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2.png" Type="http://schemas.openxmlformats.org/officeDocument/2006/relationships/image"/><Relationship Id="rId6" Target="../media/image3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2.png" Type="http://schemas.openxmlformats.org/officeDocument/2006/relationships/image"/><Relationship Id="rId5" Target="../media/image3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2.png" Type="http://schemas.openxmlformats.org/officeDocument/2006/relationships/image"/><Relationship Id="rId5" Target="../media/image3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2.png" Type="http://schemas.openxmlformats.org/officeDocument/2006/relationships/image"/><Relationship Id="rId5" Target="../media/image3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2.png" Type="http://schemas.openxmlformats.org/officeDocument/2006/relationships/image"/><Relationship Id="rId5" Target="../media/image3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2.png" Type="http://schemas.openxmlformats.org/officeDocument/2006/relationships/image"/><Relationship Id="rId5" Target="../media/image35.png" Type="http://schemas.openxmlformats.org/officeDocument/2006/relationships/image"/><Relationship Id="rId6" Target="../media/image36.png" Type="http://schemas.openxmlformats.org/officeDocument/2006/relationships/image"/><Relationship Id="rId7" Target="../media/image37.png" Type="http://schemas.openxmlformats.org/officeDocument/2006/relationships/image"/><Relationship Id="rId8" Target="../media/image38.sv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2.png" Type="http://schemas.openxmlformats.org/officeDocument/2006/relationships/image"/><Relationship Id="rId5" Target="../media/image4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2.png" Type="http://schemas.openxmlformats.org/officeDocument/2006/relationships/image"/><Relationship Id="rId5" Target="../media/image42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2.png" Type="http://schemas.openxmlformats.org/officeDocument/2006/relationships/image"/><Relationship Id="rId5" Target="../media/image43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2.png" Type="http://schemas.openxmlformats.org/officeDocument/2006/relationships/image"/><Relationship Id="rId5" Target="../media/image44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9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2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1047335">
            <a:off x="-2467390" y="1723989"/>
            <a:ext cx="13951469" cy="12371329"/>
            <a:chOff x="0" y="0"/>
            <a:chExt cx="5167211" cy="45819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67211" cy="4581974"/>
            </a:xfrm>
            <a:custGeom>
              <a:avLst/>
              <a:gdLst/>
              <a:ahLst/>
              <a:cxnLst/>
              <a:rect r="r" b="b" t="t" l="l"/>
              <a:pathLst>
                <a:path h="4581974" w="5167211">
                  <a:moveTo>
                    <a:pt x="0" y="0"/>
                  </a:moveTo>
                  <a:lnTo>
                    <a:pt x="5167211" y="0"/>
                  </a:lnTo>
                  <a:lnTo>
                    <a:pt x="5167211" y="4581974"/>
                  </a:lnTo>
                  <a:lnTo>
                    <a:pt x="0" y="4581974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67211" cy="46200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3344972" y="4036601"/>
            <a:ext cx="12124396" cy="3442121"/>
            <a:chOff x="0" y="0"/>
            <a:chExt cx="1424672" cy="4044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24672" cy="404465"/>
            </a:xfrm>
            <a:custGeom>
              <a:avLst/>
              <a:gdLst/>
              <a:ahLst/>
              <a:cxnLst/>
              <a:rect r="r" b="b" t="t" l="l"/>
              <a:pathLst>
                <a:path h="404465" w="1424672">
                  <a:moveTo>
                    <a:pt x="203200" y="0"/>
                  </a:moveTo>
                  <a:lnTo>
                    <a:pt x="1221472" y="0"/>
                  </a:lnTo>
                  <a:lnTo>
                    <a:pt x="1424672" y="404465"/>
                  </a:lnTo>
                  <a:lnTo>
                    <a:pt x="0" y="4044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-38100"/>
              <a:ext cx="1170672" cy="442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1182202" y="4514850"/>
            <a:ext cx="10935802" cy="1645920"/>
            <a:chOff x="0" y="0"/>
            <a:chExt cx="4050297" cy="6096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050297" cy="609600"/>
            </a:xfrm>
            <a:custGeom>
              <a:avLst/>
              <a:gdLst/>
              <a:ahLst/>
              <a:cxnLst/>
              <a:rect r="r" b="b" t="t" l="l"/>
              <a:pathLst>
                <a:path h="609600" w="4050297">
                  <a:moveTo>
                    <a:pt x="203200" y="0"/>
                  </a:moveTo>
                  <a:lnTo>
                    <a:pt x="4050297" y="0"/>
                  </a:lnTo>
                  <a:lnTo>
                    <a:pt x="3847097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01600" y="-38100"/>
              <a:ext cx="3847097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109796" y="365890"/>
            <a:ext cx="3311214" cy="1370015"/>
          </a:xfrm>
          <a:custGeom>
            <a:avLst/>
            <a:gdLst/>
            <a:ahLst/>
            <a:cxnLst/>
            <a:rect r="r" b="b" t="t" l="l"/>
            <a:pathLst>
              <a:path h="1370015" w="3311214">
                <a:moveTo>
                  <a:pt x="0" y="0"/>
                </a:moveTo>
                <a:lnTo>
                  <a:pt x="3311213" y="0"/>
                </a:lnTo>
                <a:lnTo>
                  <a:pt x="3311213" y="1370015"/>
                </a:lnTo>
                <a:lnTo>
                  <a:pt x="0" y="13700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42835" y="2109779"/>
            <a:ext cx="5629559" cy="863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Cryptanalysis 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2835" y="2925828"/>
            <a:ext cx="9178174" cy="1043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74"/>
              </a:lnSpc>
            </a:pPr>
            <a:r>
              <a:rPr lang="en-US" sz="612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ECC-based Algorithms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090019" y="4769213"/>
            <a:ext cx="2932061" cy="1070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38"/>
              </a:lnSpc>
            </a:pPr>
            <a:r>
              <a:rPr lang="en-US" sz="3098" b="true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NT219.P22.ANTT</a:t>
            </a:r>
          </a:p>
          <a:p>
            <a:pPr algn="l">
              <a:lnSpc>
                <a:spcPts val="4338"/>
              </a:lnSpc>
            </a:pPr>
            <a:r>
              <a:rPr lang="en-US" sz="3098" b="true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NGUYEN</a:t>
            </a:r>
            <a:r>
              <a:rPr lang="en-US" sz="3098" b="true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 NGOC TU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00151" y="431066"/>
            <a:ext cx="8846742" cy="1131133"/>
            <a:chOff x="0" y="0"/>
            <a:chExt cx="3163372" cy="4044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3372" cy="404465"/>
            </a:xfrm>
            <a:custGeom>
              <a:avLst/>
              <a:gdLst/>
              <a:ahLst/>
              <a:cxnLst/>
              <a:rect r="r" b="b" t="t" l="l"/>
              <a:pathLst>
                <a:path h="404465" w="3163372">
                  <a:moveTo>
                    <a:pt x="203200" y="0"/>
                  </a:moveTo>
                  <a:lnTo>
                    <a:pt x="2960172" y="0"/>
                  </a:lnTo>
                  <a:lnTo>
                    <a:pt x="3163372" y="404465"/>
                  </a:lnTo>
                  <a:lnTo>
                    <a:pt x="0" y="4044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-38100"/>
              <a:ext cx="2909372" cy="442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71432" y="6715767"/>
            <a:ext cx="2663094" cy="1264970"/>
          </a:xfrm>
          <a:custGeom>
            <a:avLst/>
            <a:gdLst/>
            <a:ahLst/>
            <a:cxnLst/>
            <a:rect r="r" b="b" t="t" l="l"/>
            <a:pathLst>
              <a:path h="1264970" w="2663094">
                <a:moveTo>
                  <a:pt x="0" y="0"/>
                </a:moveTo>
                <a:lnTo>
                  <a:pt x="2663094" y="0"/>
                </a:lnTo>
                <a:lnTo>
                  <a:pt x="2663094" y="1264970"/>
                </a:lnTo>
                <a:lnTo>
                  <a:pt x="0" y="126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1520" y="698383"/>
            <a:ext cx="414528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Singular Curve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095504" y="621948"/>
            <a:ext cx="926576" cy="749369"/>
          </a:xfrm>
          <a:custGeom>
            <a:avLst/>
            <a:gdLst/>
            <a:ahLst/>
            <a:cxnLst/>
            <a:rect r="r" b="b" t="t" l="l"/>
            <a:pathLst>
              <a:path h="749369" w="926576">
                <a:moveTo>
                  <a:pt x="0" y="0"/>
                </a:moveTo>
                <a:lnTo>
                  <a:pt x="926576" y="0"/>
                </a:lnTo>
                <a:lnTo>
                  <a:pt x="926576" y="749369"/>
                </a:lnTo>
                <a:lnTo>
                  <a:pt x="0" y="7493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030472" y="2868060"/>
            <a:ext cx="2790357" cy="484882"/>
          </a:xfrm>
          <a:custGeom>
            <a:avLst/>
            <a:gdLst/>
            <a:ahLst/>
            <a:cxnLst/>
            <a:rect r="r" b="b" t="t" l="l"/>
            <a:pathLst>
              <a:path h="484882" w="2790357">
                <a:moveTo>
                  <a:pt x="0" y="0"/>
                </a:moveTo>
                <a:lnTo>
                  <a:pt x="2790357" y="0"/>
                </a:lnTo>
                <a:lnTo>
                  <a:pt x="2790357" y="484881"/>
                </a:lnTo>
                <a:lnTo>
                  <a:pt x="0" y="4848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15994" y="2018044"/>
            <a:ext cx="4151335" cy="2184913"/>
          </a:xfrm>
          <a:custGeom>
            <a:avLst/>
            <a:gdLst/>
            <a:ahLst/>
            <a:cxnLst/>
            <a:rect r="r" b="b" t="t" l="l"/>
            <a:pathLst>
              <a:path h="2184913" w="4151335">
                <a:moveTo>
                  <a:pt x="0" y="0"/>
                </a:moveTo>
                <a:lnTo>
                  <a:pt x="4151336" y="0"/>
                </a:lnTo>
                <a:lnTo>
                  <a:pt x="4151336" y="2184913"/>
                </a:lnTo>
                <a:lnTo>
                  <a:pt x="0" y="21849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2081773" y="5131673"/>
            <a:ext cx="5897398" cy="798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07"/>
              </a:lnSpc>
            </a:pPr>
            <a:r>
              <a:rPr lang="en-US" b="true" sz="2589">
                <a:solidFill>
                  <a:srgbClr val="212F4E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There are 2 type of Singular Curve</a:t>
            </a:r>
          </a:p>
          <a:p>
            <a:pPr algn="just" marL="0" indent="0" lvl="0">
              <a:lnSpc>
                <a:spcPts val="3107"/>
              </a:lnSpc>
            </a:pPr>
            <a:r>
              <a:rPr lang="en-US" b="true" sz="2589" strike="noStrike" u="none">
                <a:solidFill>
                  <a:srgbClr val="212F4E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So there are 2 differents way to attack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06679" y="2197814"/>
            <a:ext cx="3437943" cy="514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001"/>
              </a:lnSpc>
              <a:spcBef>
                <a:spcPct val="0"/>
              </a:spcBef>
            </a:pPr>
            <a:r>
              <a:rPr lang="en-US" sz="1539">
                <a:solidFill>
                  <a:srgbClr val="212F4E"/>
                </a:solidFill>
                <a:latin typeface="TT Chocolates"/>
                <a:ea typeface="TT Chocolates"/>
                <a:cs typeface="TT Chocolates"/>
                <a:sym typeface="TT Chocolates"/>
              </a:rPr>
              <a:t>If</a:t>
            </a:r>
            <a:r>
              <a:rPr lang="en-US" sz="1539" strike="noStrike" u="none">
                <a:solidFill>
                  <a:srgbClr val="212F4E"/>
                </a:solidFill>
                <a:latin typeface="TT Chocolates"/>
                <a:ea typeface="TT Chocolates"/>
                <a:cs typeface="TT Chocolates"/>
                <a:sym typeface="TT Chocolates"/>
              </a:rPr>
              <a:t> the discriminant is zero (Δ=0 ), then          </a:t>
            </a:r>
            <a:r>
              <a:rPr lang="en-US" b="true" sz="1539" strike="noStrike" u="none">
                <a:solidFill>
                  <a:srgbClr val="212F4E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the curve is singular</a:t>
            </a:r>
            <a:r>
              <a:rPr lang="en-US" sz="1539" strike="noStrike" u="none">
                <a:solidFill>
                  <a:srgbClr val="212F4E"/>
                </a:solidFill>
                <a:latin typeface="TT Chocolates"/>
                <a:ea typeface="TT Chocolates"/>
                <a:cs typeface="TT Chocolates"/>
                <a:sym typeface="TT Chocolates"/>
              </a:rPr>
              <a:t> and</a:t>
            </a:r>
            <a:r>
              <a:rPr lang="en-US" b="true" sz="1539" strike="noStrike">
                <a:solidFill>
                  <a:srgbClr val="212F4E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 </a:t>
            </a:r>
            <a:r>
              <a:rPr lang="en-US" b="true" sz="1539" strike="noStrike">
                <a:solidFill>
                  <a:srgbClr val="212F4E"/>
                </a:solidFill>
                <a:latin typeface="TT Chocolates Bold"/>
                <a:ea typeface="TT Chocolates Bold"/>
                <a:cs typeface="TT Chocolates Bold"/>
                <a:sym typeface="TT Chocolates Bold"/>
                <a:hlinkClick r:id="rId7" tooltip="https://crypto.stackexchange.com/q/61302/18298"/>
              </a:rPr>
              <a:t>the DLP is easy</a:t>
            </a:r>
            <a:r>
              <a:rPr lang="en-US" sz="1539" strike="noStrike" u="none">
                <a:solidFill>
                  <a:srgbClr val="212F4E"/>
                </a:solidFill>
                <a:latin typeface="TT Chocolates"/>
                <a:ea typeface="TT Chocolates"/>
                <a:cs typeface="TT Chocolates"/>
                <a:sym typeface="TT Chocolates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00151" y="431066"/>
            <a:ext cx="8846742" cy="1131133"/>
            <a:chOff x="0" y="0"/>
            <a:chExt cx="3163372" cy="4044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3372" cy="404465"/>
            </a:xfrm>
            <a:custGeom>
              <a:avLst/>
              <a:gdLst/>
              <a:ahLst/>
              <a:cxnLst/>
              <a:rect r="r" b="b" t="t" l="l"/>
              <a:pathLst>
                <a:path h="404465" w="3163372">
                  <a:moveTo>
                    <a:pt x="203200" y="0"/>
                  </a:moveTo>
                  <a:lnTo>
                    <a:pt x="2960172" y="0"/>
                  </a:lnTo>
                  <a:lnTo>
                    <a:pt x="3163372" y="404465"/>
                  </a:lnTo>
                  <a:lnTo>
                    <a:pt x="0" y="4044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-38100"/>
              <a:ext cx="2909372" cy="442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71432" y="6715767"/>
            <a:ext cx="2663094" cy="1264970"/>
          </a:xfrm>
          <a:custGeom>
            <a:avLst/>
            <a:gdLst/>
            <a:ahLst/>
            <a:cxnLst/>
            <a:rect r="r" b="b" t="t" l="l"/>
            <a:pathLst>
              <a:path h="1264970" w="2663094">
                <a:moveTo>
                  <a:pt x="0" y="0"/>
                </a:moveTo>
                <a:lnTo>
                  <a:pt x="2663094" y="0"/>
                </a:lnTo>
                <a:lnTo>
                  <a:pt x="2663094" y="1264970"/>
                </a:lnTo>
                <a:lnTo>
                  <a:pt x="0" y="126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1520" y="698383"/>
            <a:ext cx="414528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Node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095504" y="621948"/>
            <a:ext cx="926576" cy="749369"/>
          </a:xfrm>
          <a:custGeom>
            <a:avLst/>
            <a:gdLst/>
            <a:ahLst/>
            <a:cxnLst/>
            <a:rect r="r" b="b" t="t" l="l"/>
            <a:pathLst>
              <a:path h="749369" w="926576">
                <a:moveTo>
                  <a:pt x="0" y="0"/>
                </a:moveTo>
                <a:lnTo>
                  <a:pt x="926576" y="0"/>
                </a:lnTo>
                <a:lnTo>
                  <a:pt x="926576" y="749369"/>
                </a:lnTo>
                <a:lnTo>
                  <a:pt x="0" y="7493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338007" y="1562199"/>
            <a:ext cx="2684073" cy="5262333"/>
          </a:xfrm>
          <a:custGeom>
            <a:avLst/>
            <a:gdLst/>
            <a:ahLst/>
            <a:cxnLst/>
            <a:rect r="r" b="b" t="t" l="l"/>
            <a:pathLst>
              <a:path h="5262333" w="2684073">
                <a:moveTo>
                  <a:pt x="0" y="0"/>
                </a:moveTo>
                <a:lnTo>
                  <a:pt x="2684073" y="0"/>
                </a:lnTo>
                <a:lnTo>
                  <a:pt x="2684073" y="5262333"/>
                </a:lnTo>
                <a:lnTo>
                  <a:pt x="0" y="52623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838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542947" y="2255403"/>
            <a:ext cx="3228660" cy="943353"/>
          </a:xfrm>
          <a:custGeom>
            <a:avLst/>
            <a:gdLst/>
            <a:ahLst/>
            <a:cxnLst/>
            <a:rect r="r" b="b" t="t" l="l"/>
            <a:pathLst>
              <a:path h="943353" w="3228660">
                <a:moveTo>
                  <a:pt x="0" y="0"/>
                </a:moveTo>
                <a:lnTo>
                  <a:pt x="3228660" y="0"/>
                </a:lnTo>
                <a:lnTo>
                  <a:pt x="3228660" y="943353"/>
                </a:lnTo>
                <a:lnTo>
                  <a:pt x="0" y="9433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48907" y="3524582"/>
            <a:ext cx="3016741" cy="897385"/>
          </a:xfrm>
          <a:custGeom>
            <a:avLst/>
            <a:gdLst/>
            <a:ahLst/>
            <a:cxnLst/>
            <a:rect r="r" b="b" t="t" l="l"/>
            <a:pathLst>
              <a:path h="897385" w="3016741">
                <a:moveTo>
                  <a:pt x="0" y="0"/>
                </a:moveTo>
                <a:lnTo>
                  <a:pt x="3016740" y="0"/>
                </a:lnTo>
                <a:lnTo>
                  <a:pt x="3016740" y="897385"/>
                </a:lnTo>
                <a:lnTo>
                  <a:pt x="0" y="89738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31520" y="4884430"/>
            <a:ext cx="4851514" cy="910854"/>
          </a:xfrm>
          <a:custGeom>
            <a:avLst/>
            <a:gdLst/>
            <a:ahLst/>
            <a:cxnLst/>
            <a:rect r="r" b="b" t="t" l="l"/>
            <a:pathLst>
              <a:path h="910854" w="4851514">
                <a:moveTo>
                  <a:pt x="0" y="0"/>
                </a:moveTo>
                <a:lnTo>
                  <a:pt x="4851514" y="0"/>
                </a:lnTo>
                <a:lnTo>
                  <a:pt x="4851514" y="910853"/>
                </a:lnTo>
                <a:lnTo>
                  <a:pt x="0" y="91085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544" t="0" r="-10811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32265" y="5932830"/>
            <a:ext cx="3476087" cy="757335"/>
          </a:xfrm>
          <a:custGeom>
            <a:avLst/>
            <a:gdLst/>
            <a:ahLst/>
            <a:cxnLst/>
            <a:rect r="r" b="b" t="t" l="l"/>
            <a:pathLst>
              <a:path h="757335" w="3476087">
                <a:moveTo>
                  <a:pt x="0" y="0"/>
                </a:moveTo>
                <a:lnTo>
                  <a:pt x="3476087" y="0"/>
                </a:lnTo>
                <a:lnTo>
                  <a:pt x="3476087" y="757335"/>
                </a:lnTo>
                <a:lnTo>
                  <a:pt x="0" y="75733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9048" t="-31966" r="-27858" b="-14207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03216" y="1697701"/>
            <a:ext cx="4268391" cy="424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92"/>
              </a:lnSpc>
              <a:spcBef>
                <a:spcPct val="0"/>
              </a:spcBef>
            </a:pPr>
            <a:r>
              <a:rPr lang="en-US" sz="2686">
                <a:solidFill>
                  <a:srgbClr val="212F4E"/>
                </a:solidFill>
                <a:latin typeface="TT Chocolates"/>
                <a:ea typeface="TT Chocolates"/>
                <a:cs typeface="TT Chocolates"/>
                <a:sym typeface="TT Chocolates"/>
              </a:rPr>
              <a:t>F(x), </a:t>
            </a:r>
            <a:r>
              <a:rPr lang="en-US" b="true" sz="2686" u="sng">
                <a:solidFill>
                  <a:srgbClr val="212F4E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Δ=0  and A &lt;&gt; 0, B = 0</a:t>
            </a:r>
            <a:r>
              <a:rPr lang="en-US" sz="2686">
                <a:solidFill>
                  <a:srgbClr val="212F4E"/>
                </a:solidFill>
                <a:latin typeface="TT Chocolates"/>
                <a:ea typeface="TT Chocolates"/>
                <a:cs typeface="TT Chocolates"/>
                <a:sym typeface="TT Chocolates"/>
              </a:rPr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00151" y="431066"/>
            <a:ext cx="8846742" cy="1131133"/>
            <a:chOff x="0" y="0"/>
            <a:chExt cx="3163372" cy="4044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3372" cy="404465"/>
            </a:xfrm>
            <a:custGeom>
              <a:avLst/>
              <a:gdLst/>
              <a:ahLst/>
              <a:cxnLst/>
              <a:rect r="r" b="b" t="t" l="l"/>
              <a:pathLst>
                <a:path h="404465" w="3163372">
                  <a:moveTo>
                    <a:pt x="203200" y="0"/>
                  </a:moveTo>
                  <a:lnTo>
                    <a:pt x="2960172" y="0"/>
                  </a:lnTo>
                  <a:lnTo>
                    <a:pt x="3163372" y="404465"/>
                  </a:lnTo>
                  <a:lnTo>
                    <a:pt x="0" y="4044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-38100"/>
              <a:ext cx="2909372" cy="442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71432" y="6715767"/>
            <a:ext cx="2663094" cy="1264970"/>
          </a:xfrm>
          <a:custGeom>
            <a:avLst/>
            <a:gdLst/>
            <a:ahLst/>
            <a:cxnLst/>
            <a:rect r="r" b="b" t="t" l="l"/>
            <a:pathLst>
              <a:path h="1264970" w="2663094">
                <a:moveTo>
                  <a:pt x="0" y="0"/>
                </a:moveTo>
                <a:lnTo>
                  <a:pt x="2663094" y="0"/>
                </a:lnTo>
                <a:lnTo>
                  <a:pt x="2663094" y="1264970"/>
                </a:lnTo>
                <a:lnTo>
                  <a:pt x="0" y="126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1520" y="698383"/>
            <a:ext cx="414528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Cusp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095504" y="621948"/>
            <a:ext cx="926576" cy="749369"/>
          </a:xfrm>
          <a:custGeom>
            <a:avLst/>
            <a:gdLst/>
            <a:ahLst/>
            <a:cxnLst/>
            <a:rect r="r" b="b" t="t" l="l"/>
            <a:pathLst>
              <a:path h="749369" w="926576">
                <a:moveTo>
                  <a:pt x="0" y="0"/>
                </a:moveTo>
                <a:lnTo>
                  <a:pt x="926576" y="0"/>
                </a:lnTo>
                <a:lnTo>
                  <a:pt x="926576" y="749369"/>
                </a:lnTo>
                <a:lnTo>
                  <a:pt x="0" y="7493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308589" y="2566401"/>
            <a:ext cx="1671414" cy="415438"/>
          </a:xfrm>
          <a:custGeom>
            <a:avLst/>
            <a:gdLst/>
            <a:ahLst/>
            <a:cxnLst/>
            <a:rect r="r" b="b" t="t" l="l"/>
            <a:pathLst>
              <a:path h="415438" w="1671414">
                <a:moveTo>
                  <a:pt x="0" y="0"/>
                </a:moveTo>
                <a:lnTo>
                  <a:pt x="1671414" y="0"/>
                </a:lnTo>
                <a:lnTo>
                  <a:pt x="1671414" y="415438"/>
                </a:lnTo>
                <a:lnTo>
                  <a:pt x="0" y="4154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593807" y="2142075"/>
            <a:ext cx="3073147" cy="3645976"/>
          </a:xfrm>
          <a:custGeom>
            <a:avLst/>
            <a:gdLst/>
            <a:ahLst/>
            <a:cxnLst/>
            <a:rect r="r" b="b" t="t" l="l"/>
            <a:pathLst>
              <a:path h="3645976" w="3073147">
                <a:moveTo>
                  <a:pt x="0" y="0"/>
                </a:moveTo>
                <a:lnTo>
                  <a:pt x="3073147" y="0"/>
                </a:lnTo>
                <a:lnTo>
                  <a:pt x="3073147" y="3645975"/>
                </a:lnTo>
                <a:lnTo>
                  <a:pt x="0" y="36459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2270395" y="3532952"/>
            <a:ext cx="1747803" cy="642974"/>
          </a:xfrm>
          <a:custGeom>
            <a:avLst/>
            <a:gdLst/>
            <a:ahLst/>
            <a:cxnLst/>
            <a:rect r="r" b="b" t="t" l="l"/>
            <a:pathLst>
              <a:path h="642974" w="1747803">
                <a:moveTo>
                  <a:pt x="0" y="0"/>
                </a:moveTo>
                <a:lnTo>
                  <a:pt x="1747802" y="0"/>
                </a:lnTo>
                <a:lnTo>
                  <a:pt x="1747802" y="642974"/>
                </a:lnTo>
                <a:lnTo>
                  <a:pt x="0" y="64297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36366" y="4599968"/>
            <a:ext cx="3397460" cy="744295"/>
          </a:xfrm>
          <a:custGeom>
            <a:avLst/>
            <a:gdLst/>
            <a:ahLst/>
            <a:cxnLst/>
            <a:rect r="r" b="b" t="t" l="l"/>
            <a:pathLst>
              <a:path h="744295" w="3397460">
                <a:moveTo>
                  <a:pt x="0" y="0"/>
                </a:moveTo>
                <a:lnTo>
                  <a:pt x="3397460" y="0"/>
                </a:lnTo>
                <a:lnTo>
                  <a:pt x="3397460" y="744295"/>
                </a:lnTo>
                <a:lnTo>
                  <a:pt x="0" y="7442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5193" t="0" r="-1102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1010982" y="1846998"/>
            <a:ext cx="3637457" cy="373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76"/>
              </a:lnSpc>
              <a:spcBef>
                <a:spcPct val="0"/>
              </a:spcBef>
            </a:pPr>
            <a:r>
              <a:rPr lang="en-US" sz="2289">
                <a:solidFill>
                  <a:srgbClr val="212F4E"/>
                </a:solidFill>
                <a:latin typeface="TT Chocolates"/>
                <a:ea typeface="TT Chocolates"/>
                <a:cs typeface="TT Chocolates"/>
                <a:sym typeface="TT Chocolates"/>
              </a:rPr>
              <a:t>F(x), </a:t>
            </a:r>
            <a:r>
              <a:rPr lang="en-US" b="true" sz="2289" u="sng">
                <a:solidFill>
                  <a:srgbClr val="212F4E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Δ=0  and A = 0, B = 0</a:t>
            </a:r>
            <a:r>
              <a:rPr lang="en-US" sz="2289">
                <a:solidFill>
                  <a:srgbClr val="212F4E"/>
                </a:solidFill>
                <a:latin typeface="TT Chocolates"/>
                <a:ea typeface="TT Chocolates"/>
                <a:cs typeface="TT Chocolates"/>
                <a:sym typeface="TT Chocolates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00151" y="431066"/>
            <a:ext cx="8846742" cy="1131133"/>
            <a:chOff x="0" y="0"/>
            <a:chExt cx="3163372" cy="4044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3372" cy="404465"/>
            </a:xfrm>
            <a:custGeom>
              <a:avLst/>
              <a:gdLst/>
              <a:ahLst/>
              <a:cxnLst/>
              <a:rect r="r" b="b" t="t" l="l"/>
              <a:pathLst>
                <a:path h="404465" w="3163372">
                  <a:moveTo>
                    <a:pt x="203200" y="0"/>
                  </a:moveTo>
                  <a:lnTo>
                    <a:pt x="2960172" y="0"/>
                  </a:lnTo>
                  <a:lnTo>
                    <a:pt x="3163372" y="404465"/>
                  </a:lnTo>
                  <a:lnTo>
                    <a:pt x="0" y="4044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-38100"/>
              <a:ext cx="2909372" cy="442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71432" y="6715767"/>
            <a:ext cx="2663094" cy="1264970"/>
          </a:xfrm>
          <a:custGeom>
            <a:avLst/>
            <a:gdLst/>
            <a:ahLst/>
            <a:cxnLst/>
            <a:rect r="r" b="b" t="t" l="l"/>
            <a:pathLst>
              <a:path h="1264970" w="2663094">
                <a:moveTo>
                  <a:pt x="0" y="0"/>
                </a:moveTo>
                <a:lnTo>
                  <a:pt x="2663094" y="0"/>
                </a:lnTo>
                <a:lnTo>
                  <a:pt x="2663094" y="1264970"/>
                </a:lnTo>
                <a:lnTo>
                  <a:pt x="0" y="12649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1520" y="698383"/>
            <a:ext cx="414528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Pohlig-Hellman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095504" y="621948"/>
            <a:ext cx="926576" cy="749369"/>
          </a:xfrm>
          <a:custGeom>
            <a:avLst/>
            <a:gdLst/>
            <a:ahLst/>
            <a:cxnLst/>
            <a:rect r="r" b="b" t="t" l="l"/>
            <a:pathLst>
              <a:path h="749369" w="926576">
                <a:moveTo>
                  <a:pt x="0" y="0"/>
                </a:moveTo>
                <a:lnTo>
                  <a:pt x="926576" y="0"/>
                </a:lnTo>
                <a:lnTo>
                  <a:pt x="926576" y="749369"/>
                </a:lnTo>
                <a:lnTo>
                  <a:pt x="0" y="7493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5492" y="1832024"/>
            <a:ext cx="7422616" cy="4751656"/>
          </a:xfrm>
          <a:custGeom>
            <a:avLst/>
            <a:gdLst/>
            <a:ahLst/>
            <a:cxnLst/>
            <a:rect r="r" b="b" t="t" l="l"/>
            <a:pathLst>
              <a:path h="4751656" w="7422616">
                <a:moveTo>
                  <a:pt x="0" y="0"/>
                </a:moveTo>
                <a:lnTo>
                  <a:pt x="7422616" y="0"/>
                </a:lnTo>
                <a:lnTo>
                  <a:pt x="7422616" y="4751656"/>
                </a:lnTo>
                <a:lnTo>
                  <a:pt x="0" y="47516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832" r="-5162" b="-17472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00151" y="431066"/>
            <a:ext cx="8846742" cy="1131133"/>
            <a:chOff x="0" y="0"/>
            <a:chExt cx="3163372" cy="4044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3372" cy="404465"/>
            </a:xfrm>
            <a:custGeom>
              <a:avLst/>
              <a:gdLst/>
              <a:ahLst/>
              <a:cxnLst/>
              <a:rect r="r" b="b" t="t" l="l"/>
              <a:pathLst>
                <a:path h="404465" w="3163372">
                  <a:moveTo>
                    <a:pt x="203200" y="0"/>
                  </a:moveTo>
                  <a:lnTo>
                    <a:pt x="2960172" y="0"/>
                  </a:lnTo>
                  <a:lnTo>
                    <a:pt x="3163372" y="404465"/>
                  </a:lnTo>
                  <a:lnTo>
                    <a:pt x="0" y="4044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-38100"/>
              <a:ext cx="2909372" cy="442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71432" y="6715767"/>
            <a:ext cx="2663094" cy="1264970"/>
          </a:xfrm>
          <a:custGeom>
            <a:avLst/>
            <a:gdLst/>
            <a:ahLst/>
            <a:cxnLst/>
            <a:rect r="r" b="b" t="t" l="l"/>
            <a:pathLst>
              <a:path h="1264970" w="2663094">
                <a:moveTo>
                  <a:pt x="0" y="0"/>
                </a:moveTo>
                <a:lnTo>
                  <a:pt x="2663094" y="0"/>
                </a:lnTo>
                <a:lnTo>
                  <a:pt x="2663094" y="1264970"/>
                </a:lnTo>
                <a:lnTo>
                  <a:pt x="0" y="126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1520" y="698383"/>
            <a:ext cx="414528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Smart Attack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095504" y="621948"/>
            <a:ext cx="926576" cy="749369"/>
          </a:xfrm>
          <a:custGeom>
            <a:avLst/>
            <a:gdLst/>
            <a:ahLst/>
            <a:cxnLst/>
            <a:rect r="r" b="b" t="t" l="l"/>
            <a:pathLst>
              <a:path h="749369" w="926576">
                <a:moveTo>
                  <a:pt x="0" y="0"/>
                </a:moveTo>
                <a:lnTo>
                  <a:pt x="926576" y="0"/>
                </a:lnTo>
                <a:lnTo>
                  <a:pt x="926576" y="749369"/>
                </a:lnTo>
                <a:lnTo>
                  <a:pt x="0" y="7493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841720" y="1916083"/>
            <a:ext cx="6070160" cy="4445800"/>
          </a:xfrm>
          <a:custGeom>
            <a:avLst/>
            <a:gdLst/>
            <a:ahLst/>
            <a:cxnLst/>
            <a:rect r="r" b="b" t="t" l="l"/>
            <a:pathLst>
              <a:path h="4445800" w="6070160">
                <a:moveTo>
                  <a:pt x="0" y="0"/>
                </a:moveTo>
                <a:lnTo>
                  <a:pt x="6070160" y="0"/>
                </a:lnTo>
                <a:lnTo>
                  <a:pt x="6070160" y="4445800"/>
                </a:lnTo>
                <a:lnTo>
                  <a:pt x="0" y="44458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4196" r="0" b="-6255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00151" y="431066"/>
            <a:ext cx="8846742" cy="1131133"/>
            <a:chOff x="0" y="0"/>
            <a:chExt cx="3163372" cy="4044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3372" cy="404465"/>
            </a:xfrm>
            <a:custGeom>
              <a:avLst/>
              <a:gdLst/>
              <a:ahLst/>
              <a:cxnLst/>
              <a:rect r="r" b="b" t="t" l="l"/>
              <a:pathLst>
                <a:path h="404465" w="3163372">
                  <a:moveTo>
                    <a:pt x="203200" y="0"/>
                  </a:moveTo>
                  <a:lnTo>
                    <a:pt x="2960172" y="0"/>
                  </a:lnTo>
                  <a:lnTo>
                    <a:pt x="3163372" y="404465"/>
                  </a:lnTo>
                  <a:lnTo>
                    <a:pt x="0" y="4044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-38100"/>
              <a:ext cx="2909372" cy="442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71432" y="6715767"/>
            <a:ext cx="2663094" cy="1264970"/>
          </a:xfrm>
          <a:custGeom>
            <a:avLst/>
            <a:gdLst/>
            <a:ahLst/>
            <a:cxnLst/>
            <a:rect r="r" b="b" t="t" l="l"/>
            <a:pathLst>
              <a:path h="1264970" w="2663094">
                <a:moveTo>
                  <a:pt x="0" y="0"/>
                </a:moveTo>
                <a:lnTo>
                  <a:pt x="2663094" y="0"/>
                </a:lnTo>
                <a:lnTo>
                  <a:pt x="2663094" y="1264970"/>
                </a:lnTo>
                <a:lnTo>
                  <a:pt x="0" y="126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1520" y="698383"/>
            <a:ext cx="414528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MOV Attack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095504" y="621948"/>
            <a:ext cx="926576" cy="749369"/>
          </a:xfrm>
          <a:custGeom>
            <a:avLst/>
            <a:gdLst/>
            <a:ahLst/>
            <a:cxnLst/>
            <a:rect r="r" b="b" t="t" l="l"/>
            <a:pathLst>
              <a:path h="749369" w="926576">
                <a:moveTo>
                  <a:pt x="0" y="0"/>
                </a:moveTo>
                <a:lnTo>
                  <a:pt x="926576" y="0"/>
                </a:lnTo>
                <a:lnTo>
                  <a:pt x="926576" y="749369"/>
                </a:lnTo>
                <a:lnTo>
                  <a:pt x="0" y="7493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10637" y="1724747"/>
            <a:ext cx="6948155" cy="4858933"/>
          </a:xfrm>
          <a:custGeom>
            <a:avLst/>
            <a:gdLst/>
            <a:ahLst/>
            <a:cxnLst/>
            <a:rect r="r" b="b" t="t" l="l"/>
            <a:pathLst>
              <a:path h="4858933" w="6948155">
                <a:moveTo>
                  <a:pt x="0" y="0"/>
                </a:moveTo>
                <a:lnTo>
                  <a:pt x="6948155" y="0"/>
                </a:lnTo>
                <a:lnTo>
                  <a:pt x="6948155" y="4858933"/>
                </a:lnTo>
                <a:lnTo>
                  <a:pt x="0" y="48589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00151" y="431066"/>
            <a:ext cx="8846742" cy="1131133"/>
            <a:chOff x="0" y="0"/>
            <a:chExt cx="3163372" cy="4044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3372" cy="404465"/>
            </a:xfrm>
            <a:custGeom>
              <a:avLst/>
              <a:gdLst/>
              <a:ahLst/>
              <a:cxnLst/>
              <a:rect r="r" b="b" t="t" l="l"/>
              <a:pathLst>
                <a:path h="404465" w="3163372">
                  <a:moveTo>
                    <a:pt x="203200" y="0"/>
                  </a:moveTo>
                  <a:lnTo>
                    <a:pt x="2960172" y="0"/>
                  </a:lnTo>
                  <a:lnTo>
                    <a:pt x="3163372" y="404465"/>
                  </a:lnTo>
                  <a:lnTo>
                    <a:pt x="0" y="4044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-38100"/>
              <a:ext cx="2909372" cy="442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71432" y="6715767"/>
            <a:ext cx="2663094" cy="1264970"/>
          </a:xfrm>
          <a:custGeom>
            <a:avLst/>
            <a:gdLst/>
            <a:ahLst/>
            <a:cxnLst/>
            <a:rect r="r" b="b" t="t" l="l"/>
            <a:pathLst>
              <a:path h="1264970" w="2663094">
                <a:moveTo>
                  <a:pt x="0" y="0"/>
                </a:moveTo>
                <a:lnTo>
                  <a:pt x="2663094" y="0"/>
                </a:lnTo>
                <a:lnTo>
                  <a:pt x="2663094" y="1264970"/>
                </a:lnTo>
                <a:lnTo>
                  <a:pt x="0" y="126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1520" y="698383"/>
            <a:ext cx="5131545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Invalid Curve Attack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095504" y="621948"/>
            <a:ext cx="926576" cy="749369"/>
          </a:xfrm>
          <a:custGeom>
            <a:avLst/>
            <a:gdLst/>
            <a:ahLst/>
            <a:cxnLst/>
            <a:rect r="r" b="b" t="t" l="l"/>
            <a:pathLst>
              <a:path h="749369" w="926576">
                <a:moveTo>
                  <a:pt x="0" y="0"/>
                </a:moveTo>
                <a:lnTo>
                  <a:pt x="926576" y="0"/>
                </a:lnTo>
                <a:lnTo>
                  <a:pt x="926576" y="749369"/>
                </a:lnTo>
                <a:lnTo>
                  <a:pt x="0" y="7493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9191" y="1938344"/>
            <a:ext cx="6475218" cy="4401277"/>
          </a:xfrm>
          <a:custGeom>
            <a:avLst/>
            <a:gdLst/>
            <a:ahLst/>
            <a:cxnLst/>
            <a:rect r="r" b="b" t="t" l="l"/>
            <a:pathLst>
              <a:path h="4401277" w="6475218">
                <a:moveTo>
                  <a:pt x="0" y="0"/>
                </a:moveTo>
                <a:lnTo>
                  <a:pt x="6475218" y="0"/>
                </a:lnTo>
                <a:lnTo>
                  <a:pt x="6475218" y="4401278"/>
                </a:lnTo>
                <a:lnTo>
                  <a:pt x="0" y="44012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791" t="-13093" r="-1719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00151" y="431066"/>
            <a:ext cx="8846742" cy="1131133"/>
            <a:chOff x="0" y="0"/>
            <a:chExt cx="3163372" cy="4044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3372" cy="404465"/>
            </a:xfrm>
            <a:custGeom>
              <a:avLst/>
              <a:gdLst/>
              <a:ahLst/>
              <a:cxnLst/>
              <a:rect r="r" b="b" t="t" l="l"/>
              <a:pathLst>
                <a:path h="404465" w="3163372">
                  <a:moveTo>
                    <a:pt x="203200" y="0"/>
                  </a:moveTo>
                  <a:lnTo>
                    <a:pt x="2960172" y="0"/>
                  </a:lnTo>
                  <a:lnTo>
                    <a:pt x="3163372" y="404465"/>
                  </a:lnTo>
                  <a:lnTo>
                    <a:pt x="0" y="4044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-38100"/>
              <a:ext cx="2909372" cy="442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71432" y="6715767"/>
            <a:ext cx="2663094" cy="1264970"/>
          </a:xfrm>
          <a:custGeom>
            <a:avLst/>
            <a:gdLst/>
            <a:ahLst/>
            <a:cxnLst/>
            <a:rect r="r" b="b" t="t" l="l"/>
            <a:pathLst>
              <a:path h="1264970" w="2663094">
                <a:moveTo>
                  <a:pt x="0" y="0"/>
                </a:moveTo>
                <a:lnTo>
                  <a:pt x="2663094" y="0"/>
                </a:lnTo>
                <a:lnTo>
                  <a:pt x="2663094" y="1264970"/>
                </a:lnTo>
                <a:lnTo>
                  <a:pt x="0" y="126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1520" y="698383"/>
            <a:ext cx="5107684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Not Hashing Message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095504" y="621948"/>
            <a:ext cx="926576" cy="749369"/>
          </a:xfrm>
          <a:custGeom>
            <a:avLst/>
            <a:gdLst/>
            <a:ahLst/>
            <a:cxnLst/>
            <a:rect r="r" b="b" t="t" l="l"/>
            <a:pathLst>
              <a:path h="749369" w="926576">
                <a:moveTo>
                  <a:pt x="0" y="0"/>
                </a:moveTo>
                <a:lnTo>
                  <a:pt x="926576" y="0"/>
                </a:lnTo>
                <a:lnTo>
                  <a:pt x="926576" y="749369"/>
                </a:lnTo>
                <a:lnTo>
                  <a:pt x="0" y="7493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75544" y="2237026"/>
            <a:ext cx="8202512" cy="3803915"/>
          </a:xfrm>
          <a:custGeom>
            <a:avLst/>
            <a:gdLst/>
            <a:ahLst/>
            <a:cxnLst/>
            <a:rect r="r" b="b" t="t" l="l"/>
            <a:pathLst>
              <a:path h="3803915" w="8202512">
                <a:moveTo>
                  <a:pt x="0" y="0"/>
                </a:moveTo>
                <a:lnTo>
                  <a:pt x="8202512" y="0"/>
                </a:lnTo>
                <a:lnTo>
                  <a:pt x="8202512" y="3803915"/>
                </a:lnTo>
                <a:lnTo>
                  <a:pt x="0" y="38039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00151" y="431066"/>
            <a:ext cx="8846742" cy="1131133"/>
            <a:chOff x="0" y="0"/>
            <a:chExt cx="3163372" cy="4044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3372" cy="404465"/>
            </a:xfrm>
            <a:custGeom>
              <a:avLst/>
              <a:gdLst/>
              <a:ahLst/>
              <a:cxnLst/>
              <a:rect r="r" b="b" t="t" l="l"/>
              <a:pathLst>
                <a:path h="404465" w="3163372">
                  <a:moveTo>
                    <a:pt x="203200" y="0"/>
                  </a:moveTo>
                  <a:lnTo>
                    <a:pt x="2960172" y="0"/>
                  </a:lnTo>
                  <a:lnTo>
                    <a:pt x="3163372" y="404465"/>
                  </a:lnTo>
                  <a:lnTo>
                    <a:pt x="0" y="4044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-38100"/>
              <a:ext cx="2909372" cy="442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71432" y="6715767"/>
            <a:ext cx="2663094" cy="1264970"/>
          </a:xfrm>
          <a:custGeom>
            <a:avLst/>
            <a:gdLst/>
            <a:ahLst/>
            <a:cxnLst/>
            <a:rect r="r" b="b" t="t" l="l"/>
            <a:pathLst>
              <a:path h="1264970" w="2663094">
                <a:moveTo>
                  <a:pt x="0" y="0"/>
                </a:moveTo>
                <a:lnTo>
                  <a:pt x="2663094" y="0"/>
                </a:lnTo>
                <a:lnTo>
                  <a:pt x="2663094" y="1264970"/>
                </a:lnTo>
                <a:lnTo>
                  <a:pt x="0" y="126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1520" y="698383"/>
            <a:ext cx="517926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Nonce Reuse Attack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095504" y="621948"/>
            <a:ext cx="926576" cy="749369"/>
          </a:xfrm>
          <a:custGeom>
            <a:avLst/>
            <a:gdLst/>
            <a:ahLst/>
            <a:cxnLst/>
            <a:rect r="r" b="b" t="t" l="l"/>
            <a:pathLst>
              <a:path h="749369" w="926576">
                <a:moveTo>
                  <a:pt x="0" y="0"/>
                </a:moveTo>
                <a:lnTo>
                  <a:pt x="926576" y="0"/>
                </a:lnTo>
                <a:lnTo>
                  <a:pt x="926576" y="749369"/>
                </a:lnTo>
                <a:lnTo>
                  <a:pt x="0" y="7493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321188" y="2604367"/>
            <a:ext cx="5302813" cy="947341"/>
            <a:chOff x="0" y="0"/>
            <a:chExt cx="7070418" cy="1263122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7070418" cy="1263122"/>
              <a:chOff x="0" y="0"/>
              <a:chExt cx="2752802" cy="491785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752802" cy="491785"/>
              </a:xfrm>
              <a:custGeom>
                <a:avLst/>
                <a:gdLst/>
                <a:ahLst/>
                <a:cxnLst/>
                <a:rect r="r" b="b" t="t" l="l"/>
                <a:pathLst>
                  <a:path h="491785" w="2752802">
                    <a:moveTo>
                      <a:pt x="37776" y="0"/>
                    </a:moveTo>
                    <a:lnTo>
                      <a:pt x="2715026" y="0"/>
                    </a:lnTo>
                    <a:cubicBezTo>
                      <a:pt x="2735889" y="0"/>
                      <a:pt x="2752802" y="16913"/>
                      <a:pt x="2752802" y="37776"/>
                    </a:cubicBezTo>
                    <a:lnTo>
                      <a:pt x="2752802" y="454009"/>
                    </a:lnTo>
                    <a:cubicBezTo>
                      <a:pt x="2752802" y="464028"/>
                      <a:pt x="2748822" y="473636"/>
                      <a:pt x="2741737" y="480720"/>
                    </a:cubicBezTo>
                    <a:cubicBezTo>
                      <a:pt x="2734653" y="487805"/>
                      <a:pt x="2725045" y="491785"/>
                      <a:pt x="2715026" y="491785"/>
                    </a:cubicBezTo>
                    <a:lnTo>
                      <a:pt x="37776" y="491785"/>
                    </a:lnTo>
                    <a:cubicBezTo>
                      <a:pt x="16913" y="491785"/>
                      <a:pt x="0" y="474872"/>
                      <a:pt x="0" y="454009"/>
                    </a:cubicBezTo>
                    <a:lnTo>
                      <a:pt x="0" y="37776"/>
                    </a:lnTo>
                    <a:cubicBezTo>
                      <a:pt x="0" y="16913"/>
                      <a:pt x="16913" y="0"/>
                      <a:pt x="37776" y="0"/>
                    </a:cubicBezTo>
                    <a:close/>
                  </a:path>
                </a:pathLst>
              </a:custGeom>
              <a:solidFill>
                <a:srgbClr val="FFCDCC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2752802" cy="52036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3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265206" y="232954"/>
              <a:ext cx="6597936" cy="830194"/>
            </a:xfrm>
            <a:custGeom>
              <a:avLst/>
              <a:gdLst/>
              <a:ahLst/>
              <a:cxnLst/>
              <a:rect r="r" b="b" t="t" l="l"/>
              <a:pathLst>
                <a:path h="830194" w="6597936">
                  <a:moveTo>
                    <a:pt x="0" y="0"/>
                  </a:moveTo>
                  <a:lnTo>
                    <a:pt x="6597936" y="0"/>
                  </a:lnTo>
                  <a:lnTo>
                    <a:pt x="6597936" y="830194"/>
                  </a:lnTo>
                  <a:lnTo>
                    <a:pt x="0" y="8301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4998" t="0" r="-3249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4932571" y="3659473"/>
            <a:ext cx="4048981" cy="1001585"/>
          </a:xfrm>
          <a:custGeom>
            <a:avLst/>
            <a:gdLst/>
            <a:ahLst/>
            <a:cxnLst/>
            <a:rect r="r" b="b" t="t" l="l"/>
            <a:pathLst>
              <a:path h="1001585" w="4048981">
                <a:moveTo>
                  <a:pt x="0" y="0"/>
                </a:moveTo>
                <a:lnTo>
                  <a:pt x="4048982" y="0"/>
                </a:lnTo>
                <a:lnTo>
                  <a:pt x="4048982" y="1001585"/>
                </a:lnTo>
                <a:lnTo>
                  <a:pt x="0" y="10015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4164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772047" y="3551709"/>
            <a:ext cx="2608046" cy="1159124"/>
            <a:chOff x="0" y="0"/>
            <a:chExt cx="3477395" cy="1545498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3477395" cy="1545498"/>
              <a:chOff x="0" y="0"/>
              <a:chExt cx="1929933" cy="857742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929933" cy="857742"/>
              </a:xfrm>
              <a:custGeom>
                <a:avLst/>
                <a:gdLst/>
                <a:ahLst/>
                <a:cxnLst/>
                <a:rect r="r" b="b" t="t" l="l"/>
                <a:pathLst>
                  <a:path h="857742" w="1929933">
                    <a:moveTo>
                      <a:pt x="62063" y="0"/>
                    </a:moveTo>
                    <a:lnTo>
                      <a:pt x="1867870" y="0"/>
                    </a:lnTo>
                    <a:cubicBezTo>
                      <a:pt x="1884330" y="0"/>
                      <a:pt x="1900116" y="6539"/>
                      <a:pt x="1911755" y="18178"/>
                    </a:cubicBezTo>
                    <a:cubicBezTo>
                      <a:pt x="1923394" y="29817"/>
                      <a:pt x="1929933" y="45603"/>
                      <a:pt x="1929933" y="62063"/>
                    </a:cubicBezTo>
                    <a:lnTo>
                      <a:pt x="1929933" y="795679"/>
                    </a:lnTo>
                    <a:cubicBezTo>
                      <a:pt x="1929933" y="829956"/>
                      <a:pt x="1902147" y="857742"/>
                      <a:pt x="1867870" y="857742"/>
                    </a:cubicBezTo>
                    <a:lnTo>
                      <a:pt x="62063" y="857742"/>
                    </a:lnTo>
                    <a:cubicBezTo>
                      <a:pt x="27786" y="857742"/>
                      <a:pt x="0" y="829956"/>
                      <a:pt x="0" y="795679"/>
                    </a:cubicBezTo>
                    <a:lnTo>
                      <a:pt x="0" y="62063"/>
                    </a:lnTo>
                    <a:cubicBezTo>
                      <a:pt x="0" y="27786"/>
                      <a:pt x="27786" y="0"/>
                      <a:pt x="62063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1929933" cy="88631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723"/>
                  </a:lnSpc>
                </a:pPr>
              </a:p>
            </p:txBody>
          </p:sp>
        </p:grpSp>
        <p:sp>
          <p:nvSpPr>
            <p:cNvPr name="Freeform 18" id="18"/>
            <p:cNvSpPr/>
            <p:nvPr/>
          </p:nvSpPr>
          <p:spPr>
            <a:xfrm flipH="false" flipV="false" rot="0">
              <a:off x="66541" y="198041"/>
              <a:ext cx="1324975" cy="1149416"/>
            </a:xfrm>
            <a:custGeom>
              <a:avLst/>
              <a:gdLst/>
              <a:ahLst/>
              <a:cxnLst/>
              <a:rect r="r" b="b" t="t" l="l"/>
              <a:pathLst>
                <a:path h="1149416" w="1324975">
                  <a:moveTo>
                    <a:pt x="0" y="0"/>
                  </a:moveTo>
                  <a:lnTo>
                    <a:pt x="1324975" y="0"/>
                  </a:lnTo>
                  <a:lnTo>
                    <a:pt x="1324975" y="1149416"/>
                  </a:lnTo>
                  <a:lnTo>
                    <a:pt x="0" y="11494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1322107" y="623696"/>
              <a:ext cx="1967622" cy="2981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1760"/>
                </a:lnSpc>
              </a:pPr>
              <a:r>
                <a:rPr lang="en-US" b="true" sz="1467">
                  <a:solidFill>
                    <a:srgbClr val="212F4E"/>
                  </a:solidFill>
                  <a:latin typeface="TT Chocolates Bold"/>
                  <a:ea typeface="TT Chocolates Bold"/>
                  <a:cs typeface="TT Chocolates Bold"/>
                  <a:sym typeface="TT Chocolates Bold"/>
                </a:rPr>
                <a:t>REUSE NONCE K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3719350" y="3881689"/>
            <a:ext cx="873965" cy="557153"/>
          </a:xfrm>
          <a:custGeom>
            <a:avLst/>
            <a:gdLst/>
            <a:ahLst/>
            <a:cxnLst/>
            <a:rect r="r" b="b" t="t" l="l"/>
            <a:pathLst>
              <a:path h="557153" w="873965">
                <a:moveTo>
                  <a:pt x="0" y="0"/>
                </a:moveTo>
                <a:lnTo>
                  <a:pt x="873965" y="0"/>
                </a:lnTo>
                <a:lnTo>
                  <a:pt x="873965" y="557153"/>
                </a:lnTo>
                <a:lnTo>
                  <a:pt x="0" y="55715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00151" y="431066"/>
            <a:ext cx="8846742" cy="1131133"/>
            <a:chOff x="0" y="0"/>
            <a:chExt cx="3163372" cy="4044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3372" cy="404465"/>
            </a:xfrm>
            <a:custGeom>
              <a:avLst/>
              <a:gdLst/>
              <a:ahLst/>
              <a:cxnLst/>
              <a:rect r="r" b="b" t="t" l="l"/>
              <a:pathLst>
                <a:path h="404465" w="3163372">
                  <a:moveTo>
                    <a:pt x="203200" y="0"/>
                  </a:moveTo>
                  <a:lnTo>
                    <a:pt x="2960172" y="0"/>
                  </a:lnTo>
                  <a:lnTo>
                    <a:pt x="3163372" y="404465"/>
                  </a:lnTo>
                  <a:lnTo>
                    <a:pt x="0" y="4044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-38100"/>
              <a:ext cx="2909372" cy="442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71432" y="6715767"/>
            <a:ext cx="2663094" cy="1264970"/>
          </a:xfrm>
          <a:custGeom>
            <a:avLst/>
            <a:gdLst/>
            <a:ahLst/>
            <a:cxnLst/>
            <a:rect r="r" b="b" t="t" l="l"/>
            <a:pathLst>
              <a:path h="1264970" w="2663094">
                <a:moveTo>
                  <a:pt x="0" y="0"/>
                </a:moveTo>
                <a:lnTo>
                  <a:pt x="2663094" y="0"/>
                </a:lnTo>
                <a:lnTo>
                  <a:pt x="2663094" y="1264970"/>
                </a:lnTo>
                <a:lnTo>
                  <a:pt x="0" y="126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1520" y="698383"/>
            <a:ext cx="503610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Nonce Reuse Attack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095504" y="621948"/>
            <a:ext cx="926576" cy="749369"/>
          </a:xfrm>
          <a:custGeom>
            <a:avLst/>
            <a:gdLst/>
            <a:ahLst/>
            <a:cxnLst/>
            <a:rect r="r" b="b" t="t" l="l"/>
            <a:pathLst>
              <a:path h="749369" w="926576">
                <a:moveTo>
                  <a:pt x="0" y="0"/>
                </a:moveTo>
                <a:lnTo>
                  <a:pt x="926576" y="0"/>
                </a:lnTo>
                <a:lnTo>
                  <a:pt x="926576" y="749369"/>
                </a:lnTo>
                <a:lnTo>
                  <a:pt x="0" y="7493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44886" y="1855826"/>
            <a:ext cx="6663828" cy="4727854"/>
          </a:xfrm>
          <a:custGeom>
            <a:avLst/>
            <a:gdLst/>
            <a:ahLst/>
            <a:cxnLst/>
            <a:rect r="r" b="b" t="t" l="l"/>
            <a:pathLst>
              <a:path h="4727854" w="6663828">
                <a:moveTo>
                  <a:pt x="0" y="0"/>
                </a:moveTo>
                <a:lnTo>
                  <a:pt x="6663828" y="0"/>
                </a:lnTo>
                <a:lnTo>
                  <a:pt x="6663828" y="4727854"/>
                </a:lnTo>
                <a:lnTo>
                  <a:pt x="0" y="47278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1677" y="1152010"/>
            <a:ext cx="3595883" cy="7823945"/>
            <a:chOff x="0" y="0"/>
            <a:chExt cx="1331808" cy="28977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31808" cy="2897757"/>
            </a:xfrm>
            <a:custGeom>
              <a:avLst/>
              <a:gdLst/>
              <a:ahLst/>
              <a:cxnLst/>
              <a:rect r="r" b="b" t="t" l="l"/>
              <a:pathLst>
                <a:path h="2897757" w="1331808">
                  <a:moveTo>
                    <a:pt x="0" y="0"/>
                  </a:moveTo>
                  <a:lnTo>
                    <a:pt x="1331808" y="0"/>
                  </a:lnTo>
                  <a:lnTo>
                    <a:pt x="1331808" y="2897757"/>
                  </a:lnTo>
                  <a:lnTo>
                    <a:pt x="0" y="2897757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31808" cy="29358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879369" y="-691768"/>
            <a:ext cx="2663094" cy="1264970"/>
          </a:xfrm>
          <a:custGeom>
            <a:avLst/>
            <a:gdLst/>
            <a:ahLst/>
            <a:cxnLst/>
            <a:rect r="r" b="b" t="t" l="l"/>
            <a:pathLst>
              <a:path h="1264970" w="2663094">
                <a:moveTo>
                  <a:pt x="0" y="0"/>
                </a:moveTo>
                <a:lnTo>
                  <a:pt x="2663094" y="0"/>
                </a:lnTo>
                <a:lnTo>
                  <a:pt x="2663094" y="1264970"/>
                </a:lnTo>
                <a:lnTo>
                  <a:pt x="0" y="126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66264" y="2495235"/>
            <a:ext cx="5390142" cy="399295"/>
            <a:chOff x="0" y="0"/>
            <a:chExt cx="2993522" cy="22175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993522" cy="221756"/>
            </a:xfrm>
            <a:custGeom>
              <a:avLst/>
              <a:gdLst/>
              <a:ahLst/>
              <a:cxnLst/>
              <a:rect r="r" b="b" t="t" l="l"/>
              <a:pathLst>
                <a:path h="221756" w="2993522">
                  <a:moveTo>
                    <a:pt x="0" y="0"/>
                  </a:moveTo>
                  <a:lnTo>
                    <a:pt x="2993522" y="0"/>
                  </a:lnTo>
                  <a:lnTo>
                    <a:pt x="2993522" y="221756"/>
                  </a:lnTo>
                  <a:lnTo>
                    <a:pt x="0" y="221756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993522" cy="259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829121" y="1085335"/>
            <a:ext cx="339050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Our Speakers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8685642" y="-198327"/>
            <a:ext cx="1067958" cy="929847"/>
            <a:chOff x="0" y="0"/>
            <a:chExt cx="395540" cy="34438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95540" cy="344388"/>
            </a:xfrm>
            <a:custGeom>
              <a:avLst/>
              <a:gdLst/>
              <a:ahLst/>
              <a:cxnLst/>
              <a:rect r="r" b="b" t="t" l="l"/>
              <a:pathLst>
                <a:path h="344388" w="395540">
                  <a:moveTo>
                    <a:pt x="0" y="0"/>
                  </a:moveTo>
                  <a:lnTo>
                    <a:pt x="395540" y="0"/>
                  </a:lnTo>
                  <a:lnTo>
                    <a:pt x="395540" y="344388"/>
                  </a:lnTo>
                  <a:lnTo>
                    <a:pt x="0" y="344388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95540" cy="382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3536445" y="1939068"/>
            <a:ext cx="3723057" cy="523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Phan Nguyễn Việt Bắc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14767" y="2570837"/>
            <a:ext cx="1790204" cy="580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46"/>
              </a:lnSpc>
            </a:pPr>
            <a:r>
              <a:rPr lang="en-US" sz="3390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23520087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666264" y="4344117"/>
            <a:ext cx="5390142" cy="399295"/>
            <a:chOff x="0" y="0"/>
            <a:chExt cx="2993522" cy="22175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993522" cy="221756"/>
            </a:xfrm>
            <a:custGeom>
              <a:avLst/>
              <a:gdLst/>
              <a:ahLst/>
              <a:cxnLst/>
              <a:rect r="r" b="b" t="t" l="l"/>
              <a:pathLst>
                <a:path h="221756" w="2993522">
                  <a:moveTo>
                    <a:pt x="0" y="0"/>
                  </a:moveTo>
                  <a:lnTo>
                    <a:pt x="2993522" y="0"/>
                  </a:lnTo>
                  <a:lnTo>
                    <a:pt x="2993522" y="221756"/>
                  </a:lnTo>
                  <a:lnTo>
                    <a:pt x="0" y="221756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993522" cy="259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962585" y="3820279"/>
            <a:ext cx="2093821" cy="523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Trần Gia Bảo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87007" y="4351275"/>
            <a:ext cx="1645723" cy="575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46"/>
              </a:lnSpc>
            </a:pPr>
            <a:r>
              <a:rPr lang="en-US" sz="3390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23520139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666264" y="6193000"/>
            <a:ext cx="5390142" cy="399295"/>
            <a:chOff x="0" y="0"/>
            <a:chExt cx="2993522" cy="22175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993522" cy="221756"/>
            </a:xfrm>
            <a:custGeom>
              <a:avLst/>
              <a:gdLst/>
              <a:ahLst/>
              <a:cxnLst/>
              <a:rect r="r" b="b" t="t" l="l"/>
              <a:pathLst>
                <a:path h="221756" w="2993522">
                  <a:moveTo>
                    <a:pt x="0" y="0"/>
                  </a:moveTo>
                  <a:lnTo>
                    <a:pt x="2993522" y="0"/>
                  </a:lnTo>
                  <a:lnTo>
                    <a:pt x="2993522" y="221756"/>
                  </a:lnTo>
                  <a:lnTo>
                    <a:pt x="0" y="221756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993522" cy="2598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4148933" y="5667337"/>
            <a:ext cx="2907472" cy="5238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linker"/>
                <a:ea typeface="Blinker"/>
                <a:cs typeface="Blinker"/>
                <a:sym typeface="Blinker"/>
              </a:rPr>
              <a:t>Châu Hoàng Phúc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818482" y="6211493"/>
            <a:ext cx="1582774" cy="580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46"/>
              </a:lnSpc>
            </a:pPr>
            <a:r>
              <a:rPr lang="en-US" sz="3390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23521191</a:t>
            </a: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268232" y="198517"/>
            <a:ext cx="926576" cy="749369"/>
          </a:xfrm>
          <a:custGeom>
            <a:avLst/>
            <a:gdLst/>
            <a:ahLst/>
            <a:cxnLst/>
            <a:rect r="r" b="b" t="t" l="l"/>
            <a:pathLst>
              <a:path h="749369" w="926576">
                <a:moveTo>
                  <a:pt x="0" y="0"/>
                </a:moveTo>
                <a:lnTo>
                  <a:pt x="926576" y="0"/>
                </a:lnTo>
                <a:lnTo>
                  <a:pt x="926576" y="749369"/>
                </a:lnTo>
                <a:lnTo>
                  <a:pt x="0" y="7493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00151" y="431066"/>
            <a:ext cx="8846742" cy="1131133"/>
            <a:chOff x="0" y="0"/>
            <a:chExt cx="3163372" cy="4044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3372" cy="404465"/>
            </a:xfrm>
            <a:custGeom>
              <a:avLst/>
              <a:gdLst/>
              <a:ahLst/>
              <a:cxnLst/>
              <a:rect r="r" b="b" t="t" l="l"/>
              <a:pathLst>
                <a:path h="404465" w="3163372">
                  <a:moveTo>
                    <a:pt x="203200" y="0"/>
                  </a:moveTo>
                  <a:lnTo>
                    <a:pt x="2960172" y="0"/>
                  </a:lnTo>
                  <a:lnTo>
                    <a:pt x="3163372" y="404465"/>
                  </a:lnTo>
                  <a:lnTo>
                    <a:pt x="0" y="4044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-38100"/>
              <a:ext cx="2909372" cy="442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71432" y="6715767"/>
            <a:ext cx="2663094" cy="1264970"/>
          </a:xfrm>
          <a:custGeom>
            <a:avLst/>
            <a:gdLst/>
            <a:ahLst/>
            <a:cxnLst/>
            <a:rect r="r" b="b" t="t" l="l"/>
            <a:pathLst>
              <a:path h="1264970" w="2663094">
                <a:moveTo>
                  <a:pt x="0" y="0"/>
                </a:moveTo>
                <a:lnTo>
                  <a:pt x="2663094" y="0"/>
                </a:lnTo>
                <a:lnTo>
                  <a:pt x="2663094" y="1264970"/>
                </a:lnTo>
                <a:lnTo>
                  <a:pt x="0" y="126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1520" y="698383"/>
            <a:ext cx="5107684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Biased Nonces attack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095504" y="621948"/>
            <a:ext cx="926576" cy="749369"/>
          </a:xfrm>
          <a:custGeom>
            <a:avLst/>
            <a:gdLst/>
            <a:ahLst/>
            <a:cxnLst/>
            <a:rect r="r" b="b" t="t" l="l"/>
            <a:pathLst>
              <a:path h="749369" w="926576">
                <a:moveTo>
                  <a:pt x="0" y="0"/>
                </a:moveTo>
                <a:lnTo>
                  <a:pt x="926576" y="0"/>
                </a:lnTo>
                <a:lnTo>
                  <a:pt x="926576" y="749369"/>
                </a:lnTo>
                <a:lnTo>
                  <a:pt x="0" y="7493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72705" y="1675533"/>
            <a:ext cx="7408190" cy="4926900"/>
          </a:xfrm>
          <a:custGeom>
            <a:avLst/>
            <a:gdLst/>
            <a:ahLst/>
            <a:cxnLst/>
            <a:rect r="r" b="b" t="t" l="l"/>
            <a:pathLst>
              <a:path h="4926900" w="7408190">
                <a:moveTo>
                  <a:pt x="0" y="0"/>
                </a:moveTo>
                <a:lnTo>
                  <a:pt x="7408190" y="0"/>
                </a:lnTo>
                <a:lnTo>
                  <a:pt x="7408190" y="4926900"/>
                </a:lnTo>
                <a:lnTo>
                  <a:pt x="0" y="49269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836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00151" y="431066"/>
            <a:ext cx="8846742" cy="1131133"/>
            <a:chOff x="0" y="0"/>
            <a:chExt cx="3163372" cy="4044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3372" cy="404465"/>
            </a:xfrm>
            <a:custGeom>
              <a:avLst/>
              <a:gdLst/>
              <a:ahLst/>
              <a:cxnLst/>
              <a:rect r="r" b="b" t="t" l="l"/>
              <a:pathLst>
                <a:path h="404465" w="3163372">
                  <a:moveTo>
                    <a:pt x="203200" y="0"/>
                  </a:moveTo>
                  <a:lnTo>
                    <a:pt x="2960172" y="0"/>
                  </a:lnTo>
                  <a:lnTo>
                    <a:pt x="3163372" y="404465"/>
                  </a:lnTo>
                  <a:lnTo>
                    <a:pt x="0" y="4044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-38100"/>
              <a:ext cx="2909372" cy="442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71432" y="6715767"/>
            <a:ext cx="2663094" cy="1264970"/>
          </a:xfrm>
          <a:custGeom>
            <a:avLst/>
            <a:gdLst/>
            <a:ahLst/>
            <a:cxnLst/>
            <a:rect r="r" b="b" t="t" l="l"/>
            <a:pathLst>
              <a:path h="1264970" w="2663094">
                <a:moveTo>
                  <a:pt x="0" y="0"/>
                </a:moveTo>
                <a:lnTo>
                  <a:pt x="2663094" y="0"/>
                </a:lnTo>
                <a:lnTo>
                  <a:pt x="2663094" y="1264970"/>
                </a:lnTo>
                <a:lnTo>
                  <a:pt x="0" y="126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1520" y="698383"/>
            <a:ext cx="5107684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Biased Nonces attack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095504" y="621948"/>
            <a:ext cx="926576" cy="749369"/>
          </a:xfrm>
          <a:custGeom>
            <a:avLst/>
            <a:gdLst/>
            <a:ahLst/>
            <a:cxnLst/>
            <a:rect r="r" b="b" t="t" l="l"/>
            <a:pathLst>
              <a:path h="749369" w="926576">
                <a:moveTo>
                  <a:pt x="0" y="0"/>
                </a:moveTo>
                <a:lnTo>
                  <a:pt x="926576" y="0"/>
                </a:lnTo>
                <a:lnTo>
                  <a:pt x="926576" y="749369"/>
                </a:lnTo>
                <a:lnTo>
                  <a:pt x="0" y="7493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44886" y="1710851"/>
            <a:ext cx="6663828" cy="4856265"/>
          </a:xfrm>
          <a:custGeom>
            <a:avLst/>
            <a:gdLst/>
            <a:ahLst/>
            <a:cxnLst/>
            <a:rect r="r" b="b" t="t" l="l"/>
            <a:pathLst>
              <a:path h="4856265" w="6663828">
                <a:moveTo>
                  <a:pt x="0" y="0"/>
                </a:moveTo>
                <a:lnTo>
                  <a:pt x="6663828" y="0"/>
                </a:lnTo>
                <a:lnTo>
                  <a:pt x="6663828" y="4856265"/>
                </a:lnTo>
                <a:lnTo>
                  <a:pt x="0" y="48562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00151" y="431066"/>
            <a:ext cx="8846742" cy="1131133"/>
            <a:chOff x="0" y="0"/>
            <a:chExt cx="3163372" cy="4044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3372" cy="404465"/>
            </a:xfrm>
            <a:custGeom>
              <a:avLst/>
              <a:gdLst/>
              <a:ahLst/>
              <a:cxnLst/>
              <a:rect r="r" b="b" t="t" l="l"/>
              <a:pathLst>
                <a:path h="404465" w="3163372">
                  <a:moveTo>
                    <a:pt x="203200" y="0"/>
                  </a:moveTo>
                  <a:lnTo>
                    <a:pt x="2960172" y="0"/>
                  </a:lnTo>
                  <a:lnTo>
                    <a:pt x="3163372" y="404465"/>
                  </a:lnTo>
                  <a:lnTo>
                    <a:pt x="0" y="4044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-38100"/>
              <a:ext cx="2909372" cy="442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71432" y="6715767"/>
            <a:ext cx="2663094" cy="1264970"/>
          </a:xfrm>
          <a:custGeom>
            <a:avLst/>
            <a:gdLst/>
            <a:ahLst/>
            <a:cxnLst/>
            <a:rect r="r" b="b" t="t" l="l"/>
            <a:pathLst>
              <a:path h="1264970" w="2663094">
                <a:moveTo>
                  <a:pt x="0" y="0"/>
                </a:moveTo>
                <a:lnTo>
                  <a:pt x="2663094" y="0"/>
                </a:lnTo>
                <a:lnTo>
                  <a:pt x="2663094" y="1264970"/>
                </a:lnTo>
                <a:lnTo>
                  <a:pt x="0" y="126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1520" y="698383"/>
            <a:ext cx="5107684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Biased Nonces attack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095504" y="621948"/>
            <a:ext cx="926576" cy="749369"/>
          </a:xfrm>
          <a:custGeom>
            <a:avLst/>
            <a:gdLst/>
            <a:ahLst/>
            <a:cxnLst/>
            <a:rect r="r" b="b" t="t" l="l"/>
            <a:pathLst>
              <a:path h="749369" w="926576">
                <a:moveTo>
                  <a:pt x="0" y="0"/>
                </a:moveTo>
                <a:lnTo>
                  <a:pt x="926576" y="0"/>
                </a:lnTo>
                <a:lnTo>
                  <a:pt x="926576" y="749369"/>
                </a:lnTo>
                <a:lnTo>
                  <a:pt x="0" y="7493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02695" y="1628243"/>
            <a:ext cx="6851609" cy="5021481"/>
          </a:xfrm>
          <a:custGeom>
            <a:avLst/>
            <a:gdLst/>
            <a:ahLst/>
            <a:cxnLst/>
            <a:rect r="r" b="b" t="t" l="l"/>
            <a:pathLst>
              <a:path h="5021481" w="6851609">
                <a:moveTo>
                  <a:pt x="0" y="0"/>
                </a:moveTo>
                <a:lnTo>
                  <a:pt x="6851609" y="0"/>
                </a:lnTo>
                <a:lnTo>
                  <a:pt x="6851609" y="5021481"/>
                </a:lnTo>
                <a:lnTo>
                  <a:pt x="0" y="502148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509" t="0" r="-635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471574">
            <a:off x="-908372" y="-700699"/>
            <a:ext cx="6194612" cy="11040355"/>
            <a:chOff x="0" y="0"/>
            <a:chExt cx="2294301" cy="40890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4301" cy="4089020"/>
            </a:xfrm>
            <a:custGeom>
              <a:avLst/>
              <a:gdLst/>
              <a:ahLst/>
              <a:cxnLst/>
              <a:rect r="r" b="b" t="t" l="l"/>
              <a:pathLst>
                <a:path h="4089020" w="2294301">
                  <a:moveTo>
                    <a:pt x="0" y="0"/>
                  </a:moveTo>
                  <a:lnTo>
                    <a:pt x="2294301" y="0"/>
                  </a:lnTo>
                  <a:lnTo>
                    <a:pt x="2294301" y="4089020"/>
                  </a:lnTo>
                  <a:lnTo>
                    <a:pt x="0" y="408902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294301" cy="41271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369024" y="3482703"/>
            <a:ext cx="8371365" cy="1731296"/>
            <a:chOff x="0" y="0"/>
            <a:chExt cx="1955716" cy="4044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55716" cy="404465"/>
            </a:xfrm>
            <a:custGeom>
              <a:avLst/>
              <a:gdLst/>
              <a:ahLst/>
              <a:cxnLst/>
              <a:rect r="r" b="b" t="t" l="l"/>
              <a:pathLst>
                <a:path h="404465" w="1955716">
                  <a:moveTo>
                    <a:pt x="203200" y="0"/>
                  </a:moveTo>
                  <a:lnTo>
                    <a:pt x="1752516" y="0"/>
                  </a:lnTo>
                  <a:lnTo>
                    <a:pt x="1955716" y="404465"/>
                  </a:lnTo>
                  <a:lnTo>
                    <a:pt x="0" y="4044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-38100"/>
              <a:ext cx="1701716" cy="442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807295" y="3703820"/>
            <a:ext cx="4981921" cy="1155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22"/>
              </a:lnSpc>
            </a:pPr>
            <a:r>
              <a:rPr lang="en-US" sz="680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1520" y="1725269"/>
            <a:ext cx="3210026" cy="2454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8"/>
              </a:lnSpc>
            </a:pPr>
            <a:r>
              <a:rPr lang="en-US" sz="3499">
                <a:solidFill>
                  <a:srgbClr val="FFFFFF"/>
                </a:solidFill>
                <a:latin typeface="Blinker"/>
                <a:ea typeface="Blinker"/>
                <a:cs typeface="Blinker"/>
                <a:sym typeface="Blinker"/>
              </a:rPr>
              <a:t>If you have any questions, you are welcome to ask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6109796" y="365890"/>
            <a:ext cx="3311214" cy="1370015"/>
          </a:xfrm>
          <a:custGeom>
            <a:avLst/>
            <a:gdLst/>
            <a:ahLst/>
            <a:cxnLst/>
            <a:rect r="r" b="b" t="t" l="l"/>
            <a:pathLst>
              <a:path h="1370015" w="3311214">
                <a:moveTo>
                  <a:pt x="0" y="0"/>
                </a:moveTo>
                <a:lnTo>
                  <a:pt x="3311213" y="0"/>
                </a:lnTo>
                <a:lnTo>
                  <a:pt x="3311213" y="1370015"/>
                </a:lnTo>
                <a:lnTo>
                  <a:pt x="0" y="13700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0091" y="2302592"/>
            <a:ext cx="8853417" cy="6077720"/>
            <a:chOff x="0" y="0"/>
            <a:chExt cx="3279043" cy="225100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79043" cy="2251007"/>
            </a:xfrm>
            <a:custGeom>
              <a:avLst/>
              <a:gdLst/>
              <a:ahLst/>
              <a:cxnLst/>
              <a:rect r="r" b="b" t="t" l="l"/>
              <a:pathLst>
                <a:path h="2251007" w="3279043">
                  <a:moveTo>
                    <a:pt x="0" y="0"/>
                  </a:moveTo>
                  <a:lnTo>
                    <a:pt x="3279043" y="0"/>
                  </a:lnTo>
                  <a:lnTo>
                    <a:pt x="3279043" y="2251007"/>
                  </a:lnTo>
                  <a:lnTo>
                    <a:pt x="0" y="2251007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279043" cy="22891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998220"/>
            <a:ext cx="10334343" cy="1047197"/>
            <a:chOff x="0" y="0"/>
            <a:chExt cx="3827534" cy="387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827534" cy="387851"/>
            </a:xfrm>
            <a:custGeom>
              <a:avLst/>
              <a:gdLst/>
              <a:ahLst/>
              <a:cxnLst/>
              <a:rect r="r" b="b" t="t" l="l"/>
              <a:pathLst>
                <a:path h="387851" w="3827534">
                  <a:moveTo>
                    <a:pt x="0" y="0"/>
                  </a:moveTo>
                  <a:lnTo>
                    <a:pt x="3827534" y="0"/>
                  </a:lnTo>
                  <a:lnTo>
                    <a:pt x="3827534" y="387851"/>
                  </a:lnTo>
                  <a:lnTo>
                    <a:pt x="0" y="387851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827534" cy="425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502192" y="2688103"/>
            <a:ext cx="7519888" cy="654822"/>
            <a:chOff x="0" y="0"/>
            <a:chExt cx="3736928" cy="32540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736928" cy="325407"/>
            </a:xfrm>
            <a:custGeom>
              <a:avLst/>
              <a:gdLst/>
              <a:ahLst/>
              <a:cxnLst/>
              <a:rect r="r" b="b" t="t" l="l"/>
              <a:pathLst>
                <a:path h="325407" w="3736928">
                  <a:moveTo>
                    <a:pt x="0" y="0"/>
                  </a:moveTo>
                  <a:lnTo>
                    <a:pt x="3736928" y="0"/>
                  </a:lnTo>
                  <a:lnTo>
                    <a:pt x="3736928" y="325407"/>
                  </a:lnTo>
                  <a:lnTo>
                    <a:pt x="0" y="32540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736928" cy="363507"/>
            </a:xfrm>
            <a:prstGeom prst="rect">
              <a:avLst/>
            </a:prstGeom>
          </p:spPr>
          <p:txBody>
            <a:bodyPr anchor="ctr" rtlCol="false" tIns="39895" lIns="39895" bIns="39895" rIns="39895"/>
            <a:lstStyle/>
            <a:p>
              <a:pPr algn="ctr">
                <a:lnSpc>
                  <a:spcPts val="208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02192" y="3554178"/>
            <a:ext cx="7519888" cy="654822"/>
            <a:chOff x="0" y="0"/>
            <a:chExt cx="3736928" cy="32540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736928" cy="325407"/>
            </a:xfrm>
            <a:custGeom>
              <a:avLst/>
              <a:gdLst/>
              <a:ahLst/>
              <a:cxnLst/>
              <a:rect r="r" b="b" t="t" l="l"/>
              <a:pathLst>
                <a:path h="325407" w="3736928">
                  <a:moveTo>
                    <a:pt x="0" y="0"/>
                  </a:moveTo>
                  <a:lnTo>
                    <a:pt x="3736928" y="0"/>
                  </a:lnTo>
                  <a:lnTo>
                    <a:pt x="3736928" y="325407"/>
                  </a:lnTo>
                  <a:lnTo>
                    <a:pt x="0" y="32540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3736928" cy="363507"/>
            </a:xfrm>
            <a:prstGeom prst="rect">
              <a:avLst/>
            </a:prstGeom>
          </p:spPr>
          <p:txBody>
            <a:bodyPr anchor="ctr" rtlCol="false" tIns="39895" lIns="39895" bIns="39895" rIns="39895"/>
            <a:lstStyle/>
            <a:p>
              <a:pPr algn="ctr">
                <a:lnSpc>
                  <a:spcPts val="208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2192" y="4418399"/>
            <a:ext cx="7519888" cy="654822"/>
            <a:chOff x="0" y="0"/>
            <a:chExt cx="3736928" cy="32540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736928" cy="325407"/>
            </a:xfrm>
            <a:custGeom>
              <a:avLst/>
              <a:gdLst/>
              <a:ahLst/>
              <a:cxnLst/>
              <a:rect r="r" b="b" t="t" l="l"/>
              <a:pathLst>
                <a:path h="325407" w="3736928">
                  <a:moveTo>
                    <a:pt x="0" y="0"/>
                  </a:moveTo>
                  <a:lnTo>
                    <a:pt x="3736928" y="0"/>
                  </a:lnTo>
                  <a:lnTo>
                    <a:pt x="3736928" y="325407"/>
                  </a:lnTo>
                  <a:lnTo>
                    <a:pt x="0" y="32540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3736928" cy="363507"/>
            </a:xfrm>
            <a:prstGeom prst="rect">
              <a:avLst/>
            </a:prstGeom>
          </p:spPr>
          <p:txBody>
            <a:bodyPr anchor="ctr" rtlCol="false" tIns="39895" lIns="39895" bIns="39895" rIns="39895"/>
            <a:lstStyle/>
            <a:p>
              <a:pPr algn="ctr">
                <a:lnSpc>
                  <a:spcPts val="208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70153" y="2688103"/>
            <a:ext cx="432039" cy="654822"/>
            <a:chOff x="0" y="0"/>
            <a:chExt cx="184697" cy="27993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4697" cy="279937"/>
            </a:xfrm>
            <a:custGeom>
              <a:avLst/>
              <a:gdLst/>
              <a:ahLst/>
              <a:cxnLst/>
              <a:rect r="r" b="b" t="t" l="l"/>
              <a:pathLst>
                <a:path h="279937" w="184697">
                  <a:moveTo>
                    <a:pt x="0" y="0"/>
                  </a:moveTo>
                  <a:lnTo>
                    <a:pt x="184697" y="0"/>
                  </a:lnTo>
                  <a:lnTo>
                    <a:pt x="184697" y="279937"/>
                  </a:lnTo>
                  <a:lnTo>
                    <a:pt x="0" y="279937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84697" cy="318037"/>
            </a:xfrm>
            <a:prstGeom prst="rect">
              <a:avLst/>
            </a:prstGeom>
          </p:spPr>
          <p:txBody>
            <a:bodyPr anchor="ctr" rtlCol="false" tIns="39895" lIns="39895" bIns="39895" rIns="39895"/>
            <a:lstStyle/>
            <a:p>
              <a:pPr algn="ctr">
                <a:lnSpc>
                  <a:spcPts val="2088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70153" y="3554178"/>
            <a:ext cx="432039" cy="654822"/>
            <a:chOff x="0" y="0"/>
            <a:chExt cx="184697" cy="27993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84697" cy="279937"/>
            </a:xfrm>
            <a:custGeom>
              <a:avLst/>
              <a:gdLst/>
              <a:ahLst/>
              <a:cxnLst/>
              <a:rect r="r" b="b" t="t" l="l"/>
              <a:pathLst>
                <a:path h="279937" w="184697">
                  <a:moveTo>
                    <a:pt x="0" y="0"/>
                  </a:moveTo>
                  <a:lnTo>
                    <a:pt x="184697" y="0"/>
                  </a:lnTo>
                  <a:lnTo>
                    <a:pt x="184697" y="279937"/>
                  </a:lnTo>
                  <a:lnTo>
                    <a:pt x="0" y="279937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84697" cy="318037"/>
            </a:xfrm>
            <a:prstGeom prst="rect">
              <a:avLst/>
            </a:prstGeom>
          </p:spPr>
          <p:txBody>
            <a:bodyPr anchor="ctr" rtlCol="false" tIns="39895" lIns="39895" bIns="39895" rIns="39895"/>
            <a:lstStyle/>
            <a:p>
              <a:pPr algn="ctr">
                <a:lnSpc>
                  <a:spcPts val="2088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70153" y="4418399"/>
            <a:ext cx="432039" cy="654822"/>
            <a:chOff x="0" y="0"/>
            <a:chExt cx="184697" cy="27993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84697" cy="279937"/>
            </a:xfrm>
            <a:custGeom>
              <a:avLst/>
              <a:gdLst/>
              <a:ahLst/>
              <a:cxnLst/>
              <a:rect r="r" b="b" t="t" l="l"/>
              <a:pathLst>
                <a:path h="279937" w="184697">
                  <a:moveTo>
                    <a:pt x="0" y="0"/>
                  </a:moveTo>
                  <a:lnTo>
                    <a:pt x="184697" y="0"/>
                  </a:lnTo>
                  <a:lnTo>
                    <a:pt x="184697" y="279937"/>
                  </a:lnTo>
                  <a:lnTo>
                    <a:pt x="0" y="279937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84697" cy="318037"/>
            </a:xfrm>
            <a:prstGeom prst="rect">
              <a:avLst/>
            </a:prstGeom>
          </p:spPr>
          <p:txBody>
            <a:bodyPr anchor="ctr" rtlCol="false" tIns="39895" lIns="39895" bIns="39895" rIns="39895"/>
            <a:lstStyle/>
            <a:p>
              <a:pPr algn="ctr">
                <a:lnSpc>
                  <a:spcPts val="2088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-160441" y="5454221"/>
            <a:ext cx="2893228" cy="1939318"/>
          </a:xfrm>
          <a:custGeom>
            <a:avLst/>
            <a:gdLst/>
            <a:ahLst/>
            <a:cxnLst/>
            <a:rect r="r" b="b" t="t" l="l"/>
            <a:pathLst>
              <a:path h="1939318" w="2893228">
                <a:moveTo>
                  <a:pt x="0" y="0"/>
                </a:moveTo>
                <a:lnTo>
                  <a:pt x="2893228" y="0"/>
                </a:lnTo>
                <a:lnTo>
                  <a:pt x="2893228" y="1939318"/>
                </a:lnTo>
                <a:lnTo>
                  <a:pt x="0" y="19393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2684396" y="1190031"/>
            <a:ext cx="438480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Table Of Content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035815" y="2804522"/>
            <a:ext cx="2319327" cy="373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4"/>
              </a:lnSpc>
            </a:pPr>
            <a:r>
              <a:rPr lang="en-US" sz="2153" b="true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ECC QUICK REVIEW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035815" y="3670597"/>
            <a:ext cx="2319327" cy="373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4"/>
              </a:lnSpc>
            </a:pPr>
            <a:r>
              <a:rPr lang="en-US" sz="2153" b="true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ECDH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035815" y="4534818"/>
            <a:ext cx="2319327" cy="373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14"/>
              </a:lnSpc>
            </a:pPr>
            <a:r>
              <a:rPr lang="en-US" sz="2153" b="true">
                <a:solidFill>
                  <a:srgbClr val="000000"/>
                </a:solidFill>
                <a:latin typeface="Blinker Bold"/>
                <a:ea typeface="Blinker Bold"/>
                <a:cs typeface="Blinker Bold"/>
                <a:sym typeface="Blinker Bold"/>
              </a:rPr>
              <a:t>ECDSA</a:t>
            </a:r>
          </a:p>
        </p:txBody>
      </p:sp>
      <p:sp>
        <p:nvSpPr>
          <p:cNvPr name="Freeform 31" id="31"/>
          <p:cNvSpPr/>
          <p:nvPr/>
        </p:nvSpPr>
        <p:spPr>
          <a:xfrm flipH="true" flipV="false" rot="0">
            <a:off x="7069204" y="5454221"/>
            <a:ext cx="2893228" cy="1939318"/>
          </a:xfrm>
          <a:custGeom>
            <a:avLst/>
            <a:gdLst/>
            <a:ahLst/>
            <a:cxnLst/>
            <a:rect r="r" b="b" t="t" l="l"/>
            <a:pathLst>
              <a:path h="1939318" w="2893228">
                <a:moveTo>
                  <a:pt x="2893228" y="0"/>
                </a:moveTo>
                <a:lnTo>
                  <a:pt x="0" y="0"/>
                </a:lnTo>
                <a:lnTo>
                  <a:pt x="0" y="1939318"/>
                </a:lnTo>
                <a:lnTo>
                  <a:pt x="2893228" y="1939318"/>
                </a:lnTo>
                <a:lnTo>
                  <a:pt x="289322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4413512" y="122475"/>
            <a:ext cx="926576" cy="749369"/>
          </a:xfrm>
          <a:custGeom>
            <a:avLst/>
            <a:gdLst/>
            <a:ahLst/>
            <a:cxnLst/>
            <a:rect r="r" b="b" t="t" l="l"/>
            <a:pathLst>
              <a:path h="749369" w="926576">
                <a:moveTo>
                  <a:pt x="0" y="0"/>
                </a:moveTo>
                <a:lnTo>
                  <a:pt x="926576" y="0"/>
                </a:lnTo>
                <a:lnTo>
                  <a:pt x="926576" y="749369"/>
                </a:lnTo>
                <a:lnTo>
                  <a:pt x="0" y="7493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00151" y="431066"/>
            <a:ext cx="8846742" cy="1131133"/>
            <a:chOff x="0" y="0"/>
            <a:chExt cx="3163372" cy="4044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3372" cy="404465"/>
            </a:xfrm>
            <a:custGeom>
              <a:avLst/>
              <a:gdLst/>
              <a:ahLst/>
              <a:cxnLst/>
              <a:rect r="r" b="b" t="t" l="l"/>
              <a:pathLst>
                <a:path h="404465" w="3163372">
                  <a:moveTo>
                    <a:pt x="203200" y="0"/>
                  </a:moveTo>
                  <a:lnTo>
                    <a:pt x="2960172" y="0"/>
                  </a:lnTo>
                  <a:lnTo>
                    <a:pt x="3163372" y="404465"/>
                  </a:lnTo>
                  <a:lnTo>
                    <a:pt x="0" y="4044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-38100"/>
              <a:ext cx="2909372" cy="442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71432" y="6715767"/>
            <a:ext cx="2663094" cy="1264970"/>
          </a:xfrm>
          <a:custGeom>
            <a:avLst/>
            <a:gdLst/>
            <a:ahLst/>
            <a:cxnLst/>
            <a:rect r="r" b="b" t="t" l="l"/>
            <a:pathLst>
              <a:path h="1264970" w="2663094">
                <a:moveTo>
                  <a:pt x="0" y="0"/>
                </a:moveTo>
                <a:lnTo>
                  <a:pt x="2663094" y="0"/>
                </a:lnTo>
                <a:lnTo>
                  <a:pt x="2663094" y="1264970"/>
                </a:lnTo>
                <a:lnTo>
                  <a:pt x="0" y="126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1520" y="698383"/>
            <a:ext cx="414528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ECC quick review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66869" y="2082456"/>
            <a:ext cx="8356857" cy="4178429"/>
            <a:chOff x="0" y="0"/>
            <a:chExt cx="812800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4064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812800" cy="425450"/>
            </a:xfrm>
            <a:prstGeom prst="rect">
              <a:avLst/>
            </a:prstGeom>
          </p:spPr>
          <p:txBody>
            <a:bodyPr anchor="ctr" rtlCol="false" tIns="26156" lIns="26156" bIns="26156" rIns="26156"/>
            <a:lstStyle/>
            <a:p>
              <a:pPr algn="ctr">
                <a:lnSpc>
                  <a:spcPts val="1673"/>
                </a:lnSpc>
              </a:pPr>
            </a:p>
            <a:p>
              <a:pPr algn="ctr" marL="0" indent="0" lvl="0">
                <a:lnSpc>
                  <a:spcPts val="167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036126" y="2670364"/>
            <a:ext cx="4774977" cy="1643057"/>
            <a:chOff x="0" y="0"/>
            <a:chExt cx="464421" cy="15980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64421" cy="159806"/>
            </a:xfrm>
            <a:custGeom>
              <a:avLst/>
              <a:gdLst/>
              <a:ahLst/>
              <a:cxnLst/>
              <a:rect r="r" b="b" t="t" l="l"/>
              <a:pathLst>
                <a:path h="159806" w="464421">
                  <a:moveTo>
                    <a:pt x="0" y="0"/>
                  </a:moveTo>
                  <a:lnTo>
                    <a:pt x="464421" y="0"/>
                  </a:lnTo>
                  <a:lnTo>
                    <a:pt x="464421" y="159806"/>
                  </a:lnTo>
                  <a:lnTo>
                    <a:pt x="0" y="159806"/>
                  </a:lnTo>
                  <a:close/>
                </a:path>
              </a:pathLst>
            </a:custGeom>
            <a:solidFill>
              <a:srgbClr val="81A4D6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9050"/>
              <a:ext cx="464421" cy="178856"/>
            </a:xfrm>
            <a:prstGeom prst="rect">
              <a:avLst/>
            </a:prstGeom>
          </p:spPr>
          <p:txBody>
            <a:bodyPr anchor="ctr" rtlCol="false" tIns="26156" lIns="26156" bIns="26156" rIns="26156"/>
            <a:lstStyle/>
            <a:p>
              <a:pPr algn="ctr">
                <a:lnSpc>
                  <a:spcPts val="1673"/>
                </a:lnSpc>
              </a:pPr>
            </a:p>
            <a:p>
              <a:pPr algn="ctr" marL="0" indent="0" lvl="0">
                <a:lnSpc>
                  <a:spcPts val="1673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007830" y="2173175"/>
            <a:ext cx="2851932" cy="2433117"/>
          </a:xfrm>
          <a:custGeom>
            <a:avLst/>
            <a:gdLst/>
            <a:ahLst/>
            <a:cxnLst/>
            <a:rect r="r" b="b" t="t" l="l"/>
            <a:pathLst>
              <a:path h="2433117" w="2851932">
                <a:moveTo>
                  <a:pt x="0" y="0"/>
                </a:moveTo>
                <a:lnTo>
                  <a:pt x="2851933" y="0"/>
                </a:lnTo>
                <a:lnTo>
                  <a:pt x="2851933" y="2433117"/>
                </a:lnTo>
                <a:lnTo>
                  <a:pt x="0" y="24331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2301484" y="4825367"/>
            <a:ext cx="5150632" cy="1239999"/>
            <a:chOff x="0" y="0"/>
            <a:chExt cx="6867509" cy="1653332"/>
          </a:xfrm>
        </p:grpSpPr>
        <p:grpSp>
          <p:nvGrpSpPr>
            <p:cNvPr name="Group 15" id="15"/>
            <p:cNvGrpSpPr/>
            <p:nvPr/>
          </p:nvGrpSpPr>
          <p:grpSpPr>
            <a:xfrm rot="0">
              <a:off x="0" y="0"/>
              <a:ext cx="6867509" cy="1653332"/>
              <a:chOff x="0" y="0"/>
              <a:chExt cx="500958" cy="120604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500958" cy="120604"/>
              </a:xfrm>
              <a:custGeom>
                <a:avLst/>
                <a:gdLst/>
                <a:ahLst/>
                <a:cxnLst/>
                <a:rect r="r" b="b" t="t" l="l"/>
                <a:pathLst>
                  <a:path h="120604" w="500958">
                    <a:moveTo>
                      <a:pt x="0" y="0"/>
                    </a:moveTo>
                    <a:lnTo>
                      <a:pt x="500958" y="0"/>
                    </a:lnTo>
                    <a:lnTo>
                      <a:pt x="500958" y="120604"/>
                    </a:lnTo>
                    <a:lnTo>
                      <a:pt x="0" y="120604"/>
                    </a:lnTo>
                    <a:close/>
                  </a:path>
                </a:pathLst>
              </a:custGeom>
              <a:solidFill>
                <a:srgbClr val="FFCDCC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19050"/>
                <a:ext cx="500958" cy="13965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73"/>
                  </a:lnSpc>
                </a:pPr>
              </a:p>
              <a:p>
                <a:pPr algn="ctr" marL="0" indent="0" lvl="0">
                  <a:lnSpc>
                    <a:spcPts val="1673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8" id="18"/>
            <p:cNvSpPr txBox="true"/>
            <p:nvPr/>
          </p:nvSpPr>
          <p:spPr>
            <a:xfrm rot="0">
              <a:off x="132465" y="164142"/>
              <a:ext cx="6591937" cy="1337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681"/>
                </a:lnSpc>
                <a:spcBef>
                  <a:spcPct val="0"/>
                </a:spcBef>
              </a:pPr>
              <a:r>
                <a:rPr lang="en-US" sz="2062">
                  <a:solidFill>
                    <a:srgbClr val="212F4E"/>
                  </a:solidFill>
                  <a:latin typeface="TT Chocolates"/>
                  <a:ea typeface="TT Chocolates"/>
                  <a:cs typeface="TT Chocolates"/>
                  <a:sym typeface="TT Chocolates"/>
                </a:rPr>
                <a:t>The security foundation of</a:t>
              </a:r>
              <a:r>
                <a:rPr lang="en-US" sz="2062" strike="noStrike" u="none">
                  <a:solidFill>
                    <a:srgbClr val="212F4E"/>
                  </a:solidFill>
                  <a:latin typeface="TT Chocolates"/>
                  <a:ea typeface="TT Chocolates"/>
                  <a:cs typeface="TT Chocolates"/>
                  <a:sym typeface="TT Chocolates"/>
                </a:rPr>
                <a:t> ECC lies in the computational difficulty of the</a:t>
              </a:r>
              <a:r>
                <a:rPr lang="en-US" b="true" sz="2062" strike="noStrike" u="none">
                  <a:solidFill>
                    <a:srgbClr val="212F4E"/>
                  </a:solidFill>
                  <a:latin typeface="TT Chocolates Bold"/>
                  <a:ea typeface="TT Chocolates Bold"/>
                  <a:cs typeface="TT Chocolates Bold"/>
                  <a:sym typeface="TT Chocolates Bold"/>
                </a:rPr>
                <a:t> E</a:t>
              </a:r>
              <a:r>
                <a:rPr lang="en-US" b="true" sz="2062" strike="noStrike" u="none">
                  <a:solidFill>
                    <a:srgbClr val="212F4E"/>
                  </a:solidFill>
                  <a:latin typeface="TT Chocolates Bold"/>
                  <a:ea typeface="TT Chocolates Bold"/>
                  <a:cs typeface="TT Chocolates Bold"/>
                  <a:sym typeface="TT Chocolates Bold"/>
                </a:rPr>
                <a:t>lliptic Curve Discrete Logarithm Problem (ECDLP). 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204460" y="3530531"/>
            <a:ext cx="4340854" cy="625831"/>
          </a:xfrm>
          <a:custGeom>
            <a:avLst/>
            <a:gdLst/>
            <a:ahLst/>
            <a:cxnLst/>
            <a:rect r="r" b="b" t="t" l="l"/>
            <a:pathLst>
              <a:path h="625831" w="4340854">
                <a:moveTo>
                  <a:pt x="0" y="0"/>
                </a:moveTo>
                <a:lnTo>
                  <a:pt x="4340853" y="0"/>
                </a:lnTo>
                <a:lnTo>
                  <a:pt x="4340853" y="625831"/>
                </a:lnTo>
                <a:lnTo>
                  <a:pt x="0" y="6258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748" t="0" r="-8674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162756" y="2980658"/>
            <a:ext cx="4424260" cy="330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81"/>
              </a:lnSpc>
              <a:spcBef>
                <a:spcPct val="0"/>
              </a:spcBef>
            </a:pPr>
            <a:r>
              <a:rPr lang="en-US" sz="2062">
                <a:solidFill>
                  <a:srgbClr val="212F4E"/>
                </a:solidFill>
                <a:latin typeface="TT Chocolates"/>
                <a:ea typeface="TT Chocolates"/>
                <a:cs typeface="TT Chocolates"/>
                <a:sym typeface="TT Chocolates"/>
              </a:rPr>
              <a:t>An</a:t>
            </a:r>
            <a:r>
              <a:rPr lang="en-US" sz="2062" strike="noStrike" u="none">
                <a:solidFill>
                  <a:srgbClr val="212F4E"/>
                </a:solidFill>
                <a:latin typeface="TT Chocolates"/>
                <a:ea typeface="TT Chocolates"/>
                <a:cs typeface="TT Chocolates"/>
                <a:sym typeface="TT Chocolates"/>
              </a:rPr>
              <a:t> elliptic curve in</a:t>
            </a:r>
            <a:r>
              <a:rPr lang="en-US" b="true" sz="2062" strike="noStrike" u="none">
                <a:solidFill>
                  <a:srgbClr val="212F4E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 Weierstrass form</a:t>
            </a:r>
            <a:r>
              <a:rPr lang="en-US" sz="2062" strike="noStrike" u="none">
                <a:solidFill>
                  <a:srgbClr val="212F4E"/>
                </a:solidFill>
                <a:latin typeface="TT Chocolates"/>
                <a:ea typeface="TT Chocolates"/>
                <a:cs typeface="TT Chocolates"/>
                <a:sym typeface="TT Chocolates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70583" y="-281429"/>
            <a:ext cx="7602925" cy="8902669"/>
            <a:chOff x="0" y="0"/>
            <a:chExt cx="2815898" cy="32972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15898" cy="3297285"/>
            </a:xfrm>
            <a:custGeom>
              <a:avLst/>
              <a:gdLst/>
              <a:ahLst/>
              <a:cxnLst/>
              <a:rect r="r" b="b" t="t" l="l"/>
              <a:pathLst>
                <a:path h="3297285" w="2815898">
                  <a:moveTo>
                    <a:pt x="0" y="0"/>
                  </a:moveTo>
                  <a:lnTo>
                    <a:pt x="2815898" y="0"/>
                  </a:lnTo>
                  <a:lnTo>
                    <a:pt x="2815898" y="3297285"/>
                  </a:lnTo>
                  <a:lnTo>
                    <a:pt x="0" y="329728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15898" cy="33353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200151" y="431066"/>
            <a:ext cx="8846742" cy="1131133"/>
            <a:chOff x="0" y="0"/>
            <a:chExt cx="3163372" cy="4044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63372" cy="404465"/>
            </a:xfrm>
            <a:custGeom>
              <a:avLst/>
              <a:gdLst/>
              <a:ahLst/>
              <a:cxnLst/>
              <a:rect r="r" b="b" t="t" l="l"/>
              <a:pathLst>
                <a:path h="404465" w="3163372">
                  <a:moveTo>
                    <a:pt x="203200" y="0"/>
                  </a:moveTo>
                  <a:lnTo>
                    <a:pt x="2960172" y="0"/>
                  </a:lnTo>
                  <a:lnTo>
                    <a:pt x="3163372" y="404465"/>
                  </a:lnTo>
                  <a:lnTo>
                    <a:pt x="0" y="4044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-38100"/>
              <a:ext cx="2909372" cy="442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71432" y="6715767"/>
            <a:ext cx="2663094" cy="1264970"/>
          </a:xfrm>
          <a:custGeom>
            <a:avLst/>
            <a:gdLst/>
            <a:ahLst/>
            <a:cxnLst/>
            <a:rect r="r" b="b" t="t" l="l"/>
            <a:pathLst>
              <a:path h="1264970" w="2663094">
                <a:moveTo>
                  <a:pt x="0" y="0"/>
                </a:moveTo>
                <a:lnTo>
                  <a:pt x="2663094" y="0"/>
                </a:lnTo>
                <a:lnTo>
                  <a:pt x="2663094" y="1264970"/>
                </a:lnTo>
                <a:lnTo>
                  <a:pt x="0" y="126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31520" y="698383"/>
            <a:ext cx="414528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ECDH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8095504" y="621948"/>
            <a:ext cx="926576" cy="749369"/>
          </a:xfrm>
          <a:custGeom>
            <a:avLst/>
            <a:gdLst/>
            <a:ahLst/>
            <a:cxnLst/>
            <a:rect r="r" b="b" t="t" l="l"/>
            <a:pathLst>
              <a:path h="749369" w="926576">
                <a:moveTo>
                  <a:pt x="0" y="0"/>
                </a:moveTo>
                <a:lnTo>
                  <a:pt x="926576" y="0"/>
                </a:lnTo>
                <a:lnTo>
                  <a:pt x="926576" y="749369"/>
                </a:lnTo>
                <a:lnTo>
                  <a:pt x="0" y="7493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58222" y="2178650"/>
            <a:ext cx="4709664" cy="3920666"/>
          </a:xfrm>
          <a:custGeom>
            <a:avLst/>
            <a:gdLst/>
            <a:ahLst/>
            <a:cxnLst/>
            <a:rect r="r" b="b" t="t" l="l"/>
            <a:pathLst>
              <a:path h="3920666" w="4709664">
                <a:moveTo>
                  <a:pt x="0" y="0"/>
                </a:moveTo>
                <a:lnTo>
                  <a:pt x="4709664" y="0"/>
                </a:lnTo>
                <a:lnTo>
                  <a:pt x="4709664" y="3920666"/>
                </a:lnTo>
                <a:lnTo>
                  <a:pt x="0" y="39206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969" t="0" r="-3969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425284" y="2913076"/>
            <a:ext cx="4041072" cy="2432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65"/>
              </a:lnSpc>
            </a:pPr>
            <a:r>
              <a:rPr lang="en-US" sz="1896" b="true">
                <a:solidFill>
                  <a:srgbClr val="FFFFFF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ECDH is a variant of the Diffie-Hellman key exchange protocol, allowing two parties to establish a shared secret key over an insecure channel. </a:t>
            </a:r>
          </a:p>
          <a:p>
            <a:pPr algn="l" marL="0" indent="0" lvl="0">
              <a:lnSpc>
                <a:spcPts val="2465"/>
              </a:lnSpc>
              <a:spcBef>
                <a:spcPct val="0"/>
              </a:spcBef>
            </a:pPr>
            <a:r>
              <a:rPr lang="en-US" b="true" sz="1896">
                <a:solidFill>
                  <a:srgbClr val="FFFFFF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The security of ECDH relies on the hardness of the Elliptic Curve Discrete Logarithm Problem (ECDLP).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370583" y="-281429"/>
            <a:ext cx="7602925" cy="8902669"/>
            <a:chOff x="0" y="0"/>
            <a:chExt cx="2815898" cy="32972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15898" cy="3297285"/>
            </a:xfrm>
            <a:custGeom>
              <a:avLst/>
              <a:gdLst/>
              <a:ahLst/>
              <a:cxnLst/>
              <a:rect r="r" b="b" t="t" l="l"/>
              <a:pathLst>
                <a:path h="3297285" w="2815898">
                  <a:moveTo>
                    <a:pt x="0" y="0"/>
                  </a:moveTo>
                  <a:lnTo>
                    <a:pt x="2815898" y="0"/>
                  </a:lnTo>
                  <a:lnTo>
                    <a:pt x="2815898" y="3297285"/>
                  </a:lnTo>
                  <a:lnTo>
                    <a:pt x="0" y="329728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15898" cy="33353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200151" y="431066"/>
            <a:ext cx="8846742" cy="1131133"/>
            <a:chOff x="0" y="0"/>
            <a:chExt cx="3163372" cy="4044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63372" cy="404465"/>
            </a:xfrm>
            <a:custGeom>
              <a:avLst/>
              <a:gdLst/>
              <a:ahLst/>
              <a:cxnLst/>
              <a:rect r="r" b="b" t="t" l="l"/>
              <a:pathLst>
                <a:path h="404465" w="3163372">
                  <a:moveTo>
                    <a:pt x="203200" y="0"/>
                  </a:moveTo>
                  <a:lnTo>
                    <a:pt x="2960172" y="0"/>
                  </a:lnTo>
                  <a:lnTo>
                    <a:pt x="3163372" y="404465"/>
                  </a:lnTo>
                  <a:lnTo>
                    <a:pt x="0" y="4044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127000" y="-38100"/>
              <a:ext cx="2909372" cy="442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71432" y="6715767"/>
            <a:ext cx="2663094" cy="1264970"/>
          </a:xfrm>
          <a:custGeom>
            <a:avLst/>
            <a:gdLst/>
            <a:ahLst/>
            <a:cxnLst/>
            <a:rect r="r" b="b" t="t" l="l"/>
            <a:pathLst>
              <a:path h="1264970" w="2663094">
                <a:moveTo>
                  <a:pt x="0" y="0"/>
                </a:moveTo>
                <a:lnTo>
                  <a:pt x="2663094" y="0"/>
                </a:lnTo>
                <a:lnTo>
                  <a:pt x="2663094" y="1264970"/>
                </a:lnTo>
                <a:lnTo>
                  <a:pt x="0" y="126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31520" y="698383"/>
            <a:ext cx="414528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ECC quick review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8095504" y="621948"/>
            <a:ext cx="926576" cy="749369"/>
          </a:xfrm>
          <a:custGeom>
            <a:avLst/>
            <a:gdLst/>
            <a:ahLst/>
            <a:cxnLst/>
            <a:rect r="r" b="b" t="t" l="l"/>
            <a:pathLst>
              <a:path h="749369" w="926576">
                <a:moveTo>
                  <a:pt x="0" y="0"/>
                </a:moveTo>
                <a:lnTo>
                  <a:pt x="926576" y="0"/>
                </a:lnTo>
                <a:lnTo>
                  <a:pt x="926576" y="749369"/>
                </a:lnTo>
                <a:lnTo>
                  <a:pt x="0" y="7493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47504" y="1919106"/>
            <a:ext cx="4404384" cy="4439754"/>
          </a:xfrm>
          <a:custGeom>
            <a:avLst/>
            <a:gdLst/>
            <a:ahLst/>
            <a:cxnLst/>
            <a:rect r="r" b="b" t="t" l="l"/>
            <a:pathLst>
              <a:path h="4439754" w="4404384">
                <a:moveTo>
                  <a:pt x="0" y="0"/>
                </a:moveTo>
                <a:lnTo>
                  <a:pt x="4404384" y="0"/>
                </a:lnTo>
                <a:lnTo>
                  <a:pt x="4404384" y="4439754"/>
                </a:lnTo>
                <a:lnTo>
                  <a:pt x="0" y="443975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46" t="0" r="-846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186529" y="2878152"/>
            <a:ext cx="3971034" cy="2326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3"/>
              </a:lnSpc>
            </a:pPr>
            <a:r>
              <a:rPr lang="en-US" sz="2025" b="true">
                <a:solidFill>
                  <a:srgbClr val="FFFFFF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ECDSA is a widely used digital signature algorithm that verifies the authenticity and integrity of messages. </a:t>
            </a:r>
          </a:p>
          <a:p>
            <a:pPr algn="l" marL="0" indent="0" lvl="0">
              <a:lnSpc>
                <a:spcPts val="2633"/>
              </a:lnSpc>
              <a:spcBef>
                <a:spcPct val="0"/>
              </a:spcBef>
            </a:pPr>
            <a:r>
              <a:rPr lang="en-US" b="true" sz="2025">
                <a:solidFill>
                  <a:srgbClr val="FFFFFF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It’s a variant of the Digital Signature Algorithm (DSA) that employs elliptic curve operations.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00151" y="431066"/>
            <a:ext cx="8846742" cy="1131133"/>
            <a:chOff x="0" y="0"/>
            <a:chExt cx="3163372" cy="4044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3372" cy="404465"/>
            </a:xfrm>
            <a:custGeom>
              <a:avLst/>
              <a:gdLst/>
              <a:ahLst/>
              <a:cxnLst/>
              <a:rect r="r" b="b" t="t" l="l"/>
              <a:pathLst>
                <a:path h="404465" w="3163372">
                  <a:moveTo>
                    <a:pt x="203200" y="0"/>
                  </a:moveTo>
                  <a:lnTo>
                    <a:pt x="2960172" y="0"/>
                  </a:lnTo>
                  <a:lnTo>
                    <a:pt x="3163372" y="404465"/>
                  </a:lnTo>
                  <a:lnTo>
                    <a:pt x="0" y="4044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-38100"/>
              <a:ext cx="2909372" cy="442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71432" y="6715767"/>
            <a:ext cx="2663094" cy="1264970"/>
          </a:xfrm>
          <a:custGeom>
            <a:avLst/>
            <a:gdLst/>
            <a:ahLst/>
            <a:cxnLst/>
            <a:rect r="r" b="b" t="t" l="l"/>
            <a:pathLst>
              <a:path h="1264970" w="2663094">
                <a:moveTo>
                  <a:pt x="0" y="0"/>
                </a:moveTo>
                <a:lnTo>
                  <a:pt x="2663094" y="0"/>
                </a:lnTo>
                <a:lnTo>
                  <a:pt x="2663094" y="1264970"/>
                </a:lnTo>
                <a:lnTo>
                  <a:pt x="0" y="126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1520" y="698383"/>
            <a:ext cx="6206024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Baby-step Giant-step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095504" y="621948"/>
            <a:ext cx="926576" cy="749369"/>
          </a:xfrm>
          <a:custGeom>
            <a:avLst/>
            <a:gdLst/>
            <a:ahLst/>
            <a:cxnLst/>
            <a:rect r="r" b="b" t="t" l="l"/>
            <a:pathLst>
              <a:path h="749369" w="926576">
                <a:moveTo>
                  <a:pt x="0" y="0"/>
                </a:moveTo>
                <a:lnTo>
                  <a:pt x="926576" y="0"/>
                </a:lnTo>
                <a:lnTo>
                  <a:pt x="926576" y="749369"/>
                </a:lnTo>
                <a:lnTo>
                  <a:pt x="0" y="7493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61846" y="2203303"/>
            <a:ext cx="5229908" cy="1206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141"/>
              </a:lnSpc>
            </a:pPr>
            <a:r>
              <a:rPr lang="en-US" b="true" sz="2618">
                <a:solidFill>
                  <a:srgbClr val="0F0E0C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The system uses elliptic curves </a:t>
            </a:r>
            <a:r>
              <a:rPr lang="en-US" b="true" sz="2618" strike="noStrike" u="none">
                <a:solidFill>
                  <a:srgbClr val="0F0E0C"/>
                </a:solidFill>
                <a:latin typeface="TT Chocolates Bold"/>
                <a:ea typeface="TT Chocolates Bold"/>
                <a:cs typeface="TT Chocolates Bold"/>
                <a:sym typeface="TT Chocolates Bold"/>
              </a:rPr>
              <a:t>of small orders    𝑛</a:t>
            </a:r>
          </a:p>
          <a:p>
            <a:pPr algn="just" marL="0" indent="0" lvl="0">
              <a:lnSpc>
                <a:spcPts val="3141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427517" y="3409816"/>
            <a:ext cx="8898565" cy="2102286"/>
          </a:xfrm>
          <a:custGeom>
            <a:avLst/>
            <a:gdLst/>
            <a:ahLst/>
            <a:cxnLst/>
            <a:rect r="r" b="b" t="t" l="l"/>
            <a:pathLst>
              <a:path h="2102286" w="8898565">
                <a:moveTo>
                  <a:pt x="0" y="0"/>
                </a:moveTo>
                <a:lnTo>
                  <a:pt x="8898566" y="0"/>
                </a:lnTo>
                <a:lnTo>
                  <a:pt x="8898566" y="2102286"/>
                </a:lnTo>
                <a:lnTo>
                  <a:pt x="0" y="21022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00151" y="431066"/>
            <a:ext cx="8846742" cy="1131133"/>
            <a:chOff x="0" y="0"/>
            <a:chExt cx="3163372" cy="4044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3372" cy="404465"/>
            </a:xfrm>
            <a:custGeom>
              <a:avLst/>
              <a:gdLst/>
              <a:ahLst/>
              <a:cxnLst/>
              <a:rect r="r" b="b" t="t" l="l"/>
              <a:pathLst>
                <a:path h="404465" w="3163372">
                  <a:moveTo>
                    <a:pt x="203200" y="0"/>
                  </a:moveTo>
                  <a:lnTo>
                    <a:pt x="2960172" y="0"/>
                  </a:lnTo>
                  <a:lnTo>
                    <a:pt x="3163372" y="404465"/>
                  </a:lnTo>
                  <a:lnTo>
                    <a:pt x="0" y="4044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-38100"/>
              <a:ext cx="2909372" cy="442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71432" y="6715767"/>
            <a:ext cx="2663094" cy="1264970"/>
          </a:xfrm>
          <a:custGeom>
            <a:avLst/>
            <a:gdLst/>
            <a:ahLst/>
            <a:cxnLst/>
            <a:rect r="r" b="b" t="t" l="l"/>
            <a:pathLst>
              <a:path h="1264970" w="2663094">
                <a:moveTo>
                  <a:pt x="0" y="0"/>
                </a:moveTo>
                <a:lnTo>
                  <a:pt x="2663094" y="0"/>
                </a:lnTo>
                <a:lnTo>
                  <a:pt x="2663094" y="1264970"/>
                </a:lnTo>
                <a:lnTo>
                  <a:pt x="0" y="126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1520" y="698383"/>
            <a:ext cx="6206024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Baby-step Giant-step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095504" y="621948"/>
            <a:ext cx="926576" cy="749369"/>
          </a:xfrm>
          <a:custGeom>
            <a:avLst/>
            <a:gdLst/>
            <a:ahLst/>
            <a:cxnLst/>
            <a:rect r="r" b="b" t="t" l="l"/>
            <a:pathLst>
              <a:path h="749369" w="926576">
                <a:moveTo>
                  <a:pt x="0" y="0"/>
                </a:moveTo>
                <a:lnTo>
                  <a:pt x="926576" y="0"/>
                </a:lnTo>
                <a:lnTo>
                  <a:pt x="926576" y="749369"/>
                </a:lnTo>
                <a:lnTo>
                  <a:pt x="0" y="7493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811775" y="1690440"/>
            <a:ext cx="6130050" cy="1967160"/>
          </a:xfrm>
          <a:custGeom>
            <a:avLst/>
            <a:gdLst/>
            <a:ahLst/>
            <a:cxnLst/>
            <a:rect r="r" b="b" t="t" l="l"/>
            <a:pathLst>
              <a:path h="1967160" w="6130050">
                <a:moveTo>
                  <a:pt x="0" y="0"/>
                </a:moveTo>
                <a:lnTo>
                  <a:pt x="6130050" y="0"/>
                </a:lnTo>
                <a:lnTo>
                  <a:pt x="6130050" y="1967160"/>
                </a:lnTo>
                <a:lnTo>
                  <a:pt x="0" y="19671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45" t="-23293" r="-745" b="-4447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793967" y="4487829"/>
            <a:ext cx="3387208" cy="1264425"/>
            <a:chOff x="0" y="0"/>
            <a:chExt cx="4516277" cy="16859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516277" cy="1685900"/>
            </a:xfrm>
            <a:custGeom>
              <a:avLst/>
              <a:gdLst/>
              <a:ahLst/>
              <a:cxnLst/>
              <a:rect r="r" b="b" t="t" l="l"/>
              <a:pathLst>
                <a:path h="1685900" w="4516277">
                  <a:moveTo>
                    <a:pt x="0" y="0"/>
                  </a:moveTo>
                  <a:lnTo>
                    <a:pt x="4516277" y="0"/>
                  </a:lnTo>
                  <a:lnTo>
                    <a:pt x="4516277" y="1685900"/>
                  </a:lnTo>
                  <a:lnTo>
                    <a:pt x="0" y="16859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5879" t="0" r="-11224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 rot="0">
              <a:off x="947934" y="477328"/>
              <a:ext cx="1700071" cy="4209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2486"/>
                </a:lnSpc>
              </a:pPr>
              <a:r>
                <a:rPr lang="en-US" b="true" sz="2071">
                  <a:solidFill>
                    <a:srgbClr val="212F4E"/>
                  </a:solidFill>
                  <a:latin typeface="TT Chocolates Bold"/>
                  <a:ea typeface="TT Chocolates Bold"/>
                  <a:cs typeface="TT Chocolates Bold"/>
                  <a:sym typeface="TT Chocolates Bold"/>
                </a:rPr>
                <a:t>Baby-step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5392148" y="4174379"/>
            <a:ext cx="3629932" cy="1891326"/>
            <a:chOff x="0" y="0"/>
            <a:chExt cx="4839910" cy="252176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39910" cy="2521768"/>
            </a:xfrm>
            <a:custGeom>
              <a:avLst/>
              <a:gdLst/>
              <a:ahLst/>
              <a:cxnLst/>
              <a:rect r="r" b="b" t="t" l="l"/>
              <a:pathLst>
                <a:path h="2521768" w="4839910">
                  <a:moveTo>
                    <a:pt x="0" y="0"/>
                  </a:moveTo>
                  <a:lnTo>
                    <a:pt x="4839910" y="0"/>
                  </a:lnTo>
                  <a:lnTo>
                    <a:pt x="4839910" y="2521768"/>
                  </a:lnTo>
                  <a:lnTo>
                    <a:pt x="0" y="25217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236" r="0" b="-236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 rot="0">
              <a:off x="1011015" y="219622"/>
              <a:ext cx="1740666" cy="419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2545"/>
                </a:lnSpc>
              </a:pPr>
              <a:r>
                <a:rPr lang="en-US" b="true" sz="2121">
                  <a:solidFill>
                    <a:srgbClr val="212F4E"/>
                  </a:solidFill>
                  <a:latin typeface="TT Chocolates Bold"/>
                  <a:ea typeface="TT Chocolates Bold"/>
                  <a:cs typeface="TT Chocolates Bold"/>
                  <a:sym typeface="TT Chocolates Bold"/>
                </a:rPr>
                <a:t>Giant-step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>
            <a:off x="4305418" y="5100992"/>
            <a:ext cx="962487" cy="0"/>
          </a:xfrm>
          <a:prstGeom prst="line">
            <a:avLst/>
          </a:prstGeom>
          <a:ln cap="flat" w="38100">
            <a:solidFill>
              <a:srgbClr val="004AAD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00151" y="431066"/>
            <a:ext cx="8846742" cy="1131133"/>
            <a:chOff x="0" y="0"/>
            <a:chExt cx="3163372" cy="4044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63372" cy="404465"/>
            </a:xfrm>
            <a:custGeom>
              <a:avLst/>
              <a:gdLst/>
              <a:ahLst/>
              <a:cxnLst/>
              <a:rect r="r" b="b" t="t" l="l"/>
              <a:pathLst>
                <a:path h="404465" w="3163372">
                  <a:moveTo>
                    <a:pt x="203200" y="0"/>
                  </a:moveTo>
                  <a:lnTo>
                    <a:pt x="2960172" y="0"/>
                  </a:lnTo>
                  <a:lnTo>
                    <a:pt x="3163372" y="404465"/>
                  </a:lnTo>
                  <a:lnTo>
                    <a:pt x="0" y="404465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-38100"/>
              <a:ext cx="2909372" cy="4425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71432" y="6715767"/>
            <a:ext cx="2663094" cy="1264970"/>
          </a:xfrm>
          <a:custGeom>
            <a:avLst/>
            <a:gdLst/>
            <a:ahLst/>
            <a:cxnLst/>
            <a:rect r="r" b="b" t="t" l="l"/>
            <a:pathLst>
              <a:path h="1264970" w="2663094">
                <a:moveTo>
                  <a:pt x="0" y="0"/>
                </a:moveTo>
                <a:lnTo>
                  <a:pt x="2663094" y="0"/>
                </a:lnTo>
                <a:lnTo>
                  <a:pt x="2663094" y="1264970"/>
                </a:lnTo>
                <a:lnTo>
                  <a:pt x="0" y="1264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31520" y="698383"/>
            <a:ext cx="5278309" cy="1216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Baby-step Giant-step</a:t>
            </a:r>
          </a:p>
          <a:p>
            <a:pPr algn="l">
              <a:lnSpc>
                <a:spcPts val="4900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741366" y="3566873"/>
            <a:ext cx="2391337" cy="1206065"/>
          </a:xfrm>
          <a:custGeom>
            <a:avLst/>
            <a:gdLst/>
            <a:ahLst/>
            <a:cxnLst/>
            <a:rect r="r" b="b" t="t" l="l"/>
            <a:pathLst>
              <a:path h="1206065" w="2391337">
                <a:moveTo>
                  <a:pt x="0" y="0"/>
                </a:moveTo>
                <a:lnTo>
                  <a:pt x="2391337" y="0"/>
                </a:lnTo>
                <a:lnTo>
                  <a:pt x="2391337" y="1206065"/>
                </a:lnTo>
                <a:lnTo>
                  <a:pt x="0" y="12060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5189720" y="3622977"/>
            <a:ext cx="3531833" cy="1059550"/>
          </a:xfrm>
          <a:custGeom>
            <a:avLst/>
            <a:gdLst/>
            <a:ahLst/>
            <a:cxnLst/>
            <a:rect r="r" b="b" t="t" l="l"/>
            <a:pathLst>
              <a:path h="1059550" w="3531833">
                <a:moveTo>
                  <a:pt x="0" y="0"/>
                </a:moveTo>
                <a:lnTo>
                  <a:pt x="3531833" y="0"/>
                </a:lnTo>
                <a:lnTo>
                  <a:pt x="3531833" y="1059550"/>
                </a:lnTo>
                <a:lnTo>
                  <a:pt x="0" y="10595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AutoShape 9" id="9"/>
          <p:cNvSpPr/>
          <p:nvPr/>
        </p:nvSpPr>
        <p:spPr>
          <a:xfrm>
            <a:off x="4179968" y="4169906"/>
            <a:ext cx="962487" cy="0"/>
          </a:xfrm>
          <a:prstGeom prst="line">
            <a:avLst/>
          </a:prstGeom>
          <a:ln cap="flat" w="104775">
            <a:solidFill>
              <a:srgbClr val="0F0E0C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8095504" y="621948"/>
            <a:ext cx="926576" cy="749369"/>
          </a:xfrm>
          <a:custGeom>
            <a:avLst/>
            <a:gdLst/>
            <a:ahLst/>
            <a:cxnLst/>
            <a:rect r="r" b="b" t="t" l="l"/>
            <a:pathLst>
              <a:path h="749369" w="926576">
                <a:moveTo>
                  <a:pt x="0" y="0"/>
                </a:moveTo>
                <a:lnTo>
                  <a:pt x="926576" y="0"/>
                </a:lnTo>
                <a:lnTo>
                  <a:pt x="926576" y="749369"/>
                </a:lnTo>
                <a:lnTo>
                  <a:pt x="0" y="74936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DAGp2vJyLuo</dc:identifier>
  <dcterms:modified xsi:type="dcterms:W3CDTF">2011-08-01T06:04:30Z</dcterms:modified>
  <cp:revision>1</cp:revision>
  <dc:title>Cryptanalysis on ECC-based Algorithms Slide</dc:title>
</cp:coreProperties>
</file>