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5"/>
  </p:notesMasterIdLst>
  <p:sldIdLst>
    <p:sldId id="690" r:id="rId4"/>
    <p:sldId id="717" r:id="rId5"/>
    <p:sldId id="729" r:id="rId6"/>
    <p:sldId id="693" r:id="rId7"/>
    <p:sldId id="766" r:id="rId8"/>
    <p:sldId id="767" r:id="rId9"/>
    <p:sldId id="725" r:id="rId10"/>
    <p:sldId id="785" r:id="rId11"/>
    <p:sldId id="719" r:id="rId12"/>
    <p:sldId id="720" r:id="rId13"/>
    <p:sldId id="718" r:id="rId14"/>
    <p:sldId id="750" r:id="rId15"/>
    <p:sldId id="754" r:id="rId16"/>
    <p:sldId id="752" r:id="rId17"/>
    <p:sldId id="730" r:id="rId18"/>
    <p:sldId id="753" r:id="rId19"/>
    <p:sldId id="755" r:id="rId20"/>
    <p:sldId id="756" r:id="rId21"/>
    <p:sldId id="757" r:id="rId22"/>
    <p:sldId id="731" r:id="rId23"/>
    <p:sldId id="735" r:id="rId24"/>
  </p:sldIdLst>
  <p:sldSz cx="10058400" cy="7772400"/>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CC66"/>
    <a:srgbClr val="CCFF99"/>
    <a:srgbClr val="00CC99"/>
    <a:srgbClr val="FF3300"/>
    <a:srgbClr val="00FFCC"/>
    <a:srgbClr val="BA9806"/>
    <a:srgbClr val="33CCCC"/>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58" d="100"/>
          <a:sy n="58" d="100"/>
        </p:scale>
        <p:origin x="-1548" y="-90"/>
      </p:cViewPr>
      <p:guideLst>
        <p:guide orient="horz" pos="957"/>
        <p:guide pos="285"/>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050"/>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buFont typeface="Arial" panose="020B0604020202020204" pitchFamily="34" charset="0"/>
              <a:buNone/>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2051"/>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140CA473-AF8B-49C0-89C9-62575654C788}" type="datetime1">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2052"/>
          <p:cNvSpPr>
            <a:spLocks noGrp="1"/>
          </p:cNvSpPr>
          <p:nvPr>
            <p:ph type="sldImg"/>
          </p:nvPr>
        </p:nvSpPr>
        <p:spPr>
          <a:xfrm>
            <a:off x="1209675" y="685800"/>
            <a:ext cx="4438650" cy="3429000"/>
          </a:xfrm>
          <a:prstGeom prst="rect">
            <a:avLst/>
          </a:prstGeom>
          <a:noFill/>
          <a:ln w="9525">
            <a:noFill/>
          </a:ln>
        </p:spPr>
      </p:sp>
      <p:sp>
        <p:nvSpPr>
          <p:cNvPr id="3077" name="Rectangle 2053"/>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2054"/>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buFont typeface="Arial" panose="020B0604020202020204" pitchFamily="34" charset="0"/>
              <a:buNone/>
              <a:defRPr sz="1200">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2055"/>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ea"/>
              </a:rPr>
            </a:fld>
            <a:endParaRPr lang="zh-CN" altLang="en-US"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4063" y="2414588"/>
            <a:ext cx="8550275" cy="1665287"/>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灯片编号占位符 3"/>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a:t>
            </a:r>
            <a:r>
              <a:rPr kumimoji="0" lang="en-US" altLang="zh-CN"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21</a:t>
            </a: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15200" y="501650"/>
            <a:ext cx="2270125" cy="6505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501650"/>
            <a:ext cx="6659562" cy="6505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54063" y="2414588"/>
            <a:ext cx="8550275" cy="1665287"/>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spd="med">
    <p:split orient="vert"/>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plit orient="vert"/>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5338" y="4994275"/>
            <a:ext cx="8548687" cy="1544638"/>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med">
    <p:split orient="vert"/>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571625"/>
            <a:ext cx="4449762" cy="5483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05400" y="1571625"/>
            <a:ext cx="4449763" cy="5483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plit orient="vert"/>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3238" y="311150"/>
            <a:ext cx="9051925" cy="12954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plit orient="vert"/>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spd="med">
    <p:split orient="vert"/>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split orient="vert"/>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238" y="309563"/>
            <a:ext cx="3308350" cy="1317625"/>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med">
    <p:split orient="vert"/>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a:t>
            </a:r>
            <a:r>
              <a:rPr kumimoji="0" lang="en-US" altLang="zh-CN"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21</a:t>
            </a: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675" y="5440363"/>
            <a:ext cx="6035675" cy="642937"/>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971675" y="693738"/>
            <a:ext cx="6035675" cy="4664075"/>
          </a:xfrm>
        </p:spPr>
        <p:txBody>
          <a:bodyPr vert="horz" wrap="square" lIns="50929" tIns="50929" rIns="50929" bIns="50929"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1019175" rtl="0" eaLnBrk="0" fontAlgn="base" latinLnBrk="0" hangingPunct="0">
              <a:lnSpc>
                <a:spcPct val="104000"/>
              </a:lnSpc>
              <a:spcBef>
                <a:spcPct val="20000"/>
              </a:spcBef>
              <a:spcAft>
                <a:spcPct val="0"/>
              </a:spcAft>
              <a:buClr>
                <a:schemeClr val="accent1"/>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spd="med">
    <p:split orient="vert"/>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plit orient="vert"/>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2975" y="501650"/>
            <a:ext cx="2262188" cy="6553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501650"/>
            <a:ext cx="6637337" cy="6553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plit orient="vert"/>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5338" y="4994275"/>
            <a:ext cx="8548687" cy="1544638"/>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a:t>
            </a:r>
            <a:r>
              <a:rPr kumimoji="0" lang="en-US" altLang="zh-CN"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21</a:t>
            </a: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1524000"/>
            <a:ext cx="4449763" cy="5483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35563" y="1524000"/>
            <a:ext cx="4449762" cy="5483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3238" y="311150"/>
            <a:ext cx="9051925" cy="12954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238" y="309563"/>
            <a:ext cx="3308350" cy="1317625"/>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675" y="5440363"/>
            <a:ext cx="6035675" cy="642937"/>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971675" y="693738"/>
            <a:ext cx="6035675" cy="4664075"/>
          </a:xfrm>
        </p:spPr>
        <p:txBody>
          <a:bodyPr vert="horz" wrap="square" lIns="50929" tIns="50929" rIns="50929" bIns="50929"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1019175" rtl="0" eaLnBrk="0" fontAlgn="base" latinLnBrk="0" hangingPunct="0">
              <a:lnSpc>
                <a:spcPct val="104000"/>
              </a:lnSpc>
              <a:spcBef>
                <a:spcPct val="20000"/>
              </a:spcBef>
              <a:spcAft>
                <a:spcPct val="0"/>
              </a:spcAft>
              <a:buClr>
                <a:schemeClr val="accent1"/>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第&lt;#&gt;页共8页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4"/>
          <p:cNvSpPr>
            <a:spLocks noGrp="1"/>
          </p:cNvSpPr>
          <p:nvPr>
            <p:ph type="title"/>
          </p:nvPr>
        </p:nvSpPr>
        <p:spPr>
          <a:xfrm>
            <a:off x="503238" y="501650"/>
            <a:ext cx="7269162" cy="792163"/>
          </a:xfrm>
          <a:prstGeom prst="rect">
            <a:avLst/>
          </a:prstGeom>
          <a:noFill/>
          <a:ln w="9525">
            <a:noFill/>
          </a:ln>
        </p:spPr>
        <p:txBody>
          <a:bodyPr lIns="0" tIns="50929" rIns="0" bIns="50929" anchor="b"/>
          <a:p>
            <a:pPr lvl="0"/>
            <a:r>
              <a:rPr lang="en-US" altLang="zh-CN" dirty="0"/>
              <a:t>Header text</a:t>
            </a:r>
            <a:endParaRPr lang="en-US" altLang="zh-CN" dirty="0"/>
          </a:p>
        </p:txBody>
      </p:sp>
      <p:sp>
        <p:nvSpPr>
          <p:cNvPr id="1027" name="Rectangle 5"/>
          <p:cNvSpPr>
            <a:spLocks noGrp="1"/>
          </p:cNvSpPr>
          <p:nvPr>
            <p:ph type="body"/>
          </p:nvPr>
        </p:nvSpPr>
        <p:spPr>
          <a:xfrm>
            <a:off x="533400" y="1524000"/>
            <a:ext cx="9051925" cy="5483225"/>
          </a:xfrm>
          <a:prstGeom prst="rect">
            <a:avLst/>
          </a:prstGeom>
          <a:noFill/>
          <a:ln w="9525">
            <a:noFill/>
          </a:ln>
        </p:spPr>
        <p:txBody>
          <a:bodyPr lIns="50929" tIns="50929" rIns="50929" bIns="50929" anchor="t"/>
          <a:p>
            <a:pPr lvl="0" indent="-214630"/>
            <a:r>
              <a:rPr lang="en-US" altLang="zh-CN" dirty="0"/>
              <a:t>Level One Text</a:t>
            </a:r>
            <a:endParaRPr lang="en-US" altLang="zh-CN" dirty="0"/>
          </a:p>
          <a:p>
            <a:pPr lvl="1" indent="-206375"/>
            <a:r>
              <a:rPr lang="en-US" altLang="zh-CN" dirty="0"/>
              <a:t>Level Two Text</a:t>
            </a:r>
            <a:endParaRPr lang="en-US" altLang="zh-CN" dirty="0"/>
          </a:p>
          <a:p>
            <a:pPr lvl="2" indent="-215900"/>
            <a:r>
              <a:rPr lang="en-US" altLang="zh-CN" dirty="0"/>
              <a:t>Level Three Text</a:t>
            </a:r>
            <a:endParaRPr lang="en-US" altLang="zh-CN" dirty="0"/>
          </a:p>
          <a:p>
            <a:pPr lvl="3" indent="-201930"/>
            <a:r>
              <a:rPr lang="en-US" altLang="zh-CN" dirty="0"/>
              <a:t>Level Four Text</a:t>
            </a:r>
            <a:endParaRPr lang="en-US" altLang="zh-CN" dirty="0"/>
          </a:p>
          <a:p>
            <a:pPr lvl="4" indent="-161925"/>
            <a:r>
              <a:rPr lang="en-US" altLang="zh-CN" dirty="0"/>
              <a:t>Level Five Text</a:t>
            </a:r>
            <a:endParaRPr lang="en-US" altLang="zh-CN" dirty="0"/>
          </a:p>
        </p:txBody>
      </p:sp>
      <p:sp>
        <p:nvSpPr>
          <p:cNvPr id="1028" name="Rectangle 7"/>
          <p:cNvSpPr>
            <a:spLocks noGrp="1" noChangeArrowheads="1"/>
          </p:cNvSpPr>
          <p:nvPr>
            <p:ph type="sldNum" sz="quarter" idx="4"/>
          </p:nvPr>
        </p:nvSpPr>
        <p:spPr bwMode="auto">
          <a:xfrm>
            <a:off x="304800" y="7391400"/>
            <a:ext cx="1341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0407" tIns="76193" rIns="101858" bIns="50929" numCol="1" anchor="t" anchorCtr="0" compatLnSpc="1"/>
          <a:lstStyle>
            <a:lvl1pPr>
              <a:buFont typeface="Arial" panose="020B0604020202020204" pitchFamily="34" charset="0"/>
              <a:buNone/>
              <a:defRPr sz="9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第&lt;#&gt;页共</a:t>
            </a:r>
            <a:r>
              <a:rPr kumimoji="0" lang="en-US" altLang="zh-CN"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21</a:t>
            </a:r>
            <a:r>
              <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Line 9"/>
          <p:cNvSpPr/>
          <p:nvPr/>
        </p:nvSpPr>
        <p:spPr>
          <a:xfrm flipV="1">
            <a:off x="2149475" y="173038"/>
            <a:ext cx="0" cy="258762"/>
          </a:xfrm>
          <a:prstGeom prst="line">
            <a:avLst/>
          </a:prstGeom>
          <a:ln w="9525" cap="flat" cmpd="sng">
            <a:solidFill>
              <a:schemeClr val="bg1"/>
            </a:solidFill>
            <a:prstDash val="solid"/>
            <a:round/>
            <a:headEnd type="none" w="med" len="med"/>
            <a:tailEnd type="none" w="med" len="med"/>
          </a:ln>
        </p:spPr>
      </p:sp>
      <p:sp>
        <p:nvSpPr>
          <p:cNvPr id="1030" name="Line 12"/>
          <p:cNvSpPr/>
          <p:nvPr/>
        </p:nvSpPr>
        <p:spPr>
          <a:xfrm flipV="1">
            <a:off x="1676400" y="7340600"/>
            <a:ext cx="0" cy="258763"/>
          </a:xfrm>
          <a:prstGeom prst="line">
            <a:avLst/>
          </a:prstGeom>
          <a:ln w="9525" cap="flat" cmpd="sng">
            <a:solidFill>
              <a:schemeClr val="bg1"/>
            </a:solidFill>
            <a:prstDash val="solid"/>
            <a:round/>
            <a:headEnd type="none" w="med" len="med"/>
            <a:tailEnd type="none" w="med" len="med"/>
          </a:ln>
        </p:spPr>
      </p:sp>
      <p:sp>
        <p:nvSpPr>
          <p:cNvPr id="1031" name="Line 14"/>
          <p:cNvSpPr/>
          <p:nvPr/>
        </p:nvSpPr>
        <p:spPr>
          <a:xfrm>
            <a:off x="0" y="7340600"/>
            <a:ext cx="10058400" cy="0"/>
          </a:xfrm>
          <a:prstGeom prst="line">
            <a:avLst/>
          </a:prstGeom>
          <a:ln w="6350" cap="flat" cmpd="sng">
            <a:solidFill>
              <a:schemeClr val="accent1"/>
            </a:solidFill>
            <a:prstDash val="solid"/>
            <a:round/>
            <a:headEnd type="none" w="med" len="med"/>
            <a:tailEnd type="none" w="med" len="med"/>
          </a:ln>
        </p:spPr>
      </p:sp>
      <p:sp>
        <p:nvSpPr>
          <p:cNvPr id="1032" name="Line 15"/>
          <p:cNvSpPr/>
          <p:nvPr/>
        </p:nvSpPr>
        <p:spPr>
          <a:xfrm>
            <a:off x="0" y="1293813"/>
            <a:ext cx="9051925" cy="0"/>
          </a:xfrm>
          <a:prstGeom prst="line">
            <a:avLst/>
          </a:prstGeom>
          <a:ln w="28575" cap="flat" cmpd="sng">
            <a:solidFill>
              <a:srgbClr val="0099FF"/>
            </a:solidFill>
            <a:prstDash val="solid"/>
            <a:round/>
            <a:headEnd type="none" w="med" len="med"/>
            <a:tailEnd type="none" w="med" len="med"/>
          </a:ln>
        </p:spPr>
      </p:sp>
      <p:pic>
        <p:nvPicPr>
          <p:cNvPr id="1033" name="Picture 25" descr="未标题-1"/>
          <p:cNvPicPr>
            <a:picLocks noChangeAspect="1"/>
          </p:cNvPicPr>
          <p:nvPr userDrawn="1"/>
        </p:nvPicPr>
        <p:blipFill>
          <a:blip r:embed="rId12"/>
          <a:stretch>
            <a:fillRect/>
          </a:stretch>
        </p:blipFill>
        <p:spPr>
          <a:xfrm>
            <a:off x="14288" y="22225"/>
            <a:ext cx="1193800" cy="557213"/>
          </a:xfrm>
          <a:prstGeom prst="rect">
            <a:avLst/>
          </a:prstGeom>
          <a:noFill/>
          <a:ln w="9525">
            <a:noFill/>
          </a:ln>
        </p:spPr>
      </p:pic>
      <p:sp>
        <p:nvSpPr>
          <p:cNvPr id="1034" name="Rectangle 6"/>
          <p:cNvSpPr>
            <a:spLocks noGrp="1" noChangeArrowheads="1"/>
          </p:cNvSpPr>
          <p:nvPr>
            <p:ph type="ftr" sz="quarter" idx="3"/>
          </p:nvPr>
        </p:nvSpPr>
        <p:spPr bwMode="auto">
          <a:xfrm>
            <a:off x="2133600" y="7405688"/>
            <a:ext cx="6034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Wingdings" panose="05000000000000000000" pitchFamily="2" charset="2"/>
              <a:buNone/>
              <a:defRPr sz="16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fld id="{F9B3E435-D0C4-4834-97CE-8091E10A9195}" type="datetime1">
              <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r>
              <a:rPr kumimoji="0" 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split orient="vert"/>
  </p:transition>
  <p:hf hdr="0" ftr="0" dt="0"/>
  <p:txStyles>
    <p:titleStyle>
      <a:lvl1pPr algn="l" defTabSz="1019175" rtl="0" eaLnBrk="0" fontAlgn="base" hangingPunct="0">
        <a:spcBef>
          <a:spcPct val="0"/>
        </a:spcBef>
        <a:spcAft>
          <a:spcPct val="0"/>
        </a:spcAft>
        <a:defRPr sz="2500" b="1">
          <a:solidFill>
            <a:schemeClr val="accent1"/>
          </a:solidFill>
          <a:latin typeface="+mj-lt"/>
          <a:ea typeface="+mj-ea"/>
          <a:cs typeface="+mj-cs"/>
        </a:defRPr>
      </a:lvl1pPr>
      <a:lvl2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2pPr>
      <a:lvl3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3pPr>
      <a:lvl4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4pPr>
      <a:lvl5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5pPr>
      <a:lvl6pPr marL="4572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6pPr>
      <a:lvl7pPr marL="9144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7pPr>
      <a:lvl8pPr marL="13716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8pPr>
      <a:lvl9pPr marL="18288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9pPr>
    </p:titleStyle>
    <p:bodyStyle>
      <a:lvl1pPr marL="214630" indent="-214630"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cs typeface="+mn-cs"/>
        </a:defRPr>
      </a:lvl1pPr>
      <a:lvl2pPr marL="516255" indent="-206375" algn="l" defTabSz="1019175" rtl="0" eaLnBrk="0" fontAlgn="base" hangingPunct="0">
        <a:lnSpc>
          <a:spcPct val="104000"/>
        </a:lnSpc>
        <a:spcBef>
          <a:spcPct val="20000"/>
        </a:spcBef>
        <a:spcAft>
          <a:spcPct val="0"/>
        </a:spcAft>
        <a:buClr>
          <a:schemeClr val="accent1"/>
        </a:buClr>
        <a:buSzPct val="70000"/>
        <a:buFont typeface="宋体" panose="02010600030101010101" pitchFamily="2" charset="-122"/>
        <a:buChar char="-"/>
        <a:defRPr sz="2800">
          <a:solidFill>
            <a:schemeClr val="tx1"/>
          </a:solidFill>
          <a:latin typeface="+mn-lt"/>
          <a:cs typeface="+mn-cs"/>
        </a:defRPr>
      </a:lvl2pPr>
      <a:lvl3pPr marL="855980" indent="-215900"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600">
          <a:solidFill>
            <a:schemeClr val="tx1"/>
          </a:solidFill>
          <a:latin typeface="+mn-lt"/>
          <a:cs typeface="+mn-cs"/>
        </a:defRPr>
      </a:lvl3pPr>
      <a:lvl4pPr marL="1173480" indent="-201930"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300">
          <a:solidFill>
            <a:schemeClr val="tx1"/>
          </a:solidFill>
          <a:latin typeface="+mn-lt"/>
          <a:cs typeface="+mn-cs"/>
        </a:defRPr>
      </a:lvl4pPr>
      <a:lvl5pPr marL="15386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5pPr>
      <a:lvl6pPr marL="19958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6pPr>
      <a:lvl7pPr marL="24530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7pPr>
      <a:lvl8pPr marL="29102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8pPr>
      <a:lvl9pPr marL="33674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p:nvPr/>
        </p:nvSpPr>
        <p:spPr>
          <a:xfrm>
            <a:off x="0" y="6553200"/>
            <a:ext cx="10058400" cy="1219200"/>
          </a:xfrm>
          <a:prstGeom prst="rect">
            <a:avLst/>
          </a:prstGeom>
          <a:solidFill>
            <a:schemeClr val="accent1"/>
          </a:solidFill>
          <a:ln w="9525" cap="flat" cmpd="sng">
            <a:solidFill>
              <a:schemeClr val="accent1"/>
            </a:solidFill>
            <a:prstDash val="solid"/>
            <a:miter/>
            <a:headEnd type="none" w="med" len="med"/>
            <a:tailEnd type="none" w="med" len="med"/>
          </a:ln>
        </p:spPr>
        <p:txBody>
          <a:bodyPr wrap="none" lIns="101858" tIns="50929" rIns="101858" bIns="50929" anchor="ctr"/>
          <a:p>
            <a:pPr lvl="0" indent="0" algn="ctr" defTabSz="1019175"/>
            <a:endParaRPr lang="zh-CN" altLang="en-US" sz="2000" dirty="0">
              <a:latin typeface="Arial" panose="020B0604020202020204" pitchFamily="34" charset="0"/>
              <a:ea typeface="宋体" panose="02010600030101010101" pitchFamily="2" charset="-122"/>
            </a:endParaRPr>
          </a:p>
        </p:txBody>
      </p:sp>
      <p:sp>
        <p:nvSpPr>
          <p:cNvPr id="2051" name="Text Box 13"/>
          <p:cNvSpPr txBox="1">
            <a:spLocks noChangeArrowheads="1"/>
          </p:cNvSpPr>
          <p:nvPr/>
        </p:nvSpPr>
        <p:spPr bwMode="auto">
          <a:xfrm>
            <a:off x="2179638" y="6884988"/>
            <a:ext cx="50466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58" tIns="50929" rIns="101858" bIns="50929" anchor="ctr" anchorCtr="1">
            <a:spAutoFit/>
          </a:bodyPr>
          <a:lstStyle>
            <a:lvl1pPr defTabSz="1019175" eaLnBrk="0" hangingPunct="0">
              <a:defRPr sz="2400">
                <a:solidFill>
                  <a:schemeClr val="tx1"/>
                </a:solidFill>
                <a:latin typeface="Arial" panose="020B0604020202020204" pitchFamily="34" charset="0"/>
                <a:ea typeface="宋体" panose="02010600030101010101" pitchFamily="2" charset="-122"/>
              </a:defRPr>
            </a:lvl1pPr>
            <a:lvl2pPr marL="742950" indent="-285750" defTabSz="1019175" eaLnBrk="0" hangingPunct="0">
              <a:defRPr sz="2400">
                <a:solidFill>
                  <a:schemeClr val="tx1"/>
                </a:solidFill>
                <a:latin typeface="Arial" panose="020B0604020202020204" pitchFamily="34" charset="0"/>
                <a:ea typeface="宋体" panose="02010600030101010101" pitchFamily="2" charset="-122"/>
              </a:defRPr>
            </a:lvl2pPr>
            <a:lvl3pPr marL="1143000" indent="-228600" defTabSz="1019175" eaLnBrk="0" hangingPunct="0">
              <a:defRPr sz="2400">
                <a:solidFill>
                  <a:schemeClr val="tx1"/>
                </a:solidFill>
                <a:latin typeface="Arial" panose="020B0604020202020204" pitchFamily="34" charset="0"/>
                <a:ea typeface="宋体" panose="02010600030101010101" pitchFamily="2" charset="-122"/>
              </a:defRPr>
            </a:lvl3pPr>
            <a:lvl4pPr marL="1600200" indent="-228600" defTabSz="1019175" eaLnBrk="0" hangingPunct="0">
              <a:defRPr sz="2400">
                <a:solidFill>
                  <a:schemeClr val="tx1"/>
                </a:solidFill>
                <a:latin typeface="Arial" panose="020B0604020202020204" pitchFamily="34" charset="0"/>
                <a:ea typeface="宋体" panose="02010600030101010101" pitchFamily="2" charset="-122"/>
              </a:defRPr>
            </a:lvl4pPr>
            <a:lvl5pPr marL="2057400" indent="-228600" defTabSz="1019175" eaLnBrk="0" hangingPunct="0">
              <a:defRPr sz="2400">
                <a:solidFill>
                  <a:schemeClr val="tx1"/>
                </a:solidFill>
                <a:latin typeface="Arial" panose="020B0604020202020204" pitchFamily="34" charset="0"/>
                <a:ea typeface="宋体" panose="02010600030101010101" pitchFamily="2" charset="-122"/>
              </a:defRPr>
            </a:lvl5pPr>
            <a:lvl6pPr marL="2514600" indent="-228600" defTabSz="1019175"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019175"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019175"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019175"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0" marR="0" lvl="0" indent="0" algn="ctr" defTabSz="1019175"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sz="1400" b="0"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Together</a:t>
            </a:r>
            <a:r>
              <a:rPr kumimoji="0" lang="zh-CN" altLang="en-US" sz="1400" b="0"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 </a:t>
            </a:r>
            <a:r>
              <a:rPr kumimoji="0" lang="en-US" sz="1400" b="0"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Challenge means opportunities. </a:t>
            </a:r>
            <a:endParaRPr kumimoji="0" lang="en-US" sz="1400" b="0"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pic>
        <p:nvPicPr>
          <p:cNvPr id="2052" name="Picture 70" descr="未标题-1"/>
          <p:cNvPicPr>
            <a:picLocks noChangeAspect="1"/>
          </p:cNvPicPr>
          <p:nvPr userDrawn="1"/>
        </p:nvPicPr>
        <p:blipFill>
          <a:blip r:embed="rId12"/>
          <a:stretch>
            <a:fillRect/>
          </a:stretch>
        </p:blipFill>
        <p:spPr>
          <a:xfrm>
            <a:off x="457200" y="6705600"/>
            <a:ext cx="1524000" cy="762000"/>
          </a:xfrm>
          <a:prstGeom prst="rect">
            <a:avLst/>
          </a:prstGeom>
          <a:noFill/>
          <a:ln w="9525">
            <a:noFill/>
          </a:ln>
        </p:spPr>
      </p:pic>
      <p:pic>
        <p:nvPicPr>
          <p:cNvPr id="2053" name="Picture 68"/>
          <p:cNvPicPr>
            <a:picLocks noChangeAspect="1"/>
          </p:cNvPicPr>
          <p:nvPr userDrawn="1"/>
        </p:nvPicPr>
        <p:blipFill>
          <a:blip r:embed="rId13"/>
          <a:stretch>
            <a:fillRect/>
          </a:stretch>
        </p:blipFill>
        <p:spPr>
          <a:xfrm>
            <a:off x="4643438" y="0"/>
            <a:ext cx="5414962" cy="3646488"/>
          </a:xfrm>
          <a:prstGeom prst="rect">
            <a:avLst/>
          </a:prstGeom>
          <a:noFill/>
          <a:ln w="9525">
            <a:noFill/>
          </a:ln>
        </p:spPr>
      </p:pic>
      <p:sp>
        <p:nvSpPr>
          <p:cNvPr id="2054" name="Rectangle 4"/>
          <p:cNvSpPr>
            <a:spLocks noGrp="1"/>
          </p:cNvSpPr>
          <p:nvPr>
            <p:ph type="title"/>
          </p:nvPr>
        </p:nvSpPr>
        <p:spPr>
          <a:xfrm>
            <a:off x="503238" y="501650"/>
            <a:ext cx="7269162" cy="792163"/>
          </a:xfrm>
          <a:prstGeom prst="rect">
            <a:avLst/>
          </a:prstGeom>
          <a:noFill/>
          <a:ln w="9525">
            <a:noFill/>
          </a:ln>
        </p:spPr>
        <p:txBody>
          <a:bodyPr lIns="0" tIns="50929" rIns="0" bIns="50929" anchor="b"/>
          <a:p>
            <a:pPr lvl="0"/>
            <a:r>
              <a:rPr lang="en-US" altLang="zh-CN" dirty="0"/>
              <a:t>Header text</a:t>
            </a:r>
            <a:endParaRPr lang="en-US" altLang="zh-CN" dirty="0"/>
          </a:p>
        </p:txBody>
      </p:sp>
      <p:sp>
        <p:nvSpPr>
          <p:cNvPr id="2055" name="Rectangle 5"/>
          <p:cNvSpPr>
            <a:spLocks noGrp="1"/>
          </p:cNvSpPr>
          <p:nvPr>
            <p:ph type="body"/>
          </p:nvPr>
        </p:nvSpPr>
        <p:spPr>
          <a:xfrm>
            <a:off x="503238" y="1571625"/>
            <a:ext cx="9051925" cy="5483225"/>
          </a:xfrm>
          <a:prstGeom prst="rect">
            <a:avLst/>
          </a:prstGeom>
          <a:noFill/>
          <a:ln w="9525">
            <a:noFill/>
          </a:ln>
        </p:spPr>
        <p:txBody>
          <a:bodyPr lIns="50929" tIns="50929" rIns="50929" bIns="50929" anchor="t"/>
          <a:p>
            <a:pPr lvl="0" indent="-214630"/>
            <a:r>
              <a:rPr lang="en-US" altLang="zh-CN" dirty="0"/>
              <a:t>Level One Text</a:t>
            </a:r>
            <a:endParaRPr lang="en-US" altLang="zh-CN" dirty="0"/>
          </a:p>
          <a:p>
            <a:pPr lvl="1" indent="-206375"/>
            <a:r>
              <a:rPr lang="en-US" altLang="zh-CN" dirty="0"/>
              <a:t>Level Two Text</a:t>
            </a:r>
            <a:endParaRPr lang="en-US" altLang="zh-CN" dirty="0"/>
          </a:p>
          <a:p>
            <a:pPr lvl="2" indent="-215900"/>
            <a:r>
              <a:rPr lang="en-US" altLang="zh-CN" dirty="0"/>
              <a:t>Level Three Text</a:t>
            </a:r>
            <a:endParaRPr lang="en-US" altLang="zh-CN" dirty="0"/>
          </a:p>
          <a:p>
            <a:pPr lvl="3" indent="-201930"/>
            <a:r>
              <a:rPr lang="en-US" altLang="zh-CN" dirty="0"/>
              <a:t>Level Four Text</a:t>
            </a:r>
            <a:endParaRPr lang="en-US" altLang="zh-CN" dirty="0"/>
          </a:p>
          <a:p>
            <a:pPr lvl="4" indent="-161925"/>
            <a:r>
              <a:rPr lang="en-US" altLang="zh-CN" dirty="0"/>
              <a:t>Level Five Text</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split orient="vert"/>
  </p:transition>
  <p:hf hdr="0" ftr="0" dt="0"/>
  <p:txStyles>
    <p:titleStyle>
      <a:lvl1pPr algn="l" defTabSz="1019175" rtl="0" eaLnBrk="0" fontAlgn="base" hangingPunct="0">
        <a:spcBef>
          <a:spcPct val="0"/>
        </a:spcBef>
        <a:spcAft>
          <a:spcPct val="0"/>
        </a:spcAft>
        <a:defRPr sz="2500" b="1">
          <a:solidFill>
            <a:schemeClr val="accent1"/>
          </a:solidFill>
          <a:latin typeface="+mj-lt"/>
          <a:ea typeface="+mj-ea"/>
          <a:cs typeface="+mj-cs"/>
        </a:defRPr>
      </a:lvl1pPr>
      <a:lvl2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2pPr>
      <a:lvl3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3pPr>
      <a:lvl4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4pPr>
      <a:lvl5pPr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5pPr>
      <a:lvl6pPr marL="4572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6pPr>
      <a:lvl7pPr marL="9144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7pPr>
      <a:lvl8pPr marL="13716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8pPr>
      <a:lvl9pPr marL="1828800" algn="l" defTabSz="1019175" rtl="0" eaLnBrk="0" fontAlgn="base" hangingPunct="0">
        <a:spcBef>
          <a:spcPct val="0"/>
        </a:spcBef>
        <a:spcAft>
          <a:spcPct val="0"/>
        </a:spcAft>
        <a:defRPr sz="2500" b="1">
          <a:solidFill>
            <a:schemeClr val="accent1"/>
          </a:solidFill>
          <a:latin typeface="Arial" panose="020B0604020202020204" pitchFamily="34" charset="0"/>
          <a:cs typeface="Arial" panose="020B0604020202020204" pitchFamily="34" charset="0"/>
        </a:defRPr>
      </a:lvl9pPr>
    </p:titleStyle>
    <p:bodyStyle>
      <a:lvl1pPr marL="214630" indent="-214630"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cs typeface="+mn-cs"/>
        </a:defRPr>
      </a:lvl1pPr>
      <a:lvl2pPr marL="516255" indent="-206375" algn="l" defTabSz="1019175" rtl="0" eaLnBrk="0" fontAlgn="base" hangingPunct="0">
        <a:lnSpc>
          <a:spcPct val="104000"/>
        </a:lnSpc>
        <a:spcBef>
          <a:spcPct val="20000"/>
        </a:spcBef>
        <a:spcAft>
          <a:spcPct val="0"/>
        </a:spcAft>
        <a:buClr>
          <a:schemeClr val="accent1"/>
        </a:buClr>
        <a:buSzPct val="70000"/>
        <a:buFont typeface="宋体" panose="02010600030101010101" pitchFamily="2" charset="-122"/>
        <a:buChar char="-"/>
        <a:defRPr sz="2800">
          <a:solidFill>
            <a:schemeClr val="tx1"/>
          </a:solidFill>
          <a:latin typeface="+mn-lt"/>
          <a:cs typeface="+mn-cs"/>
        </a:defRPr>
      </a:lvl2pPr>
      <a:lvl3pPr marL="855980" indent="-215900"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600">
          <a:solidFill>
            <a:schemeClr val="tx1"/>
          </a:solidFill>
          <a:latin typeface="+mn-lt"/>
          <a:cs typeface="+mn-cs"/>
        </a:defRPr>
      </a:lvl3pPr>
      <a:lvl4pPr marL="1173480" indent="-201930"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300">
          <a:solidFill>
            <a:schemeClr val="tx1"/>
          </a:solidFill>
          <a:latin typeface="+mn-lt"/>
          <a:cs typeface="+mn-cs"/>
        </a:defRPr>
      </a:lvl4pPr>
      <a:lvl5pPr marL="15386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5pPr>
      <a:lvl6pPr marL="19958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6pPr>
      <a:lvl7pPr marL="24530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7pPr>
      <a:lvl8pPr marL="29102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8pPr>
      <a:lvl9pPr marL="3367405" indent="-161925" algn="l" defTabSz="1019175" rtl="0" eaLnBrk="0" fontAlgn="base" hangingPunct="0">
        <a:lnSpc>
          <a:spcPct val="104000"/>
        </a:lnSpc>
        <a:spcBef>
          <a:spcPct val="20000"/>
        </a:spcBef>
        <a:spcAft>
          <a:spcPct val="0"/>
        </a:spcAft>
        <a:buClr>
          <a:schemeClr val="accent1"/>
        </a:buClr>
        <a:buFont typeface="Wingdings" panose="05000000000000000000" pitchFamily="2" charset="2"/>
        <a:buChar char="§"/>
        <a:defRPr sz="11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hyperlink" Target="http://www.bluemoon.com.cn/products.asp?smallclass=&#23478;&#23621;&#28165;&#27905;&#31867;&amp;title=&#23478;&#23621;&#28165;&#27905;&#25252;&#29702;&#3186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p:nvPr/>
        </p:nvSpPr>
        <p:spPr>
          <a:xfrm>
            <a:off x="152400" y="3505200"/>
            <a:ext cx="9525000" cy="914400"/>
          </a:xfrm>
          <a:prstGeom prst="rect">
            <a:avLst/>
          </a:prstGeom>
          <a:noFill/>
          <a:ln w="9525">
            <a:noFill/>
          </a:ln>
        </p:spPr>
        <p:txBody>
          <a:bodyPr lIns="101858" tIns="50929" rIns="101858" bIns="50929" anchor="t"/>
          <a:p>
            <a:pPr algn="ctr" defTabSz="1019175">
              <a:lnSpc>
                <a:spcPct val="130000"/>
              </a:lnSpc>
            </a:pPr>
            <a:r>
              <a:rPr lang="zh-CN" altLang="en-US" sz="3600" b="1" dirty="0">
                <a:solidFill>
                  <a:schemeClr val="tx2"/>
                </a:solidFill>
                <a:latin typeface="黑体" panose="02010609060101010101" pitchFamily="49" charset="-122"/>
                <a:ea typeface="黑体" panose="02010609060101010101" pitchFamily="49" charset="-122"/>
              </a:rPr>
              <a:t>分享报告</a:t>
            </a:r>
            <a:endParaRPr lang="zh-CN" altLang="en-US" sz="3600" b="1" dirty="0">
              <a:solidFill>
                <a:schemeClr val="tx2"/>
              </a:solidFill>
              <a:latin typeface="黑体" panose="02010609060101010101" pitchFamily="49" charset="-122"/>
              <a:ea typeface="黑体" panose="02010609060101010101" pitchFamily="49" charset="-122"/>
            </a:endParaRPr>
          </a:p>
          <a:p>
            <a:pPr algn="ctr" defTabSz="1019175">
              <a:lnSpc>
                <a:spcPct val="130000"/>
              </a:lnSpc>
            </a:pPr>
            <a:r>
              <a:rPr lang="en-US" altLang="zh-CN" sz="3600" b="1" dirty="0">
                <a:solidFill>
                  <a:schemeClr val="tx2"/>
                </a:solidFill>
                <a:latin typeface="黑体" panose="02010609060101010101" pitchFamily="49" charset="-122"/>
                <a:ea typeface="黑体" panose="02010609060101010101" pitchFamily="49" charset="-122"/>
              </a:rPr>
              <a:t>Spring</a:t>
            </a:r>
            <a:r>
              <a:rPr lang="zh-CN" altLang="en-US" sz="3600" b="1" dirty="0">
                <a:solidFill>
                  <a:schemeClr val="tx2"/>
                </a:solidFill>
                <a:latin typeface="黑体" panose="02010609060101010101" pitchFamily="49" charset="-122"/>
                <a:ea typeface="黑体" panose="02010609060101010101" pitchFamily="49" charset="-122"/>
              </a:rPr>
              <a:t>整合邮件模板定时发送</a:t>
            </a:r>
            <a:endParaRPr lang="en-US" altLang="zh-CN" sz="3600" b="1" dirty="0">
              <a:solidFill>
                <a:schemeClr val="tx2"/>
              </a:solidFill>
              <a:latin typeface="黑体" panose="02010609060101010101" pitchFamily="49" charset="-122"/>
              <a:ea typeface="黑体" panose="02010609060101010101" pitchFamily="49" charset="-122"/>
            </a:endParaRPr>
          </a:p>
          <a:p>
            <a:pPr algn="ctr" defTabSz="1019175">
              <a:lnSpc>
                <a:spcPct val="130000"/>
              </a:lnSpc>
            </a:pPr>
            <a:r>
              <a:rPr lang="zh-CN" altLang="en-US" sz="3600" b="1" dirty="0">
                <a:solidFill>
                  <a:schemeClr val="tx2"/>
                </a:solidFill>
                <a:latin typeface="黑体" panose="02010609060101010101" pitchFamily="49" charset="-122"/>
                <a:ea typeface="黑体" panose="02010609060101010101" pitchFamily="49" charset="-122"/>
              </a:rPr>
              <a:t>张涛</a:t>
            </a:r>
            <a:br>
              <a:rPr lang="zh-CN" altLang="en-US" sz="3600" b="1" dirty="0">
                <a:solidFill>
                  <a:schemeClr val="tx2"/>
                </a:solidFill>
                <a:latin typeface="黑体" panose="02010609060101010101" pitchFamily="49" charset="-122"/>
                <a:ea typeface="黑体" panose="02010609060101010101" pitchFamily="49" charset="-122"/>
              </a:rPr>
            </a:br>
            <a:endParaRPr lang="zh-CN" altLang="en-US" sz="2000" b="1" dirty="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Content Placeholder 2"/>
          <p:cNvSpPr>
            <a:spLocks noGrp="1"/>
          </p:cNvSpPr>
          <p:nvPr>
            <p:ph idx="4294967295"/>
          </p:nvPr>
        </p:nvSpPr>
        <p:spPr>
          <a:xfrm>
            <a:off x="503238" y="1571625"/>
            <a:ext cx="9051925" cy="5483225"/>
          </a:xfrm>
        </p:spPr>
        <p:txBody>
          <a:bodyPr wrap="square" lIns="50929" tIns="50929" rIns="50929" bIns="50929" anchor="t"/>
          <a:p>
            <a:pPr marL="0" indent="0">
              <a:buChar char="Ø"/>
            </a:pPr>
            <a:endParaRPr lang="zh-CN" altLang="en-US" sz="3200" dirty="0">
              <a:ea typeface="宋体" panose="02010600030101010101" pitchFamily="2" charset="-122"/>
            </a:endParaRPr>
          </a:p>
          <a:p>
            <a:pPr marL="0" indent="0">
              <a:buNone/>
            </a:pPr>
            <a:r>
              <a:rPr lang="en-US" altLang="zh-CN" sz="1800" dirty="0">
                <a:ea typeface="宋体" panose="02010600030101010101" pitchFamily="2" charset="-122"/>
              </a:rPr>
              <a:t>Quartz</a:t>
            </a:r>
            <a:r>
              <a:rPr lang="zh-CN" altLang="zh-CN" sz="1800" dirty="0">
                <a:ea typeface="宋体" panose="02010600030101010101" pitchFamily="2" charset="-122"/>
              </a:rPr>
              <a:t>中的触发器用来告诉调度程序作业什么时候触发，即</a:t>
            </a:r>
            <a:r>
              <a:rPr lang="en-US" altLang="zh-CN" sz="1800" dirty="0">
                <a:ea typeface="宋体" panose="02010600030101010101" pitchFamily="2" charset="-122"/>
              </a:rPr>
              <a:t>Trigger</a:t>
            </a:r>
            <a:r>
              <a:rPr lang="zh-CN" altLang="en-US" sz="1800" dirty="0">
                <a:ea typeface="宋体" panose="02010600030101010101" pitchFamily="2" charset="-122"/>
              </a:rPr>
              <a:t>对象是用来触发执行</a:t>
            </a:r>
            <a:r>
              <a:rPr lang="en-US" altLang="zh-CN" sz="1800" dirty="0">
                <a:ea typeface="宋体" panose="02010600030101010101" pitchFamily="2" charset="-122"/>
              </a:rPr>
              <a:t>Job</a:t>
            </a:r>
            <a:r>
              <a:rPr lang="zh-CN" altLang="en-US" sz="1800" dirty="0">
                <a:ea typeface="宋体" panose="02010600030101010101" pitchFamily="2" charset="-122"/>
              </a:rPr>
              <a:t>的。</a:t>
            </a:r>
            <a:endParaRPr lang="zh-CN" altLang="en-US" sz="1800" dirty="0">
              <a:ea typeface="宋体" panose="02010600030101010101" pitchFamily="2" charset="-122"/>
            </a:endParaRPr>
          </a:p>
          <a:p>
            <a:pPr marL="0" indent="0">
              <a:buNone/>
            </a:pPr>
            <a:endParaRPr lang="zh-CN" altLang="en-US" sz="1800" dirty="0">
              <a:ea typeface="宋体" panose="02010600030101010101" pitchFamily="2" charset="-122"/>
            </a:endParaRPr>
          </a:p>
        </p:txBody>
      </p:sp>
      <p:sp>
        <p:nvSpPr>
          <p:cNvPr id="13314"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7</a:t>
            </a:r>
            <a:r>
              <a:rPr lang="zh-CN" altLang="en-US" sz="1000" dirty="0"/>
              <a:t>&gt;页共8页</a:t>
            </a:r>
            <a:endParaRPr lang="zh-CN" altLang="en-US" sz="1000" dirty="0"/>
          </a:p>
          <a:p>
            <a:pPr lvl="0" indent="0"/>
            <a:endParaRPr lang="zh-CN" altLang="en-US" sz="1000" dirty="0"/>
          </a:p>
        </p:txBody>
      </p:sp>
      <p:sp>
        <p:nvSpPr>
          <p:cNvPr id="13315"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3316" name="文本框 2"/>
          <p:cNvSpPr txBox="1"/>
          <p:nvPr/>
        </p:nvSpPr>
        <p:spPr>
          <a:xfrm>
            <a:off x="4991100" y="2362200"/>
            <a:ext cx="4076700" cy="460375"/>
          </a:xfrm>
          <a:prstGeom prst="rect">
            <a:avLst/>
          </a:prstGeom>
          <a:noFill/>
          <a:ln w="9525">
            <a:noFill/>
          </a:ln>
        </p:spPr>
        <p:txBody>
          <a:bodyPr wrap="square" anchor="t">
            <a:spAutoFit/>
          </a:bodyPr>
          <a:p>
            <a:endParaRPr lang="en-US" altLang="zh-CN">
              <a:latin typeface="Arial" panose="020B0604020202020204" pitchFamily="34" charset="0"/>
            </a:endParaRPr>
          </a:p>
        </p:txBody>
      </p:sp>
      <p:sp>
        <p:nvSpPr>
          <p:cNvPr id="13317" name="文本框 1"/>
          <p:cNvSpPr txBox="1"/>
          <p:nvPr/>
        </p:nvSpPr>
        <p:spPr>
          <a:xfrm>
            <a:off x="3446463" y="663575"/>
            <a:ext cx="2925762" cy="460375"/>
          </a:xfrm>
          <a:prstGeom prst="rect">
            <a:avLst/>
          </a:prstGeom>
          <a:noFill/>
          <a:ln w="9525">
            <a:noFill/>
          </a:ln>
        </p:spPr>
        <p:txBody>
          <a:bodyPr wrap="none" anchor="t">
            <a:spAutoFit/>
          </a:bodyPr>
          <a:p>
            <a:pPr algn="ctr"/>
            <a:r>
              <a:rPr lang="en-US" altLang="zh-CN">
                <a:latin typeface="Arial" panose="020B0604020202020204" pitchFamily="34" charset="0"/>
              </a:rPr>
              <a:t>Quartz</a:t>
            </a:r>
            <a:r>
              <a:rPr lang="zh-CN" altLang="en-US">
                <a:latin typeface="Arial" panose="020B0604020202020204" pitchFamily="34" charset="0"/>
              </a:rPr>
              <a:t>定时任务实例</a:t>
            </a:r>
            <a:endParaRPr lang="zh-CN" altLang="en-US">
              <a:latin typeface="Arial" panose="020B0604020202020204" pitchFamily="34" charset="0"/>
            </a:endParaRPr>
          </a:p>
        </p:txBody>
      </p:sp>
      <p:sp>
        <p:nvSpPr>
          <p:cNvPr id="13318" name="文本框 1"/>
          <p:cNvSpPr txBox="1"/>
          <p:nvPr/>
        </p:nvSpPr>
        <p:spPr>
          <a:xfrm>
            <a:off x="58738" y="1500188"/>
            <a:ext cx="6037262" cy="460375"/>
          </a:xfrm>
          <a:prstGeom prst="rect">
            <a:avLst/>
          </a:prstGeom>
          <a:noFill/>
          <a:ln w="9525">
            <a:noFill/>
          </a:ln>
        </p:spPr>
        <p:txBody>
          <a:bodyPr wrap="square" anchor="t">
            <a:spAutoFit/>
          </a:bodyPr>
          <a:p>
            <a:r>
              <a:rPr lang="en-US" altLang="zh-CN">
                <a:latin typeface="Arial" panose="020B0604020202020204" pitchFamily="34" charset="0"/>
              </a:rPr>
              <a:t>4</a:t>
            </a:r>
            <a:r>
              <a:rPr lang="zh-CN" altLang="en-US">
                <a:latin typeface="Arial" panose="020B0604020202020204" pitchFamily="34" charset="0"/>
              </a:rPr>
              <a:t>、</a:t>
            </a:r>
            <a:r>
              <a:rPr lang="en-US" altLang="zh-CN">
                <a:latin typeface="Arial" panose="020B0604020202020204" pitchFamily="34" charset="0"/>
              </a:rPr>
              <a:t>Trigger</a:t>
            </a:r>
            <a:r>
              <a:rPr lang="zh-CN" altLang="en-US">
                <a:latin typeface="Arial" panose="020B0604020202020204" pitchFamily="34" charset="0"/>
              </a:rPr>
              <a:t>是什么？</a:t>
            </a:r>
            <a:endParaRPr lang="zh-CN" altLang="en-US">
              <a:latin typeface="Arial" panose="020B0604020202020204" pitchFamily="34" charset="0"/>
            </a:endParaRPr>
          </a:p>
        </p:txBody>
      </p:sp>
      <p:pic>
        <p:nvPicPr>
          <p:cNvPr id="13319" name="图片 2"/>
          <p:cNvPicPr>
            <a:picLocks noChangeAspect="1"/>
          </p:cNvPicPr>
          <p:nvPr/>
        </p:nvPicPr>
        <p:blipFill>
          <a:blip r:embed="rId1"/>
          <a:stretch>
            <a:fillRect/>
          </a:stretch>
        </p:blipFill>
        <p:spPr>
          <a:xfrm>
            <a:off x="241300" y="2954338"/>
            <a:ext cx="9761538" cy="3457575"/>
          </a:xfrm>
          <a:prstGeom prst="rect">
            <a:avLst/>
          </a:prstGeom>
          <a:noFill/>
          <a:ln w="9525">
            <a:noFill/>
          </a:ln>
        </p:spPr>
      </p:pic>
    </p:spTree>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14338"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4339" name="文本框 1"/>
          <p:cNvSpPr txBox="1"/>
          <p:nvPr/>
        </p:nvSpPr>
        <p:spPr>
          <a:xfrm>
            <a:off x="989013" y="746125"/>
            <a:ext cx="7850187" cy="460375"/>
          </a:xfrm>
          <a:prstGeom prst="rect">
            <a:avLst/>
          </a:prstGeom>
          <a:noFill/>
          <a:ln w="9525">
            <a:noFill/>
          </a:ln>
        </p:spPr>
        <p:txBody>
          <a:bodyPr wrap="square" anchor="t">
            <a:spAutoFit/>
          </a:bodyPr>
          <a:p>
            <a:pPr algn="ctr"/>
            <a:r>
              <a:rPr lang="en-US" altLang="zh-CN">
                <a:latin typeface="Arial" panose="020B0604020202020204" pitchFamily="34" charset="0"/>
              </a:rPr>
              <a:t>Quartz</a:t>
            </a:r>
            <a:r>
              <a:rPr lang="zh-CN" altLang="en-US">
                <a:latin typeface="Arial" panose="020B0604020202020204" pitchFamily="34" charset="0"/>
              </a:rPr>
              <a:t>定时任务实例</a:t>
            </a:r>
            <a:endParaRPr lang="zh-CN" altLang="en-US">
              <a:latin typeface="Arial" panose="020B0604020202020204" pitchFamily="34" charset="0"/>
            </a:endParaRPr>
          </a:p>
        </p:txBody>
      </p:sp>
      <p:sp>
        <p:nvSpPr>
          <p:cNvPr id="14340" name="文本框 1"/>
          <p:cNvSpPr txBox="1"/>
          <p:nvPr/>
        </p:nvSpPr>
        <p:spPr>
          <a:xfrm>
            <a:off x="280988" y="1455738"/>
            <a:ext cx="3382962" cy="460375"/>
          </a:xfrm>
          <a:prstGeom prst="rect">
            <a:avLst/>
          </a:prstGeom>
          <a:noFill/>
          <a:ln w="9525">
            <a:noFill/>
          </a:ln>
        </p:spPr>
        <p:txBody>
          <a:bodyPr wrap="square" anchor="t">
            <a:spAutoFit/>
          </a:bodyPr>
          <a:p>
            <a:r>
              <a:rPr lang="en-US" altLang="zh-CN">
                <a:latin typeface="Arial" panose="020B0604020202020204" pitchFamily="34" charset="0"/>
              </a:rPr>
              <a:t>5</a:t>
            </a:r>
            <a:r>
              <a:rPr lang="zh-CN" altLang="en-US">
                <a:latin typeface="Arial" panose="020B0604020202020204" pitchFamily="34" charset="0"/>
              </a:rPr>
              <a:t>、触发器通用属性</a:t>
            </a:r>
            <a:endParaRPr lang="zh-CN" altLang="en-US">
              <a:latin typeface="Arial" panose="020B0604020202020204" pitchFamily="34" charset="0"/>
            </a:endParaRPr>
          </a:p>
        </p:txBody>
      </p:sp>
      <p:sp>
        <p:nvSpPr>
          <p:cNvPr id="14341" name="文本框 2"/>
          <p:cNvSpPr txBox="1"/>
          <p:nvPr/>
        </p:nvSpPr>
        <p:spPr>
          <a:xfrm>
            <a:off x="180975" y="2076450"/>
            <a:ext cx="9648825" cy="920750"/>
          </a:xfrm>
          <a:prstGeom prst="rect">
            <a:avLst/>
          </a:prstGeom>
          <a:noFill/>
          <a:ln w="9525">
            <a:noFill/>
          </a:ln>
        </p:spPr>
        <p:txBody>
          <a:bodyPr wrap="square" anchor="t">
            <a:spAutoFit/>
          </a:bodyPr>
          <a:p>
            <a:r>
              <a:rPr lang="en-US" altLang="zh-CN" sz="1800">
                <a:latin typeface="Arial" panose="020B0604020202020204" pitchFamily="34" charset="0"/>
              </a:rPr>
              <a:t>JobKey</a:t>
            </a:r>
            <a:r>
              <a:rPr lang="zh-CN" altLang="en-US" sz="1800">
                <a:latin typeface="Arial" panose="020B0604020202020204" pitchFamily="34" charset="0"/>
              </a:rPr>
              <a:t>：表示</a:t>
            </a:r>
            <a:r>
              <a:rPr lang="en-US" altLang="zh-CN" sz="1800">
                <a:latin typeface="Arial" panose="020B0604020202020204" pitchFamily="34" charset="0"/>
              </a:rPr>
              <a:t>job</a:t>
            </a:r>
            <a:r>
              <a:rPr lang="zh-CN" altLang="en-US" sz="1800">
                <a:latin typeface="Arial" panose="020B0604020202020204" pitchFamily="34" charset="0"/>
              </a:rPr>
              <a:t>实例的标识，触发器被触发时，该指定的</a:t>
            </a:r>
            <a:r>
              <a:rPr lang="en-US" altLang="zh-CN" sz="1800">
                <a:latin typeface="Arial" panose="020B0604020202020204" pitchFamily="34" charset="0"/>
              </a:rPr>
              <a:t>job</a:t>
            </a:r>
            <a:r>
              <a:rPr lang="zh-CN" altLang="en-US" sz="1800">
                <a:latin typeface="Arial" panose="020B0604020202020204" pitchFamily="34" charset="0"/>
              </a:rPr>
              <a:t>实例会被执行。</a:t>
            </a:r>
            <a:endParaRPr lang="en-US" altLang="zh-CN">
              <a:latin typeface="Arial" panose="020B0604020202020204" pitchFamily="34" charset="0"/>
            </a:endParaRPr>
          </a:p>
          <a:p>
            <a:r>
              <a:rPr lang="en-US" altLang="zh-CN" sz="1800">
                <a:latin typeface="Arial" panose="020B0604020202020204" pitchFamily="34" charset="0"/>
              </a:rPr>
              <a:t>StartTime</a:t>
            </a:r>
            <a:r>
              <a:rPr lang="zh-CN" altLang="en-US" sz="1800">
                <a:latin typeface="Arial" panose="020B0604020202020204" pitchFamily="34" charset="0"/>
              </a:rPr>
              <a:t>：表示触发器的时间表</a:t>
            </a:r>
            <a:r>
              <a:rPr lang="zh-CN" altLang="en-US" sz="1800" b="1">
                <a:solidFill>
                  <a:srgbClr val="FF0000"/>
                </a:solidFill>
                <a:latin typeface="Arial" panose="020B0604020202020204" pitchFamily="34" charset="0"/>
              </a:rPr>
              <a:t>首次被触发的时间</a:t>
            </a:r>
            <a:r>
              <a:rPr lang="zh-CN" altLang="en-US" sz="1800">
                <a:latin typeface="Arial" panose="020B0604020202020204" pitchFamily="34" charset="0"/>
              </a:rPr>
              <a:t>。它的值的类型是</a:t>
            </a:r>
            <a:r>
              <a:rPr lang="en-US" altLang="zh-CN" sz="1800">
                <a:latin typeface="Arial" panose="020B0604020202020204" pitchFamily="34" charset="0"/>
              </a:rPr>
              <a:t>java.util.Date.</a:t>
            </a:r>
            <a:endParaRPr lang="en-US" altLang="zh-CN" sz="1800">
              <a:latin typeface="Arial" panose="020B0604020202020204" pitchFamily="34" charset="0"/>
            </a:endParaRPr>
          </a:p>
          <a:p>
            <a:r>
              <a:rPr lang="en-US" altLang="zh-CN" sz="1800">
                <a:latin typeface="Arial" panose="020B0604020202020204" pitchFamily="34" charset="0"/>
              </a:rPr>
              <a:t>EndTime</a:t>
            </a:r>
            <a:r>
              <a:rPr lang="zh-CN" altLang="en-US" sz="1800">
                <a:latin typeface="Arial" panose="020B0604020202020204" pitchFamily="34" charset="0"/>
              </a:rPr>
              <a:t>：指定触发器的</a:t>
            </a:r>
            <a:r>
              <a:rPr lang="zh-CN" altLang="en-US" sz="1800" b="1">
                <a:solidFill>
                  <a:srgbClr val="FF0000"/>
                </a:solidFill>
                <a:latin typeface="Arial" panose="020B0604020202020204" pitchFamily="34" charset="0"/>
              </a:rPr>
              <a:t>不再被触发的时间</a:t>
            </a:r>
            <a:r>
              <a:rPr lang="zh-CN" altLang="en-US" sz="1800">
                <a:latin typeface="Arial" panose="020B0604020202020204" pitchFamily="34" charset="0"/>
              </a:rPr>
              <a:t>，它的值的类型是</a:t>
            </a:r>
            <a:r>
              <a:rPr lang="en-US" altLang="zh-CN" sz="1800">
                <a:latin typeface="Arial" panose="020B0604020202020204" pitchFamily="34" charset="0"/>
              </a:rPr>
              <a:t>java.util.Date.</a:t>
            </a:r>
            <a:endParaRPr lang="zh-CN" altLang="en-US" sz="1800">
              <a:latin typeface="Arial" panose="020B0604020202020204" pitchFamily="34" charset="0"/>
            </a:endParaRPr>
          </a:p>
        </p:txBody>
      </p:sp>
      <p:sp>
        <p:nvSpPr>
          <p:cNvPr id="2" name="文本框 1"/>
          <p:cNvSpPr txBox="1"/>
          <p:nvPr/>
        </p:nvSpPr>
        <p:spPr>
          <a:xfrm>
            <a:off x="146685" y="3145155"/>
            <a:ext cx="6635115" cy="460375"/>
          </a:xfrm>
          <a:prstGeom prst="rect">
            <a:avLst/>
          </a:prstGeom>
          <a:noFill/>
        </p:spPr>
        <p:txBody>
          <a:bodyPr wrap="square" rtlCol="0">
            <a:spAutoFit/>
          </a:bodyPr>
          <a:p>
            <a:pPr algn="l"/>
            <a:r>
              <a:rPr lang="zh-CN" altLang="en-US"/>
              <a:t>6、SimpleTrigger</a:t>
            </a:r>
            <a:endParaRPr lang="zh-CN" altLang="en-US"/>
          </a:p>
        </p:txBody>
      </p:sp>
      <p:sp>
        <p:nvSpPr>
          <p:cNvPr id="4" name="文本框 3"/>
          <p:cNvSpPr txBox="1"/>
          <p:nvPr/>
        </p:nvSpPr>
        <p:spPr>
          <a:xfrm>
            <a:off x="134620" y="3757295"/>
            <a:ext cx="9771380" cy="368300"/>
          </a:xfrm>
          <a:prstGeom prst="rect">
            <a:avLst/>
          </a:prstGeom>
          <a:noFill/>
        </p:spPr>
        <p:txBody>
          <a:bodyPr wrap="square" rtlCol="0">
            <a:spAutoFit/>
          </a:bodyPr>
          <a:p>
            <a:r>
              <a:rPr lang="zh-CN" altLang="en-US" sz="1800"/>
              <a:t>在一个指定时间段内执行一次作业任务或是在指定的时间间隔内多次执行作业任务</a:t>
            </a:r>
            <a:endParaRPr lang="zh-CN" altLang="en-US" sz="1800"/>
          </a:p>
        </p:txBody>
      </p:sp>
      <p:sp>
        <p:nvSpPr>
          <p:cNvPr id="5" name="文本框 4"/>
          <p:cNvSpPr txBox="1"/>
          <p:nvPr/>
        </p:nvSpPr>
        <p:spPr>
          <a:xfrm>
            <a:off x="86995" y="4368800"/>
            <a:ext cx="9895205" cy="1660525"/>
          </a:xfrm>
          <a:prstGeom prst="rect">
            <a:avLst/>
          </a:prstGeom>
          <a:noFill/>
        </p:spPr>
        <p:txBody>
          <a:bodyPr wrap="square" rtlCol="0">
            <a:spAutoFit/>
          </a:bodyPr>
          <a:p>
            <a:r>
              <a:rPr lang="zh-CN" altLang="en-US" b="1">
                <a:solidFill>
                  <a:srgbClr val="FF0000"/>
                </a:solidFill>
              </a:rPr>
              <a:t>需要注意的点</a:t>
            </a:r>
            <a:endParaRPr lang="zh-CN" altLang="en-US" b="1">
              <a:solidFill>
                <a:srgbClr val="FF0000"/>
              </a:solidFill>
            </a:endParaRPr>
          </a:p>
          <a:p>
            <a:endParaRPr lang="zh-CN" altLang="en-US"/>
          </a:p>
          <a:p>
            <a:pPr marL="342900" indent="-342900">
              <a:buFont typeface="+mj-ea"/>
              <a:buAutoNum type="circleNumDbPlain"/>
            </a:pPr>
            <a:r>
              <a:rPr lang="zh-CN" altLang="en-US" sz="1800"/>
              <a:t>重复次数可以为</a:t>
            </a:r>
            <a:r>
              <a:rPr lang="en-US" altLang="zh-CN" sz="1800"/>
              <a:t>0</a:t>
            </a:r>
            <a:r>
              <a:rPr lang="zh-CN" altLang="en-US" sz="1800"/>
              <a:t>，正整数或是</a:t>
            </a:r>
            <a:r>
              <a:rPr lang="en-US" altLang="zh-CN" sz="1800"/>
              <a:t>SimpleTrigger.REPEAT_INDEFINITELY</a:t>
            </a:r>
            <a:r>
              <a:rPr lang="zh-CN" altLang="en-US" sz="1800"/>
              <a:t>常量值。</a:t>
            </a:r>
            <a:endParaRPr lang="zh-CN" altLang="en-US" sz="1800"/>
          </a:p>
          <a:p>
            <a:pPr marL="342900" indent="-342900">
              <a:buFont typeface="+mj-ea"/>
              <a:buAutoNum type="circleNumDbPlain"/>
            </a:pPr>
            <a:r>
              <a:rPr lang="zh-CN" altLang="en-US" sz="1800"/>
              <a:t>重复执行间隔必须为</a:t>
            </a:r>
            <a:r>
              <a:rPr lang="en-US" altLang="zh-CN" sz="1800"/>
              <a:t>0</a:t>
            </a:r>
            <a:r>
              <a:rPr lang="zh-CN" altLang="en-US" sz="1800"/>
              <a:t>或长整数</a:t>
            </a:r>
            <a:endParaRPr lang="zh-CN" altLang="en-US" sz="1800"/>
          </a:p>
          <a:p>
            <a:pPr marL="342900" indent="-342900">
              <a:buFont typeface="+mj-ea"/>
              <a:buAutoNum type="circleNumDbPlain"/>
            </a:pPr>
            <a:r>
              <a:rPr lang="zh-CN" altLang="en-US" sz="1800"/>
              <a:t>一旦被指定了</a:t>
            </a:r>
            <a:r>
              <a:rPr lang="en-US" altLang="zh-CN" sz="1800"/>
              <a:t>endTime</a:t>
            </a:r>
            <a:r>
              <a:rPr lang="zh-CN" altLang="en-US" sz="1800"/>
              <a:t>参数，那么它会覆盖重复次数参数的效果。</a:t>
            </a:r>
            <a:endParaRPr lang="zh-CN" altLang="en-US" sz="1800"/>
          </a:p>
        </p:txBody>
      </p:sp>
    </p:spTree>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15362"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163195" y="1468120"/>
            <a:ext cx="4256405" cy="460375"/>
          </a:xfrm>
          <a:prstGeom prst="rect">
            <a:avLst/>
          </a:prstGeom>
          <a:noFill/>
        </p:spPr>
        <p:txBody>
          <a:bodyPr wrap="square" rtlCol="0">
            <a:spAutoFit/>
          </a:bodyPr>
          <a:p>
            <a:r>
              <a:rPr lang="en-US" altLang="zh-CN"/>
              <a:t>7</a:t>
            </a:r>
            <a:r>
              <a:rPr lang="zh-CN" altLang="en-US"/>
              <a:t>、</a:t>
            </a:r>
            <a:r>
              <a:rPr lang="en-US" altLang="zh-CN"/>
              <a:t>CronTrigger</a:t>
            </a:r>
            <a:r>
              <a:rPr lang="zh-CN" altLang="en-US"/>
              <a:t>的作用</a:t>
            </a:r>
            <a:endParaRPr lang="zh-CN" altLang="en-US"/>
          </a:p>
        </p:txBody>
      </p:sp>
      <p:sp>
        <p:nvSpPr>
          <p:cNvPr id="3" name="文本框 2"/>
          <p:cNvSpPr txBox="1"/>
          <p:nvPr/>
        </p:nvSpPr>
        <p:spPr>
          <a:xfrm>
            <a:off x="126365" y="1945640"/>
            <a:ext cx="9779635" cy="645160"/>
          </a:xfrm>
          <a:prstGeom prst="rect">
            <a:avLst/>
          </a:prstGeom>
          <a:noFill/>
        </p:spPr>
        <p:txBody>
          <a:bodyPr wrap="square" rtlCol="0">
            <a:spAutoFit/>
          </a:bodyPr>
          <a:p>
            <a:r>
              <a:rPr lang="zh-CN" altLang="en-US" sz="1800" b="1">
                <a:solidFill>
                  <a:srgbClr val="FF0000"/>
                </a:solidFill>
              </a:rPr>
              <a:t>基于日历的作业调度器</a:t>
            </a:r>
            <a:r>
              <a:rPr lang="zh-CN" altLang="en-US" sz="1800"/>
              <a:t>，而不是像</a:t>
            </a:r>
            <a:r>
              <a:rPr lang="en-US" altLang="zh-CN" sz="1800"/>
              <a:t>SimpleTrigger</a:t>
            </a:r>
            <a:r>
              <a:rPr lang="zh-CN" altLang="en-US" sz="1800"/>
              <a:t>那样精确指定间隔时间，比</a:t>
            </a:r>
            <a:r>
              <a:rPr lang="en-US" altLang="zh-CN" sz="1800"/>
              <a:t>SimpleTrigger</a:t>
            </a:r>
            <a:r>
              <a:rPr lang="zh-CN" altLang="en-US" sz="1800"/>
              <a:t>更常用。</a:t>
            </a:r>
            <a:endParaRPr lang="zh-CN" altLang="en-US" sz="1800"/>
          </a:p>
        </p:txBody>
      </p:sp>
      <p:sp>
        <p:nvSpPr>
          <p:cNvPr id="4" name="文本框 3"/>
          <p:cNvSpPr txBox="1"/>
          <p:nvPr/>
        </p:nvSpPr>
        <p:spPr>
          <a:xfrm>
            <a:off x="209550" y="2802255"/>
            <a:ext cx="8172450" cy="460375"/>
          </a:xfrm>
          <a:prstGeom prst="rect">
            <a:avLst/>
          </a:prstGeom>
          <a:noFill/>
        </p:spPr>
        <p:txBody>
          <a:bodyPr wrap="square" rtlCol="0">
            <a:spAutoFit/>
          </a:bodyPr>
          <a:p>
            <a:r>
              <a:rPr lang="en-US" altLang="zh-CN"/>
              <a:t>Cron</a:t>
            </a:r>
            <a:r>
              <a:rPr lang="zh-CN" altLang="en-US"/>
              <a:t>表达式</a:t>
            </a:r>
            <a:endParaRPr lang="zh-CN" altLang="en-US"/>
          </a:p>
        </p:txBody>
      </p:sp>
      <p:sp>
        <p:nvSpPr>
          <p:cNvPr id="5" name="文本框 4"/>
          <p:cNvSpPr txBox="1"/>
          <p:nvPr/>
        </p:nvSpPr>
        <p:spPr>
          <a:xfrm>
            <a:off x="245745" y="3328670"/>
            <a:ext cx="9584055" cy="645160"/>
          </a:xfrm>
          <a:prstGeom prst="rect">
            <a:avLst/>
          </a:prstGeom>
          <a:noFill/>
        </p:spPr>
        <p:txBody>
          <a:bodyPr wrap="square" rtlCol="0">
            <a:spAutoFit/>
          </a:bodyPr>
          <a:p>
            <a:r>
              <a:rPr lang="zh-CN" altLang="en-US" sz="1800"/>
              <a:t>用于</a:t>
            </a:r>
            <a:r>
              <a:rPr lang="zh-CN" altLang="en-US" sz="1800" b="1">
                <a:solidFill>
                  <a:srgbClr val="FF0000"/>
                </a:solidFill>
              </a:rPr>
              <a:t>配置</a:t>
            </a:r>
            <a:r>
              <a:rPr lang="en-US" altLang="zh-CN" sz="1800" b="1">
                <a:solidFill>
                  <a:srgbClr val="FF0000"/>
                </a:solidFill>
              </a:rPr>
              <a:t>CronTrigger</a:t>
            </a:r>
            <a:r>
              <a:rPr lang="zh-CN" altLang="en-US" sz="1800" b="1">
                <a:solidFill>
                  <a:srgbClr val="FF0000"/>
                </a:solidFill>
              </a:rPr>
              <a:t>实例</a:t>
            </a:r>
            <a:r>
              <a:rPr lang="zh-CN" altLang="en-US" sz="1800"/>
              <a:t>是由</a:t>
            </a:r>
            <a:r>
              <a:rPr lang="en-US" altLang="zh-CN" sz="1800" b="1">
                <a:solidFill>
                  <a:srgbClr val="FF0000"/>
                </a:solidFill>
              </a:rPr>
              <a:t>7</a:t>
            </a:r>
            <a:r>
              <a:rPr lang="zh-CN" altLang="en-US" sz="1800" b="1">
                <a:solidFill>
                  <a:srgbClr val="FF0000"/>
                </a:solidFill>
              </a:rPr>
              <a:t>个子表达式</a:t>
            </a:r>
            <a:r>
              <a:rPr lang="zh-CN" altLang="en-US" sz="1800"/>
              <a:t>组成的字符串，描述了时间表的详细信息。</a:t>
            </a:r>
            <a:endParaRPr lang="zh-CN" altLang="en-US" sz="1800"/>
          </a:p>
          <a:p>
            <a:r>
              <a:rPr lang="zh-CN" altLang="en-US" sz="1800"/>
              <a:t>格式：</a:t>
            </a:r>
            <a:r>
              <a:rPr lang="en-US" altLang="zh-CN" sz="1800" b="1">
                <a:solidFill>
                  <a:srgbClr val="FF0000"/>
                </a:solidFill>
              </a:rPr>
              <a:t>[</a:t>
            </a:r>
            <a:r>
              <a:rPr lang="zh-CN" altLang="en-US" sz="1800" b="1">
                <a:solidFill>
                  <a:srgbClr val="FF0000"/>
                </a:solidFill>
              </a:rPr>
              <a:t>秒</a:t>
            </a:r>
            <a:r>
              <a:rPr lang="en-US" altLang="zh-CN" sz="1800" b="1">
                <a:solidFill>
                  <a:srgbClr val="FF0000"/>
                </a:solidFill>
              </a:rPr>
              <a:t>][</a:t>
            </a:r>
            <a:r>
              <a:rPr lang="zh-CN" altLang="en-US" sz="1800" b="1">
                <a:solidFill>
                  <a:srgbClr val="FF0000"/>
                </a:solidFill>
              </a:rPr>
              <a:t>分</a:t>
            </a:r>
            <a:r>
              <a:rPr lang="en-US" altLang="zh-CN" sz="1800" b="1">
                <a:solidFill>
                  <a:srgbClr val="FF0000"/>
                </a:solidFill>
              </a:rPr>
              <a:t>][</a:t>
            </a:r>
            <a:r>
              <a:rPr lang="zh-CN" altLang="en-US" sz="1800" b="1">
                <a:solidFill>
                  <a:srgbClr val="FF0000"/>
                </a:solidFill>
              </a:rPr>
              <a:t>小时</a:t>
            </a:r>
            <a:r>
              <a:rPr lang="en-US" altLang="zh-CN" sz="1800" b="1">
                <a:solidFill>
                  <a:srgbClr val="FF0000"/>
                </a:solidFill>
              </a:rPr>
              <a:t>][</a:t>
            </a:r>
            <a:r>
              <a:rPr lang="zh-CN" altLang="en-US" sz="1800" b="1">
                <a:solidFill>
                  <a:srgbClr val="FF0000"/>
                </a:solidFill>
              </a:rPr>
              <a:t>日</a:t>
            </a:r>
            <a:r>
              <a:rPr lang="en-US" altLang="zh-CN" sz="1800" b="1">
                <a:solidFill>
                  <a:srgbClr val="FF0000"/>
                </a:solidFill>
              </a:rPr>
              <a:t>][</a:t>
            </a:r>
            <a:r>
              <a:rPr lang="zh-CN" altLang="en-US" sz="1800" b="1">
                <a:solidFill>
                  <a:srgbClr val="FF0000"/>
                </a:solidFill>
              </a:rPr>
              <a:t>月</a:t>
            </a:r>
            <a:r>
              <a:rPr lang="en-US" altLang="zh-CN" sz="1800" b="1">
                <a:solidFill>
                  <a:srgbClr val="FF0000"/>
                </a:solidFill>
              </a:rPr>
              <a:t>][</a:t>
            </a:r>
            <a:r>
              <a:rPr lang="zh-CN" altLang="en-US" sz="1800" b="1">
                <a:solidFill>
                  <a:srgbClr val="FF0000"/>
                </a:solidFill>
              </a:rPr>
              <a:t>周</a:t>
            </a:r>
            <a:r>
              <a:rPr lang="en-US" altLang="zh-CN" sz="1800" b="1">
                <a:solidFill>
                  <a:srgbClr val="FF0000"/>
                </a:solidFill>
              </a:rPr>
              <a:t>][</a:t>
            </a:r>
            <a:r>
              <a:rPr lang="zh-CN" altLang="en-US" sz="1800" b="1">
                <a:solidFill>
                  <a:srgbClr val="FF0000"/>
                </a:solidFill>
              </a:rPr>
              <a:t>年</a:t>
            </a:r>
            <a:r>
              <a:rPr lang="en-US" altLang="zh-CN" sz="1800" b="1">
                <a:solidFill>
                  <a:srgbClr val="FF0000"/>
                </a:solidFill>
              </a:rPr>
              <a:t>]</a:t>
            </a:r>
            <a:endParaRPr lang="en-US" altLang="zh-CN" sz="1800" b="1">
              <a:solidFill>
                <a:srgbClr val="FF0000"/>
              </a:solidFill>
            </a:endParaRPr>
          </a:p>
        </p:txBody>
      </p:sp>
      <p:pic>
        <p:nvPicPr>
          <p:cNvPr id="6" name="图片 5"/>
          <p:cNvPicPr>
            <a:picLocks noChangeAspect="1"/>
          </p:cNvPicPr>
          <p:nvPr/>
        </p:nvPicPr>
        <p:blipFill>
          <a:blip r:embed="rId1"/>
          <a:stretch>
            <a:fillRect/>
          </a:stretch>
        </p:blipFill>
        <p:spPr>
          <a:xfrm>
            <a:off x="245745" y="4647565"/>
            <a:ext cx="8818880" cy="2685415"/>
          </a:xfrm>
          <a:prstGeom prst="rect">
            <a:avLst/>
          </a:prstGeom>
        </p:spPr>
      </p:pic>
      <p:sp>
        <p:nvSpPr>
          <p:cNvPr id="7" name="文本框 6"/>
          <p:cNvSpPr txBox="1"/>
          <p:nvPr/>
        </p:nvSpPr>
        <p:spPr>
          <a:xfrm>
            <a:off x="245745" y="4187190"/>
            <a:ext cx="5097780" cy="460375"/>
          </a:xfrm>
          <a:prstGeom prst="rect">
            <a:avLst/>
          </a:prstGeom>
          <a:noFill/>
        </p:spPr>
        <p:txBody>
          <a:bodyPr wrap="square" rtlCol="0">
            <a:spAutoFit/>
          </a:bodyPr>
          <a:p>
            <a:r>
              <a:rPr lang="en-US" altLang="zh-CN"/>
              <a:t>Cron</a:t>
            </a:r>
            <a:r>
              <a:rPr lang="zh-CN" altLang="en-US"/>
              <a:t>表达式特殊字符意义对应表</a:t>
            </a:r>
            <a:endParaRPr lang="zh-CN" altLang="en-US"/>
          </a:p>
        </p:txBody>
      </p:sp>
      <p:sp>
        <p:nvSpPr>
          <p:cNvPr id="8" name="文本框 7"/>
          <p:cNvSpPr txBox="1"/>
          <p:nvPr/>
        </p:nvSpPr>
        <p:spPr>
          <a:xfrm>
            <a:off x="3468370" y="706120"/>
            <a:ext cx="2926080" cy="460375"/>
          </a:xfrm>
          <a:prstGeom prst="rect">
            <a:avLst/>
          </a:prstGeom>
          <a:noFill/>
        </p:spPr>
        <p:txBody>
          <a:bodyPr wrap="none" rtlCol="0" anchor="t">
            <a:spAutoFit/>
          </a:bodyPr>
          <a:p>
            <a:pPr algn="ctr"/>
            <a:r>
              <a:rPr lang="en-US" altLang="zh-CN">
                <a:sym typeface="+mn-ea"/>
              </a:rPr>
              <a:t>Quartz</a:t>
            </a:r>
            <a:r>
              <a:rPr lang="zh-CN" altLang="en-US">
                <a:sym typeface="+mn-ea"/>
              </a:rPr>
              <a:t>定时任务实例</a:t>
            </a:r>
            <a:endParaRPr lang="zh-CN" altLang="en-US"/>
          </a:p>
        </p:txBody>
      </p:sp>
    </p:spTree>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16386"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8" name="文本框 7"/>
          <p:cNvSpPr txBox="1"/>
          <p:nvPr/>
        </p:nvSpPr>
        <p:spPr>
          <a:xfrm>
            <a:off x="3468370" y="706120"/>
            <a:ext cx="2926080" cy="460375"/>
          </a:xfrm>
          <a:prstGeom prst="rect">
            <a:avLst/>
          </a:prstGeom>
          <a:noFill/>
        </p:spPr>
        <p:txBody>
          <a:bodyPr wrap="none" rtlCol="0" anchor="t">
            <a:spAutoFit/>
          </a:bodyPr>
          <a:p>
            <a:pPr algn="ctr"/>
            <a:r>
              <a:rPr lang="en-US" altLang="zh-CN">
                <a:sym typeface="+mn-ea"/>
              </a:rPr>
              <a:t>Quartz</a:t>
            </a:r>
            <a:r>
              <a:rPr lang="zh-CN" altLang="en-US">
                <a:sym typeface="+mn-ea"/>
              </a:rPr>
              <a:t>定时任务实例</a:t>
            </a:r>
            <a:endParaRPr lang="zh-CN" altLang="en-US"/>
          </a:p>
        </p:txBody>
      </p:sp>
      <p:sp>
        <p:nvSpPr>
          <p:cNvPr id="2" name="文本框 1"/>
          <p:cNvSpPr txBox="1"/>
          <p:nvPr/>
        </p:nvSpPr>
        <p:spPr>
          <a:xfrm>
            <a:off x="114300" y="1506855"/>
            <a:ext cx="5448300" cy="460375"/>
          </a:xfrm>
          <a:prstGeom prst="rect">
            <a:avLst/>
          </a:prstGeom>
          <a:noFill/>
        </p:spPr>
        <p:txBody>
          <a:bodyPr wrap="square" rtlCol="0">
            <a:spAutoFit/>
          </a:bodyPr>
          <a:p>
            <a:r>
              <a:rPr lang="en-US" altLang="zh-CN"/>
              <a:t>8</a:t>
            </a:r>
            <a:r>
              <a:rPr lang="zh-CN" altLang="zh-CN"/>
              <a:t>、</a:t>
            </a:r>
            <a:r>
              <a:rPr lang="en-US" altLang="zh-CN"/>
              <a:t>Cron</a:t>
            </a:r>
            <a:r>
              <a:rPr lang="zh-CN" altLang="en-US"/>
              <a:t>表达式举例</a:t>
            </a:r>
            <a:endParaRPr lang="zh-CN" altLang="en-US"/>
          </a:p>
        </p:txBody>
      </p:sp>
      <p:pic>
        <p:nvPicPr>
          <p:cNvPr id="3" name="图片 2"/>
          <p:cNvPicPr>
            <a:picLocks noChangeAspect="1"/>
          </p:cNvPicPr>
          <p:nvPr/>
        </p:nvPicPr>
        <p:blipFill>
          <a:blip r:embed="rId1"/>
          <a:stretch>
            <a:fillRect/>
          </a:stretch>
        </p:blipFill>
        <p:spPr>
          <a:xfrm>
            <a:off x="235585" y="2139950"/>
            <a:ext cx="9171305" cy="2733040"/>
          </a:xfrm>
          <a:prstGeom prst="rect">
            <a:avLst/>
          </a:prstGeom>
        </p:spPr>
      </p:pic>
    </p:spTree>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17410"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3333115" y="742315"/>
            <a:ext cx="2926080" cy="460375"/>
          </a:xfrm>
          <a:prstGeom prst="rect">
            <a:avLst/>
          </a:prstGeom>
          <a:noFill/>
        </p:spPr>
        <p:txBody>
          <a:bodyPr wrap="none" rtlCol="0" anchor="t">
            <a:spAutoFit/>
          </a:bodyPr>
          <a:p>
            <a:pPr algn="ctr"/>
            <a:r>
              <a:rPr lang="en-US" altLang="zh-CN">
                <a:sym typeface="+mn-ea"/>
              </a:rPr>
              <a:t>Quartz</a:t>
            </a:r>
            <a:r>
              <a:rPr lang="zh-CN" altLang="en-US">
                <a:sym typeface="+mn-ea"/>
              </a:rPr>
              <a:t>定时任务实例</a:t>
            </a:r>
            <a:endParaRPr lang="zh-CN" altLang="en-US"/>
          </a:p>
        </p:txBody>
      </p:sp>
      <p:sp>
        <p:nvSpPr>
          <p:cNvPr id="3" name="文本框 2"/>
          <p:cNvSpPr txBox="1"/>
          <p:nvPr/>
        </p:nvSpPr>
        <p:spPr>
          <a:xfrm>
            <a:off x="236855" y="1433195"/>
            <a:ext cx="3573145" cy="460375"/>
          </a:xfrm>
          <a:prstGeom prst="rect">
            <a:avLst/>
          </a:prstGeom>
          <a:noFill/>
        </p:spPr>
        <p:txBody>
          <a:bodyPr wrap="square" rtlCol="0">
            <a:spAutoFit/>
          </a:bodyPr>
          <a:p>
            <a:r>
              <a:rPr lang="en-US" altLang="zh-CN"/>
              <a:t>9</a:t>
            </a:r>
            <a:r>
              <a:rPr lang="zh-CN" altLang="en-US"/>
              <a:t>、通配符说明</a:t>
            </a:r>
            <a:endParaRPr lang="zh-CN" altLang="en-US"/>
          </a:p>
        </p:txBody>
      </p:sp>
      <p:pic>
        <p:nvPicPr>
          <p:cNvPr id="4" name="图片 3"/>
          <p:cNvPicPr>
            <a:picLocks noChangeAspect="1"/>
          </p:cNvPicPr>
          <p:nvPr/>
        </p:nvPicPr>
        <p:blipFill>
          <a:blip r:embed="rId1"/>
          <a:stretch>
            <a:fillRect/>
          </a:stretch>
        </p:blipFill>
        <p:spPr>
          <a:xfrm>
            <a:off x="672465" y="2008505"/>
            <a:ext cx="8247380" cy="4514215"/>
          </a:xfrm>
          <a:prstGeom prst="rect">
            <a:avLst/>
          </a:prstGeom>
        </p:spPr>
      </p:pic>
    </p:spTree>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18434"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260985" y="1518920"/>
            <a:ext cx="4097020" cy="460375"/>
          </a:xfrm>
          <a:prstGeom prst="rect">
            <a:avLst/>
          </a:prstGeom>
          <a:noFill/>
        </p:spPr>
        <p:txBody>
          <a:bodyPr wrap="square" rtlCol="0">
            <a:spAutoFit/>
          </a:bodyPr>
          <a:p>
            <a:r>
              <a:rPr lang="en-US" altLang="zh-CN"/>
              <a:t>10</a:t>
            </a:r>
            <a:r>
              <a:rPr lang="zh-CN" altLang="en-US"/>
              <a:t>、</a:t>
            </a:r>
            <a:r>
              <a:rPr lang="en-US" altLang="zh-CN"/>
              <a:t>Cron</a:t>
            </a:r>
            <a:r>
              <a:rPr lang="zh-CN" altLang="en-US"/>
              <a:t>表达式小提示</a:t>
            </a:r>
            <a:endParaRPr lang="zh-CN" altLang="en-US"/>
          </a:p>
        </p:txBody>
      </p:sp>
      <p:sp>
        <p:nvSpPr>
          <p:cNvPr id="3" name="文本框 2"/>
          <p:cNvSpPr txBox="1"/>
          <p:nvPr/>
        </p:nvSpPr>
        <p:spPr>
          <a:xfrm>
            <a:off x="322580" y="2032635"/>
            <a:ext cx="9430385" cy="922020"/>
          </a:xfrm>
          <a:prstGeom prst="rect">
            <a:avLst/>
          </a:prstGeom>
          <a:noFill/>
        </p:spPr>
        <p:txBody>
          <a:bodyPr wrap="square" rtlCol="0">
            <a:spAutoFit/>
          </a:bodyPr>
          <a:p>
            <a:pPr marL="400050" indent="-400050">
              <a:buFont typeface="+mj-lt"/>
              <a:buAutoNum type="romanUcPeriod"/>
            </a:pPr>
            <a:r>
              <a:rPr lang="en-US" altLang="zh-CN" sz="1800">
                <a:solidFill>
                  <a:srgbClr val="FF0000"/>
                </a:solidFill>
              </a:rPr>
              <a:t>'L'</a:t>
            </a:r>
            <a:r>
              <a:rPr lang="zh-CN" altLang="en-US" sz="1800">
                <a:solidFill>
                  <a:srgbClr val="FF0000"/>
                </a:solidFill>
              </a:rPr>
              <a:t>和</a:t>
            </a:r>
            <a:r>
              <a:rPr lang="en-US" altLang="zh-CN" sz="1800">
                <a:solidFill>
                  <a:srgbClr val="FF0000"/>
                </a:solidFill>
              </a:rPr>
              <a:t>'W'</a:t>
            </a:r>
            <a:r>
              <a:rPr lang="zh-CN" altLang="en-US" sz="1800">
                <a:solidFill>
                  <a:srgbClr val="FF0000"/>
                </a:solidFill>
              </a:rPr>
              <a:t>可以组合使用</a:t>
            </a:r>
            <a:endParaRPr lang="zh-CN" altLang="en-US" sz="1800">
              <a:solidFill>
                <a:srgbClr val="FF0000"/>
              </a:solidFill>
            </a:endParaRPr>
          </a:p>
          <a:p>
            <a:pPr marL="400050" indent="-400050">
              <a:buFont typeface="+mj-lt"/>
              <a:buAutoNum type="romanUcPeriod"/>
            </a:pPr>
            <a:r>
              <a:rPr lang="zh-CN" altLang="en-US" sz="1800">
                <a:solidFill>
                  <a:srgbClr val="FF0000"/>
                </a:solidFill>
              </a:rPr>
              <a:t>周字段英文字母不区分大小写即</a:t>
            </a:r>
            <a:r>
              <a:rPr lang="en-US" altLang="zh-CN" sz="1800">
                <a:solidFill>
                  <a:srgbClr val="FF0000"/>
                </a:solidFill>
              </a:rPr>
              <a:t>MON</a:t>
            </a:r>
            <a:r>
              <a:rPr lang="zh-CN" altLang="en-US" sz="1800">
                <a:solidFill>
                  <a:srgbClr val="FF0000"/>
                </a:solidFill>
              </a:rPr>
              <a:t>与</a:t>
            </a:r>
            <a:r>
              <a:rPr lang="en-US" altLang="zh-CN" sz="1800">
                <a:solidFill>
                  <a:srgbClr val="FF0000"/>
                </a:solidFill>
              </a:rPr>
              <a:t>mon</a:t>
            </a:r>
            <a:r>
              <a:rPr lang="zh-CN" altLang="en-US" sz="1800">
                <a:solidFill>
                  <a:srgbClr val="FF0000"/>
                </a:solidFill>
              </a:rPr>
              <a:t>相同</a:t>
            </a:r>
            <a:endParaRPr lang="zh-CN" altLang="en-US" sz="1800">
              <a:solidFill>
                <a:srgbClr val="FF0000"/>
              </a:solidFill>
            </a:endParaRPr>
          </a:p>
          <a:p>
            <a:pPr marL="400050" indent="-400050">
              <a:buFont typeface="+mj-lt"/>
              <a:buAutoNum type="romanUcPeriod"/>
            </a:pPr>
            <a:r>
              <a:rPr lang="zh-CN" altLang="en-US" sz="1800">
                <a:solidFill>
                  <a:srgbClr val="FF0000"/>
                </a:solidFill>
              </a:rPr>
              <a:t>利用工具，在线生成</a:t>
            </a:r>
            <a:endParaRPr lang="zh-CN" altLang="en-US" sz="1800">
              <a:solidFill>
                <a:srgbClr val="FF0000"/>
              </a:solidFill>
            </a:endParaRPr>
          </a:p>
        </p:txBody>
      </p:sp>
      <p:sp>
        <p:nvSpPr>
          <p:cNvPr id="4" name="文本框 3"/>
          <p:cNvSpPr txBox="1"/>
          <p:nvPr/>
        </p:nvSpPr>
        <p:spPr>
          <a:xfrm>
            <a:off x="304165" y="3053080"/>
            <a:ext cx="3953510" cy="460375"/>
          </a:xfrm>
          <a:prstGeom prst="rect">
            <a:avLst/>
          </a:prstGeom>
          <a:noFill/>
        </p:spPr>
        <p:txBody>
          <a:bodyPr wrap="square" rtlCol="0">
            <a:spAutoFit/>
          </a:bodyPr>
          <a:p>
            <a:r>
              <a:rPr lang="en-US" altLang="zh-CN"/>
              <a:t>11</a:t>
            </a:r>
            <a:r>
              <a:rPr lang="zh-CN" altLang="en-US"/>
              <a:t>、</a:t>
            </a:r>
            <a:r>
              <a:rPr lang="en-US" altLang="zh-CN"/>
              <a:t>Scheduler-</a:t>
            </a:r>
            <a:r>
              <a:rPr lang="zh-CN" altLang="en-US"/>
              <a:t>工厂模式</a:t>
            </a:r>
            <a:endParaRPr lang="zh-CN" altLang="en-US"/>
          </a:p>
        </p:txBody>
      </p:sp>
      <p:sp>
        <p:nvSpPr>
          <p:cNvPr id="6" name="文本框 5"/>
          <p:cNvSpPr txBox="1"/>
          <p:nvPr/>
        </p:nvSpPr>
        <p:spPr>
          <a:xfrm>
            <a:off x="377190" y="3623945"/>
            <a:ext cx="9376410" cy="368300"/>
          </a:xfrm>
          <a:prstGeom prst="rect">
            <a:avLst/>
          </a:prstGeom>
          <a:noFill/>
        </p:spPr>
        <p:txBody>
          <a:bodyPr wrap="square" rtlCol="0">
            <a:spAutoFit/>
          </a:bodyPr>
          <a:p>
            <a:r>
              <a:rPr lang="zh-CN" altLang="en-US" sz="1800"/>
              <a:t>所有的</a:t>
            </a:r>
            <a:r>
              <a:rPr lang="en-US" altLang="zh-CN" sz="1800"/>
              <a:t>Scheduler</a:t>
            </a:r>
            <a:r>
              <a:rPr lang="zh-CN" altLang="en-US" sz="1800"/>
              <a:t>实例应该由</a:t>
            </a:r>
            <a:r>
              <a:rPr lang="en-US" altLang="zh-CN" sz="1800"/>
              <a:t>SchedulerFactory</a:t>
            </a:r>
            <a:r>
              <a:rPr lang="zh-CN" altLang="en-US" sz="1800"/>
              <a:t>来创建</a:t>
            </a:r>
            <a:endParaRPr lang="zh-CN" altLang="en-US" sz="1800"/>
          </a:p>
        </p:txBody>
      </p:sp>
      <p:pic>
        <p:nvPicPr>
          <p:cNvPr id="7" name="图片 6"/>
          <p:cNvPicPr>
            <a:picLocks noChangeAspect="1"/>
          </p:cNvPicPr>
          <p:nvPr/>
        </p:nvPicPr>
        <p:blipFill>
          <a:blip r:embed="rId1"/>
          <a:stretch>
            <a:fillRect/>
          </a:stretch>
        </p:blipFill>
        <p:spPr>
          <a:xfrm>
            <a:off x="453390" y="4665345"/>
            <a:ext cx="3904615" cy="2066925"/>
          </a:xfrm>
          <a:prstGeom prst="rect">
            <a:avLst/>
          </a:prstGeom>
        </p:spPr>
      </p:pic>
      <p:sp>
        <p:nvSpPr>
          <p:cNvPr id="8" name="文本框 7"/>
          <p:cNvSpPr txBox="1"/>
          <p:nvPr/>
        </p:nvSpPr>
        <p:spPr>
          <a:xfrm>
            <a:off x="3333115" y="742315"/>
            <a:ext cx="2926080" cy="460375"/>
          </a:xfrm>
          <a:prstGeom prst="rect">
            <a:avLst/>
          </a:prstGeom>
          <a:noFill/>
        </p:spPr>
        <p:txBody>
          <a:bodyPr wrap="none" rtlCol="0" anchor="t">
            <a:spAutoFit/>
          </a:bodyPr>
          <a:p>
            <a:pPr algn="ctr"/>
            <a:r>
              <a:rPr lang="en-US" altLang="zh-CN">
                <a:sym typeface="+mn-ea"/>
              </a:rPr>
              <a:t>Quartz</a:t>
            </a:r>
            <a:r>
              <a:rPr lang="zh-CN" altLang="en-US">
                <a:sym typeface="+mn-ea"/>
              </a:rPr>
              <a:t>定时任务实例</a:t>
            </a:r>
            <a:endParaRPr lang="zh-CN" altLang="en-US"/>
          </a:p>
        </p:txBody>
      </p:sp>
    </p:spTree>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19458"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2335530" y="625475"/>
            <a:ext cx="5093970" cy="460375"/>
          </a:xfrm>
          <a:prstGeom prst="rect">
            <a:avLst/>
          </a:prstGeom>
          <a:noFill/>
        </p:spPr>
        <p:txBody>
          <a:bodyPr wrap="square" rtlCol="0">
            <a:spAutoFit/>
          </a:bodyPr>
          <a:p>
            <a:pPr algn="ctr"/>
            <a:r>
              <a:rPr lang="en-US" altLang="zh-CN">
                <a:sym typeface="+mn-ea"/>
              </a:rPr>
              <a:t>Velocity</a:t>
            </a:r>
            <a:r>
              <a:rPr lang="zh-CN" altLang="en-US">
                <a:sym typeface="+mn-ea"/>
              </a:rPr>
              <a:t>模板介绍</a:t>
            </a:r>
            <a:endParaRPr lang="zh-CN" altLang="en-US"/>
          </a:p>
        </p:txBody>
      </p:sp>
      <p:sp>
        <p:nvSpPr>
          <p:cNvPr id="3" name="文本框 2"/>
          <p:cNvSpPr txBox="1"/>
          <p:nvPr/>
        </p:nvSpPr>
        <p:spPr>
          <a:xfrm>
            <a:off x="126365" y="1445260"/>
            <a:ext cx="9702800" cy="4338320"/>
          </a:xfrm>
          <a:prstGeom prst="rect">
            <a:avLst/>
          </a:prstGeom>
          <a:noFill/>
        </p:spPr>
        <p:txBody>
          <a:bodyPr wrap="square" rtlCol="0">
            <a:spAutoFit/>
          </a:bodyPr>
          <a:p>
            <a:r>
              <a:rPr lang="en-US" altLang="zh-CN"/>
              <a:t>1</a:t>
            </a:r>
            <a:r>
              <a:rPr lang="zh-CN" altLang="en-US"/>
              <a:t>、Velocity</a:t>
            </a:r>
            <a:endParaRPr lang="zh-CN" altLang="en-US"/>
          </a:p>
          <a:p>
            <a:r>
              <a:rPr lang="zh-CN" altLang="en-US" sz="1800"/>
              <a:t>      是一个基于Java的模板引擎，可以让视图的设计者在web页面中引用java代码中定义的数据对象和命令。web designers只需要将精力用于视图外观设计上，而java程序员只需要关心如何写出高效简洁的java对象以实现业务逻辑。Velocity会将它们组装到一起，相比传统的jsp，velocity彻底的将避免在视图设计中出现java代码。</a:t>
            </a:r>
            <a:endParaRPr lang="zh-CN" altLang="en-US" sz="1800"/>
          </a:p>
          <a:p>
            <a:r>
              <a:rPr lang="zh-CN" altLang="en-US" sz="1800"/>
              <a:t>VTL(Velocity Template Language):使用引用（references）这种方式将动态内容（一般指java代码生成的数据对象）加入到你的web site中。VTL声明所有的语句都是以#开头，且包含一个指示符，Velocity将所有的变量以符号$开头，所附的值要用双引号括起来。</a:t>
            </a:r>
            <a:endParaRPr lang="zh-CN" altLang="en-US" sz="1800"/>
          </a:p>
          <a:p>
            <a:r>
              <a:rPr lang="en-US" altLang="zh-CN" sz="1800"/>
              <a:t>2</a:t>
            </a:r>
            <a:r>
              <a:rPr lang="zh-CN" altLang="en-US" sz="1800"/>
              <a:t>、Velocity基本语法： </a:t>
            </a:r>
            <a:endParaRPr lang="zh-CN" altLang="en-US" sz="1800"/>
          </a:p>
          <a:p>
            <a:r>
              <a:rPr lang="zh-CN" altLang="en-US" sz="1800"/>
              <a:t>“#”：用来标识Velocity的关键字，包括#set，#if，#else，#foreach，#end，#include，#parse，#marco等； </a:t>
            </a:r>
            <a:endParaRPr lang="zh-CN" altLang="en-US" sz="1800"/>
          </a:p>
          <a:p>
            <a:r>
              <a:rPr lang="zh-CN" altLang="en-US" sz="1800"/>
              <a:t>“$”：用于标识Velocity中的变量，如：$i,$msg,$TagUtil.options()等； </a:t>
            </a:r>
            <a:endParaRPr lang="zh-CN" altLang="en-US" sz="1800"/>
          </a:p>
          <a:p>
            <a:r>
              <a:rPr lang="zh-CN" altLang="en-US" sz="1800"/>
              <a:t>“{}”：用于明确标识Velocity的变量； </a:t>
            </a:r>
            <a:endParaRPr lang="zh-CN" altLang="en-US" sz="1800"/>
          </a:p>
          <a:p>
            <a:r>
              <a:rPr lang="zh-CN" altLang="en-US" sz="1800"/>
              <a:t>“！”：用于强制把不存在的变量显示为空白，例如：当找不到username时，$username返回的字符串为“$username”，而$!username返回的是空字符串</a:t>
            </a:r>
            <a:endParaRPr lang="zh-CN" altLang="en-US" sz="1800"/>
          </a:p>
        </p:txBody>
      </p:sp>
    </p:spTree>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20482"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126365" y="1433195"/>
            <a:ext cx="9702800" cy="5107940"/>
          </a:xfrm>
          <a:prstGeom prst="rect">
            <a:avLst/>
          </a:prstGeom>
          <a:noFill/>
        </p:spPr>
        <p:txBody>
          <a:bodyPr wrap="square" rtlCol="0">
            <a:spAutoFit/>
          </a:bodyPr>
          <a:p>
            <a:r>
              <a:rPr lang="zh-CN" altLang="en-US" sz="2000"/>
              <a:t>Velocity的总结：</a:t>
            </a:r>
            <a:r>
              <a:rPr lang="zh-CN" altLang="en-US" sz="1800"/>
              <a:t>模板引擎是为了使用户界面与业务数据内容分离而产生的的，它可以生成特定格式的文档。MVC中，M（model）包括后台的事务逻辑，真正处理事务的代码和商业逻辑等，它们是整个网站中最重要的工作部分；V（view）是网页的显示部分，这部分主要接受来自后台程序结果或数据，进行显示；C（controller）在视图和模型之间传递控制，并根据要求调用相应的视图显示模型返回的数据，主要负责调度工作。这样指责划分明确，简化了开发过程中相关人员工作，而平时的jsp页面，可以在jsp页面中写java相关逻辑，这样在V中混淆了逻辑代码，所以java模板引擎出现，模板引擎的出现，它严格的区分程序开发功能能和指责的划分。</a:t>
            </a:r>
            <a:endParaRPr lang="zh-CN" altLang="en-US" sz="1800"/>
          </a:p>
          <a:p>
            <a:endParaRPr lang="zh-CN" altLang="en-US" sz="1800"/>
          </a:p>
          <a:p>
            <a:endParaRPr lang="zh-CN" altLang="en-US" sz="1800"/>
          </a:p>
          <a:p>
            <a:r>
              <a:rPr lang="zh-CN" altLang="en-US" sz="1800"/>
              <a:t>Velocity与JSP的区别 </a:t>
            </a:r>
            <a:endParaRPr lang="zh-CN" altLang="en-US" sz="1800"/>
          </a:p>
          <a:p>
            <a:r>
              <a:rPr lang="zh-CN" altLang="en-US" sz="1800"/>
              <a:t>优点有：JSP：（1）功能强大，可以写java代码； </a:t>
            </a:r>
            <a:endParaRPr lang="zh-CN" altLang="en-US" sz="1800"/>
          </a:p>
          <a:p>
            <a:r>
              <a:rPr lang="zh-CN" altLang="en-US" sz="1800"/>
              <a:t>（2）支持JSP标签（Jsp tag） </a:t>
            </a:r>
            <a:endParaRPr lang="zh-CN" altLang="en-US" sz="1800"/>
          </a:p>
          <a:p>
            <a:r>
              <a:rPr lang="zh-CN" altLang="en-US" sz="1800"/>
              <a:t>（3）支持表达式语言（EL） </a:t>
            </a:r>
            <a:endParaRPr lang="zh-CN" altLang="en-US" sz="1800"/>
          </a:p>
          <a:p>
            <a:r>
              <a:rPr lang="zh-CN" altLang="en-US" sz="1800"/>
              <a:t>（4）官方标准，第三方jsp标签库，j2ee规范 </a:t>
            </a:r>
            <a:endParaRPr lang="zh-CN" altLang="en-US" sz="1800"/>
          </a:p>
          <a:p>
            <a:r>
              <a:rPr lang="zh-CN" altLang="en-US" sz="1800"/>
              <a:t>而Velocity不能编写java代码，可以实现严格的MVC分离，比JSP性能好些。 </a:t>
            </a:r>
            <a:endParaRPr lang="zh-CN" altLang="en-US" sz="1800"/>
          </a:p>
          <a:p>
            <a:r>
              <a:rPr lang="zh-CN" altLang="en-US" sz="1800"/>
              <a:t>缺点有：JSP中可以写java代码，当jsp中写过多的java业务逻辑，容易破坏mvc的结构； </a:t>
            </a:r>
            <a:endParaRPr lang="zh-CN" altLang="en-US" sz="1800"/>
          </a:p>
          <a:p>
            <a:r>
              <a:rPr lang="zh-CN" altLang="en-US" sz="1800"/>
              <a:t>Velocity中，不能编写java代码，用户群体和第三方标准库没有jsp多，对jsp标 签支持的不够好。</a:t>
            </a:r>
            <a:endParaRPr lang="zh-CN" altLang="en-US" sz="1800"/>
          </a:p>
        </p:txBody>
      </p:sp>
      <p:sp>
        <p:nvSpPr>
          <p:cNvPr id="3" name="文本框 2"/>
          <p:cNvSpPr txBox="1"/>
          <p:nvPr/>
        </p:nvSpPr>
        <p:spPr>
          <a:xfrm>
            <a:off x="2311400" y="760095"/>
            <a:ext cx="5093970" cy="460375"/>
          </a:xfrm>
          <a:prstGeom prst="rect">
            <a:avLst/>
          </a:prstGeom>
          <a:noFill/>
        </p:spPr>
        <p:txBody>
          <a:bodyPr wrap="square" rtlCol="0">
            <a:spAutoFit/>
          </a:bodyPr>
          <a:p>
            <a:pPr algn="ctr"/>
            <a:r>
              <a:rPr lang="en-US" altLang="zh-CN">
                <a:sym typeface="+mn-ea"/>
              </a:rPr>
              <a:t>Velocity</a:t>
            </a:r>
            <a:r>
              <a:rPr lang="zh-CN" altLang="en-US">
                <a:sym typeface="+mn-ea"/>
              </a:rPr>
              <a:t>模板介绍</a:t>
            </a:r>
            <a:endParaRPr lang="zh-CN" altLang="en-US"/>
          </a:p>
        </p:txBody>
      </p:sp>
    </p:spTree>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21506"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1509395" y="684530"/>
            <a:ext cx="6415405" cy="460375"/>
          </a:xfrm>
          <a:prstGeom prst="rect">
            <a:avLst/>
          </a:prstGeom>
          <a:noFill/>
        </p:spPr>
        <p:txBody>
          <a:bodyPr wrap="square" rtlCol="0">
            <a:spAutoFit/>
          </a:bodyPr>
          <a:p>
            <a:pPr algn="ctr"/>
            <a:r>
              <a:rPr lang="en-US" altLang="zh-CN"/>
              <a:t>Spring</a:t>
            </a:r>
            <a:r>
              <a:rPr lang="zh-CN" altLang="en-US"/>
              <a:t>整合邮件模板定时发送</a:t>
            </a:r>
            <a:endParaRPr lang="zh-CN" altLang="en-US"/>
          </a:p>
        </p:txBody>
      </p:sp>
      <p:sp>
        <p:nvSpPr>
          <p:cNvPr id="3" name="文本框 2"/>
          <p:cNvSpPr txBox="1"/>
          <p:nvPr/>
        </p:nvSpPr>
        <p:spPr>
          <a:xfrm>
            <a:off x="151130" y="1394460"/>
            <a:ext cx="9754235" cy="829945"/>
          </a:xfrm>
          <a:prstGeom prst="rect">
            <a:avLst/>
          </a:prstGeom>
          <a:noFill/>
        </p:spPr>
        <p:txBody>
          <a:bodyPr wrap="square" rtlCol="0">
            <a:spAutoFit/>
          </a:bodyPr>
          <a:p>
            <a:r>
              <a:rPr lang="en-US" altLang="zh-CN"/>
              <a:t>1</a:t>
            </a:r>
            <a:r>
              <a:rPr lang="zh-CN" altLang="en-US"/>
              <a:t>、项目介绍</a:t>
            </a:r>
            <a:endParaRPr lang="zh-CN" altLang="en-US"/>
          </a:p>
          <a:p>
            <a:endParaRPr lang="zh-CN" altLang="en-US"/>
          </a:p>
        </p:txBody>
      </p:sp>
      <p:pic>
        <p:nvPicPr>
          <p:cNvPr id="4" name="图片 3"/>
          <p:cNvPicPr>
            <a:picLocks noChangeAspect="1"/>
          </p:cNvPicPr>
          <p:nvPr/>
        </p:nvPicPr>
        <p:blipFill>
          <a:blip r:embed="rId1"/>
          <a:stretch>
            <a:fillRect/>
          </a:stretch>
        </p:blipFill>
        <p:spPr>
          <a:xfrm>
            <a:off x="494665" y="1857375"/>
            <a:ext cx="2752090" cy="5440045"/>
          </a:xfrm>
          <a:prstGeom prst="rect">
            <a:avLst/>
          </a:prstGeom>
        </p:spPr>
      </p:pic>
      <p:pic>
        <p:nvPicPr>
          <p:cNvPr id="5" name="图片 4"/>
          <p:cNvPicPr>
            <a:picLocks noChangeAspect="1"/>
          </p:cNvPicPr>
          <p:nvPr/>
        </p:nvPicPr>
        <p:blipFill>
          <a:blip r:embed="rId2"/>
          <a:stretch>
            <a:fillRect/>
          </a:stretch>
        </p:blipFill>
        <p:spPr>
          <a:xfrm>
            <a:off x="4117975" y="1857375"/>
            <a:ext cx="2409825" cy="2656840"/>
          </a:xfrm>
          <a:prstGeom prst="rect">
            <a:avLst/>
          </a:prstGeom>
        </p:spPr>
      </p:pic>
    </p:spTree>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22530"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2353945" y="635635"/>
            <a:ext cx="5113655" cy="460375"/>
          </a:xfrm>
          <a:prstGeom prst="rect">
            <a:avLst/>
          </a:prstGeom>
          <a:noFill/>
        </p:spPr>
        <p:txBody>
          <a:bodyPr wrap="square" rtlCol="0">
            <a:spAutoFit/>
          </a:bodyPr>
          <a:p>
            <a:pPr algn="ctr"/>
            <a:r>
              <a:rPr lang="en-US" altLang="zh-CN"/>
              <a:t>spring-quartz.xml</a:t>
            </a:r>
            <a:r>
              <a:rPr lang="zh-CN" altLang="en-US"/>
              <a:t>配置文件</a:t>
            </a:r>
            <a:endParaRPr lang="zh-CN" altLang="en-US"/>
          </a:p>
        </p:txBody>
      </p:sp>
      <p:sp>
        <p:nvSpPr>
          <p:cNvPr id="4" name="文本框 3"/>
          <p:cNvSpPr txBox="1"/>
          <p:nvPr/>
        </p:nvSpPr>
        <p:spPr>
          <a:xfrm>
            <a:off x="102235" y="1382395"/>
            <a:ext cx="9803130" cy="5754370"/>
          </a:xfrm>
          <a:prstGeom prst="rect">
            <a:avLst/>
          </a:prstGeom>
          <a:noFill/>
        </p:spPr>
        <p:txBody>
          <a:bodyPr wrap="square" rtlCol="0">
            <a:spAutoFit/>
          </a:bodyPr>
          <a:p>
            <a:r>
              <a:rPr lang="zh-CN" altLang="en-US" sz="1600"/>
              <a:t>	&lt;!-- 执行类--&gt;</a:t>
            </a:r>
            <a:endParaRPr lang="zh-CN" altLang="en-US" sz="1600"/>
          </a:p>
          <a:p>
            <a:r>
              <a:rPr lang="zh-CN" altLang="en-US" sz="1600"/>
              <a:t>	&lt;bean id="pushEmailDataSchedule" class="com.zt.job.PushEmail" /&gt;</a:t>
            </a:r>
            <a:endParaRPr lang="zh-CN" altLang="en-US" sz="1600"/>
          </a:p>
          <a:p>
            <a:r>
              <a:rPr lang="zh-CN" altLang="en-US" sz="1600"/>
              <a:t>	&lt;!-- ======================== 任务 ======================== --&gt;</a:t>
            </a:r>
            <a:endParaRPr lang="zh-CN" altLang="en-US" sz="1600"/>
          </a:p>
          <a:p>
            <a:r>
              <a:rPr lang="zh-CN" altLang="en-US" sz="1600"/>
              <a:t>	&lt;bean id="pushEmailDataJob"		class="org.springframework.scheduling.quartz.MethodInvokingJobDetailFactoryBean"&gt;</a:t>
            </a:r>
            <a:endParaRPr lang="zh-CN" altLang="en-US" sz="1600"/>
          </a:p>
          <a:p>
            <a:r>
              <a:rPr lang="zh-CN" altLang="en-US" sz="1600"/>
              <a:t>		&lt;property name="targetObject" ref="pushEmailDataSchedule"&gt;&lt;/property&gt;</a:t>
            </a:r>
            <a:endParaRPr lang="zh-CN" altLang="en-US" sz="1600"/>
          </a:p>
          <a:p>
            <a:r>
              <a:rPr lang="zh-CN" altLang="en-US" sz="1600"/>
              <a:t>		&lt;property name="targetMethod" value="pushEmail"&gt;&lt;/property&gt;</a:t>
            </a:r>
            <a:endParaRPr lang="zh-CN" altLang="en-US" sz="1600"/>
          </a:p>
          <a:p>
            <a:r>
              <a:rPr lang="zh-CN" altLang="en-US" sz="1600"/>
              <a:t>	&lt;/bean&gt;</a:t>
            </a:r>
            <a:endParaRPr lang="zh-CN" altLang="en-US" sz="1600"/>
          </a:p>
          <a:p>
            <a:r>
              <a:rPr lang="zh-CN" altLang="en-US" sz="1600"/>
              <a:t>	&lt;!-- ======================== 触发器 ======================== --&gt;</a:t>
            </a:r>
            <a:endParaRPr lang="zh-CN" altLang="en-US" sz="1600"/>
          </a:p>
          <a:p>
            <a:r>
              <a:rPr lang="zh-CN" altLang="en-US" sz="1600"/>
              <a:t>	&lt;bean id="pushEmailTrigger"</a:t>
            </a:r>
            <a:endParaRPr lang="zh-CN" altLang="en-US" sz="1600"/>
          </a:p>
          <a:p>
            <a:r>
              <a:rPr lang="zh-CN" altLang="en-US" sz="1600"/>
              <a:t>		class="org.springframework.scheduling.quartz.CronTriggerFactoryBean"&gt;</a:t>
            </a:r>
            <a:endParaRPr lang="zh-CN" altLang="en-US" sz="1600"/>
          </a:p>
          <a:p>
            <a:r>
              <a:rPr lang="zh-CN" altLang="en-US" sz="1600"/>
              <a:t>		&lt;property name="jobDetail" ref="pushEmailDataJob"&gt;&lt;/property&gt;</a:t>
            </a:r>
            <a:endParaRPr lang="zh-CN" altLang="en-US" sz="1600"/>
          </a:p>
          <a:p>
            <a:r>
              <a:rPr lang="zh-CN" altLang="en-US" sz="1600"/>
              <a:t>		&lt;property name="cronExpression" value="${quartz.pushemail.time}"&gt;&lt;/property&gt;</a:t>
            </a:r>
            <a:endParaRPr lang="zh-CN" altLang="en-US" sz="1600"/>
          </a:p>
          <a:p>
            <a:r>
              <a:rPr lang="zh-CN" altLang="en-US" sz="1600"/>
              <a:t>	&lt;/bean&gt;</a:t>
            </a:r>
            <a:endParaRPr lang="zh-CN" altLang="en-US" sz="1600"/>
          </a:p>
          <a:p>
            <a:r>
              <a:rPr lang="zh-CN" altLang="en-US" sz="1600"/>
              <a:t>	&lt;!-- ======================== 调度器 ======================== --&gt;</a:t>
            </a:r>
            <a:endParaRPr lang="zh-CN" altLang="en-US" sz="1600"/>
          </a:p>
          <a:p>
            <a:r>
              <a:rPr lang="zh-CN" altLang="en-US" sz="1600"/>
              <a:t>	&lt;bean name="startSchedule"</a:t>
            </a:r>
            <a:endParaRPr lang="zh-CN" altLang="en-US" sz="1600"/>
          </a:p>
          <a:p>
            <a:r>
              <a:rPr lang="zh-CN" altLang="en-US" sz="1600"/>
              <a:t>		class="org.springframework.scheduling.quartz.SchedulerFactoryBean"&gt;</a:t>
            </a:r>
            <a:endParaRPr lang="zh-CN" altLang="en-US" sz="1600"/>
          </a:p>
          <a:p>
            <a:r>
              <a:rPr lang="zh-CN" altLang="en-US" sz="1600"/>
              <a:t>		&lt;property name="triggers"&gt;</a:t>
            </a:r>
            <a:endParaRPr lang="zh-CN" altLang="en-US" sz="1600"/>
          </a:p>
          <a:p>
            <a:r>
              <a:rPr lang="zh-CN" altLang="en-US" sz="1600"/>
              <a:t>			&lt;list&gt;</a:t>
            </a:r>
            <a:endParaRPr lang="zh-CN" altLang="en-US" sz="1600"/>
          </a:p>
          <a:p>
            <a:r>
              <a:rPr lang="zh-CN" altLang="en-US" sz="1600"/>
              <a:t>			       &lt;ref bean="pushEmailTrigger"/&gt;</a:t>
            </a:r>
            <a:endParaRPr lang="zh-CN" altLang="en-US" sz="1600"/>
          </a:p>
          <a:p>
            <a:r>
              <a:rPr lang="zh-CN" altLang="en-US" sz="1600"/>
              <a:t>			&lt;/list&gt;</a:t>
            </a:r>
            <a:endParaRPr lang="zh-CN" altLang="en-US" sz="1600"/>
          </a:p>
          <a:p>
            <a:r>
              <a:rPr lang="zh-CN" altLang="en-US" sz="1600"/>
              <a:t>		&lt;/property&gt;</a:t>
            </a:r>
            <a:endParaRPr lang="zh-CN" altLang="en-US" sz="1600"/>
          </a:p>
          <a:p>
            <a:r>
              <a:rPr lang="zh-CN" altLang="en-US" sz="1600"/>
              <a:t>	&lt;/bean&gt;</a:t>
            </a:r>
            <a:endParaRPr lang="zh-CN" altLang="en-US" sz="1600"/>
          </a:p>
        </p:txBody>
      </p:sp>
    </p:spTree>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2</a:t>
            </a:r>
            <a:r>
              <a:rPr lang="zh-CN" altLang="en-US" sz="1000" dirty="0"/>
              <a:t>&gt;页共8页</a:t>
            </a:r>
            <a:endParaRPr lang="zh-CN" altLang="en-US" sz="1000" dirty="0"/>
          </a:p>
          <a:p>
            <a:pPr lvl="0" indent="0"/>
            <a:endParaRPr lang="zh-CN" altLang="en-US" sz="1000" dirty="0"/>
          </a:p>
        </p:txBody>
      </p:sp>
      <p:sp>
        <p:nvSpPr>
          <p:cNvPr id="5122" name="Content Placeholder 2"/>
          <p:cNvSpPr>
            <a:spLocks noGrp="1"/>
          </p:cNvSpPr>
          <p:nvPr>
            <p:ph idx="4294967295"/>
          </p:nvPr>
        </p:nvSpPr>
        <p:spPr>
          <a:xfrm>
            <a:off x="503238" y="1571625"/>
            <a:ext cx="9051925" cy="5483225"/>
          </a:xfrm>
        </p:spPr>
        <p:txBody>
          <a:bodyPr wrap="square" lIns="50929" tIns="50929" rIns="50929" bIns="50929" anchor="t"/>
          <a:p>
            <a:pPr marL="0" indent="0">
              <a:buChar char="Ø"/>
            </a:pPr>
            <a:endParaRPr lang="zh-CN" altLang="en-US" sz="3200" dirty="0">
              <a:ea typeface="宋体" panose="02010600030101010101" pitchFamily="2" charset="-122"/>
            </a:endParaRPr>
          </a:p>
          <a:p>
            <a:pPr marL="0" indent="0">
              <a:buNone/>
            </a:pPr>
            <a:endParaRPr lang="zh-CN" altLang="en-US" sz="3200" dirty="0">
              <a:ea typeface="宋体" panose="02010600030101010101" pitchFamily="2" charset="-122"/>
            </a:endParaRPr>
          </a:p>
        </p:txBody>
      </p:sp>
      <p:sp>
        <p:nvSpPr>
          <p:cNvPr id="5123"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5124" name="Rectangle 3"/>
          <p:cNvSpPr>
            <a:spLocks noGrp="1"/>
          </p:cNvSpPr>
          <p:nvPr/>
        </p:nvSpPr>
        <p:spPr>
          <a:xfrm>
            <a:off x="503238" y="427038"/>
            <a:ext cx="7269162" cy="792162"/>
          </a:xfrm>
          <a:prstGeom prst="rect">
            <a:avLst/>
          </a:prstGeom>
          <a:noFill/>
          <a:ln w="9525">
            <a:noFill/>
          </a:ln>
        </p:spPr>
        <p:txBody>
          <a:bodyPr lIns="0" tIns="50929" rIns="0" bIns="50929" anchor="b"/>
          <a:p>
            <a:pPr marL="171450"/>
            <a:r>
              <a:rPr lang="zh-CN" altLang="en-US" sz="2500" b="1" dirty="0">
                <a:solidFill>
                  <a:schemeClr val="accent1"/>
                </a:solidFill>
                <a:latin typeface="Arial" panose="020B0604020202020204" pitchFamily="34" charset="0"/>
              </a:rPr>
              <a:t>目录</a:t>
            </a:r>
            <a:endParaRPr lang="zh-CN" altLang="en-US" sz="2500" b="1" dirty="0">
              <a:solidFill>
                <a:schemeClr val="accent1"/>
              </a:solidFill>
              <a:latin typeface="Arial" panose="020B0604020202020204" pitchFamily="34" charset="0"/>
            </a:endParaRPr>
          </a:p>
        </p:txBody>
      </p:sp>
      <p:pic>
        <p:nvPicPr>
          <p:cNvPr id="5125" name="Picture 33" descr="jiaju">
            <a:hlinkClick r:id="rId1"/>
          </p:cNvPr>
          <p:cNvPicPr>
            <a:picLocks noChangeAspect="1"/>
          </p:cNvPicPr>
          <p:nvPr/>
        </p:nvPicPr>
        <p:blipFill>
          <a:blip r:embed="rId2"/>
          <a:stretch>
            <a:fillRect/>
          </a:stretch>
        </p:blipFill>
        <p:spPr>
          <a:xfrm>
            <a:off x="174625" y="5484813"/>
            <a:ext cx="2862263" cy="890587"/>
          </a:xfrm>
          <a:prstGeom prst="rect">
            <a:avLst/>
          </a:prstGeom>
          <a:noFill/>
          <a:ln w="9525">
            <a:noFill/>
          </a:ln>
        </p:spPr>
      </p:pic>
      <p:pic>
        <p:nvPicPr>
          <p:cNvPr id="5126" name="图片 7" descr="浓缩+（亮白）.png"/>
          <p:cNvPicPr>
            <a:picLocks noChangeAspect="1"/>
          </p:cNvPicPr>
          <p:nvPr/>
        </p:nvPicPr>
        <p:blipFill>
          <a:blip r:embed="rId3"/>
          <a:stretch>
            <a:fillRect/>
          </a:stretch>
        </p:blipFill>
        <p:spPr>
          <a:xfrm>
            <a:off x="1320800" y="2000250"/>
            <a:ext cx="568325" cy="1454150"/>
          </a:xfrm>
          <a:prstGeom prst="rect">
            <a:avLst/>
          </a:prstGeom>
          <a:noFill/>
          <a:ln w="9525">
            <a:noFill/>
          </a:ln>
        </p:spPr>
      </p:pic>
      <p:pic>
        <p:nvPicPr>
          <p:cNvPr id="5127" name="图片 1"/>
          <p:cNvPicPr>
            <a:picLocks noChangeAspect="1"/>
          </p:cNvPicPr>
          <p:nvPr/>
        </p:nvPicPr>
        <p:blipFill>
          <a:blip r:embed="rId4"/>
          <a:stretch>
            <a:fillRect/>
          </a:stretch>
        </p:blipFill>
        <p:spPr>
          <a:xfrm>
            <a:off x="173038" y="4159250"/>
            <a:ext cx="2863850" cy="749300"/>
          </a:xfrm>
          <a:prstGeom prst="rect">
            <a:avLst/>
          </a:prstGeom>
          <a:noFill/>
          <a:ln w="9525">
            <a:noFill/>
          </a:ln>
        </p:spPr>
      </p:pic>
      <p:sp>
        <p:nvSpPr>
          <p:cNvPr id="5128" name="文本框 1"/>
          <p:cNvSpPr txBox="1"/>
          <p:nvPr/>
        </p:nvSpPr>
        <p:spPr>
          <a:xfrm>
            <a:off x="3036888" y="2000250"/>
            <a:ext cx="6324600" cy="460375"/>
          </a:xfrm>
          <a:prstGeom prst="rect">
            <a:avLst/>
          </a:prstGeom>
          <a:noFill/>
          <a:ln w="9525">
            <a:noFill/>
          </a:ln>
        </p:spPr>
        <p:txBody>
          <a:bodyPr wrap="square" anchor="t">
            <a:spAutoFit/>
          </a:bodyPr>
          <a:p>
            <a:r>
              <a:rPr lang="zh-CN" altLang="en-US">
                <a:latin typeface="Arial" panose="020B0604020202020204" pitchFamily="34" charset="0"/>
              </a:rPr>
              <a:t>一、发送邮件原理简介</a:t>
            </a:r>
            <a:endParaRPr lang="zh-CN" altLang="en-US">
              <a:latin typeface="Arial" panose="020B0604020202020204" pitchFamily="34" charset="0"/>
            </a:endParaRPr>
          </a:p>
        </p:txBody>
      </p:sp>
      <p:sp>
        <p:nvSpPr>
          <p:cNvPr id="5129" name="文本框 3"/>
          <p:cNvSpPr txBox="1"/>
          <p:nvPr/>
        </p:nvSpPr>
        <p:spPr>
          <a:xfrm>
            <a:off x="3586163" y="3267075"/>
            <a:ext cx="4994275" cy="460375"/>
          </a:xfrm>
          <a:prstGeom prst="rect">
            <a:avLst/>
          </a:prstGeom>
          <a:noFill/>
          <a:ln w="9525">
            <a:noFill/>
          </a:ln>
        </p:spPr>
        <p:txBody>
          <a:bodyPr wrap="square" anchor="t">
            <a:spAutoFit/>
          </a:bodyPr>
          <a:p>
            <a:r>
              <a:rPr lang="zh-CN" altLang="en-US">
                <a:latin typeface="Arial" panose="020B0604020202020204" pitchFamily="34" charset="0"/>
              </a:rPr>
              <a:t>二、</a:t>
            </a:r>
            <a:r>
              <a:rPr lang="en-US" altLang="zh-CN">
                <a:latin typeface="Arial" panose="020B0604020202020204" pitchFamily="34" charset="0"/>
              </a:rPr>
              <a:t>Quartz</a:t>
            </a:r>
            <a:r>
              <a:rPr lang="zh-CN" altLang="en-US">
                <a:latin typeface="Arial" panose="020B0604020202020204" pitchFamily="34" charset="0"/>
              </a:rPr>
              <a:t>定时任务简介</a:t>
            </a:r>
            <a:endParaRPr lang="zh-CN" altLang="en-US" b="1" dirty="0">
              <a:solidFill>
                <a:srgbClr val="000000"/>
              </a:solidFill>
              <a:latin typeface="Arial" panose="020B0604020202020204" pitchFamily="34" charset="0"/>
            </a:endParaRPr>
          </a:p>
        </p:txBody>
      </p:sp>
      <p:sp>
        <p:nvSpPr>
          <p:cNvPr id="5130" name="文本框 4"/>
          <p:cNvSpPr txBox="1"/>
          <p:nvPr/>
        </p:nvSpPr>
        <p:spPr>
          <a:xfrm>
            <a:off x="4213225" y="4448175"/>
            <a:ext cx="5341938" cy="460375"/>
          </a:xfrm>
          <a:prstGeom prst="rect">
            <a:avLst/>
          </a:prstGeom>
          <a:noFill/>
          <a:ln w="9525">
            <a:noFill/>
          </a:ln>
        </p:spPr>
        <p:txBody>
          <a:bodyPr wrap="square" anchor="t">
            <a:spAutoFit/>
          </a:bodyPr>
          <a:p>
            <a:r>
              <a:rPr lang="zh-CN" altLang="en-US">
                <a:latin typeface="Arial" panose="020B0604020202020204" pitchFamily="34" charset="0"/>
              </a:rPr>
              <a:t>三、</a:t>
            </a:r>
            <a:r>
              <a:rPr lang="en-US" altLang="zh-CN">
                <a:latin typeface="Arial" panose="020B0604020202020204" pitchFamily="34" charset="0"/>
              </a:rPr>
              <a:t>Velocity</a:t>
            </a:r>
            <a:r>
              <a:rPr lang="zh-CN" altLang="en-US">
                <a:latin typeface="Arial" panose="020B0604020202020204" pitchFamily="34" charset="0"/>
              </a:rPr>
              <a:t>模板介绍</a:t>
            </a:r>
            <a:endParaRPr lang="zh-CN" altLang="en-US">
              <a:latin typeface="Arial" panose="020B0604020202020204" pitchFamily="34" charset="0"/>
            </a:endParaRPr>
          </a:p>
        </p:txBody>
      </p:sp>
      <p:sp>
        <p:nvSpPr>
          <p:cNvPr id="5131" name="文本框 5"/>
          <p:cNvSpPr txBox="1"/>
          <p:nvPr/>
        </p:nvSpPr>
        <p:spPr>
          <a:xfrm>
            <a:off x="4702175" y="5699125"/>
            <a:ext cx="4852988" cy="460375"/>
          </a:xfrm>
          <a:prstGeom prst="rect">
            <a:avLst/>
          </a:prstGeom>
          <a:noFill/>
          <a:ln w="9525">
            <a:noFill/>
          </a:ln>
        </p:spPr>
        <p:txBody>
          <a:bodyPr wrap="square" anchor="t">
            <a:spAutoFit/>
          </a:bodyPr>
          <a:p>
            <a:r>
              <a:rPr lang="zh-CN" altLang="en-US">
                <a:latin typeface="Arial" panose="020B0604020202020204" pitchFamily="34" charset="0"/>
              </a:rPr>
              <a:t>四、整合工程演示</a:t>
            </a:r>
            <a:endParaRPr lang="zh-CN" altLang="zh-CN">
              <a:latin typeface="Arial" panose="020B0604020202020204" pitchFamily="34" charset="0"/>
            </a:endParaRPr>
          </a:p>
        </p:txBody>
      </p:sp>
    </p:spTree>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23554"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1938020" y="611505"/>
            <a:ext cx="5986780" cy="460375"/>
          </a:xfrm>
          <a:prstGeom prst="rect">
            <a:avLst/>
          </a:prstGeom>
          <a:noFill/>
        </p:spPr>
        <p:txBody>
          <a:bodyPr wrap="square" rtlCol="0">
            <a:spAutoFit/>
          </a:bodyPr>
          <a:p>
            <a:pPr algn="ctr"/>
            <a:r>
              <a:rPr lang="en-US" altLang="zh-CN"/>
              <a:t>spring-velocity.xml</a:t>
            </a:r>
            <a:r>
              <a:rPr lang="zh-CN" altLang="en-US"/>
              <a:t>配置文件</a:t>
            </a:r>
            <a:endParaRPr lang="zh-CN" altLang="en-US"/>
          </a:p>
        </p:txBody>
      </p:sp>
      <p:sp>
        <p:nvSpPr>
          <p:cNvPr id="3" name="文本框 2"/>
          <p:cNvSpPr txBox="1"/>
          <p:nvPr/>
        </p:nvSpPr>
        <p:spPr>
          <a:xfrm>
            <a:off x="126365" y="1431290"/>
            <a:ext cx="9779000" cy="3046095"/>
          </a:xfrm>
          <a:prstGeom prst="rect">
            <a:avLst/>
          </a:prstGeom>
          <a:noFill/>
        </p:spPr>
        <p:txBody>
          <a:bodyPr wrap="square" rtlCol="0">
            <a:spAutoFit/>
          </a:bodyPr>
          <a:p>
            <a:r>
              <a:rPr lang="zh-CN" altLang="en-US" sz="1600"/>
              <a:t>&lt;bean id="velocityEngine" class="org.springframework.ui.velocity.VelocityEngineFactoryBean"&gt;</a:t>
            </a:r>
            <a:endParaRPr lang="zh-CN" altLang="en-US" sz="1600"/>
          </a:p>
          <a:p>
            <a:r>
              <a:rPr lang="zh-CN" altLang="en-US" sz="1600"/>
              <a:t>      &lt;property name="velocityProperties"&gt;</a:t>
            </a:r>
            <a:endParaRPr lang="zh-CN" altLang="en-US" sz="1600"/>
          </a:p>
          <a:p>
            <a:r>
              <a:rPr lang="zh-CN" altLang="en-US" sz="1600"/>
              <a:t>            &lt;props&gt;</a:t>
            </a:r>
            <a:endParaRPr lang="zh-CN" altLang="en-US" sz="1600"/>
          </a:p>
          <a:p>
            <a:r>
              <a:rPr lang="zh-CN" altLang="en-US" sz="1600"/>
              <a:t>                &lt;prop key="resource.loader"&gt;file&lt;/prop&gt;</a:t>
            </a:r>
            <a:endParaRPr lang="zh-CN" altLang="en-US" sz="1600"/>
          </a:p>
          <a:p>
            <a:r>
              <a:rPr lang="zh-CN" altLang="en-US" sz="1600"/>
              <a:t>                &lt;prop key="file.resource.loader.class"&gt;</a:t>
            </a:r>
            <a:endParaRPr lang="zh-CN" altLang="en-US" sz="1600"/>
          </a:p>
          <a:p>
            <a:r>
              <a:rPr lang="zh-CN" altLang="en-US" sz="1600"/>
              <a:t>                    org.apache.velocity.runtime.resource.loader.ClasspathResourceLoader</a:t>
            </a:r>
            <a:endParaRPr lang="zh-CN" altLang="en-US" sz="1600"/>
          </a:p>
          <a:p>
            <a:r>
              <a:rPr lang="zh-CN" altLang="en-US" sz="1600"/>
              <a:t>                &lt;/prop&gt;</a:t>
            </a:r>
            <a:endParaRPr lang="zh-CN" altLang="en-US" sz="1600"/>
          </a:p>
          <a:p>
            <a:r>
              <a:rPr lang="zh-CN" altLang="en-US" sz="1600"/>
              <a:t>                &lt;prop key="input.encoding"&gt;UTF-8&lt;/prop&gt;</a:t>
            </a:r>
            <a:endParaRPr lang="zh-CN" altLang="en-US" sz="1600"/>
          </a:p>
          <a:p>
            <a:r>
              <a:rPr lang="zh-CN" altLang="en-US" sz="1600"/>
              <a:t>                &lt;prop key="output.encoding"&gt;UTF-8&lt;/prop&gt;</a:t>
            </a:r>
            <a:endParaRPr lang="zh-CN" altLang="en-US" sz="1600"/>
          </a:p>
          <a:p>
            <a:r>
              <a:rPr lang="zh-CN" altLang="en-US" sz="1600"/>
              <a:t>            &lt;/props&gt;</a:t>
            </a:r>
            <a:endParaRPr lang="zh-CN" altLang="en-US" sz="1600"/>
          </a:p>
          <a:p>
            <a:r>
              <a:rPr lang="zh-CN" altLang="en-US" sz="1600"/>
              <a:t>        &lt;/property&gt;</a:t>
            </a:r>
            <a:endParaRPr lang="zh-CN" altLang="en-US" sz="1600"/>
          </a:p>
          <a:p>
            <a:r>
              <a:rPr lang="zh-CN" altLang="en-US" sz="1600"/>
              <a:t>&lt;/bean&gt;</a:t>
            </a:r>
            <a:endParaRPr lang="zh-CN" altLang="en-US" sz="1600"/>
          </a:p>
        </p:txBody>
      </p:sp>
    </p:spTree>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8</a:t>
            </a:r>
            <a:r>
              <a:rPr lang="zh-CN" altLang="en-US" sz="1000" dirty="0"/>
              <a:t>&gt;页共8页</a:t>
            </a:r>
            <a:endParaRPr lang="zh-CN" altLang="en-US" sz="1000" dirty="0"/>
          </a:p>
          <a:p>
            <a:pPr lvl="0" indent="0"/>
            <a:endParaRPr lang="zh-CN" altLang="en-US" sz="1000" dirty="0"/>
          </a:p>
        </p:txBody>
      </p:sp>
      <p:sp>
        <p:nvSpPr>
          <p:cNvPr id="27650"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 name="文本框 1"/>
          <p:cNvSpPr txBox="1"/>
          <p:nvPr/>
        </p:nvSpPr>
        <p:spPr>
          <a:xfrm>
            <a:off x="812800" y="3533138"/>
            <a:ext cx="7890510" cy="706755"/>
          </a:xfrm>
          <a:prstGeom prst="rect">
            <a:avLst/>
          </a:prstGeom>
          <a:noFill/>
        </p:spPr>
        <p:txBody>
          <a:bodyPr wrap="square" rtlCol="0">
            <a:spAutoFit/>
            <a:scene3d>
              <a:camera prst="perspectiveFront"/>
              <a:lightRig rig="threePt" dir="t"/>
            </a:scene3d>
          </a:bodyPr>
          <a:p>
            <a:pPr algn="ctr"/>
            <a:r>
              <a:rPr lang="en-US" altLang="zh-CN" sz="4000" noProof="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Thank You</a:t>
            </a:r>
            <a:endParaRPr lang="en-US" altLang="zh-CN" sz="4000" noProof="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Content Placeholder 2"/>
          <p:cNvSpPr>
            <a:spLocks noGrp="1"/>
          </p:cNvSpPr>
          <p:nvPr>
            <p:ph idx="4294967295"/>
          </p:nvPr>
        </p:nvSpPr>
        <p:spPr>
          <a:xfrm>
            <a:off x="503238" y="1571625"/>
            <a:ext cx="9051925" cy="5483225"/>
          </a:xfrm>
        </p:spPr>
        <p:txBody>
          <a:bodyPr wrap="square" lIns="50929" tIns="50929" rIns="50929" bIns="50929" anchor="t"/>
          <a:p>
            <a:pPr marL="0" indent="0">
              <a:buChar char="Ø"/>
            </a:pPr>
            <a:endParaRPr lang="zh-CN" altLang="en-US" sz="3200" dirty="0">
              <a:ea typeface="宋体" panose="02010600030101010101" pitchFamily="2" charset="-122"/>
            </a:endParaRPr>
          </a:p>
          <a:p>
            <a:pPr marL="0" indent="0">
              <a:buNone/>
            </a:pPr>
            <a:endParaRPr lang="zh-CN" altLang="en-US" sz="3200" dirty="0">
              <a:ea typeface="宋体" panose="02010600030101010101" pitchFamily="2" charset="-122"/>
            </a:endParaRPr>
          </a:p>
        </p:txBody>
      </p:sp>
      <p:sp>
        <p:nvSpPr>
          <p:cNvPr id="6146" name="Rectangle 2"/>
          <p:cNvSpPr txBox="1"/>
          <p:nvPr/>
        </p:nvSpPr>
        <p:spPr>
          <a:xfrm>
            <a:off x="708025" y="501650"/>
            <a:ext cx="7269163" cy="792163"/>
          </a:xfrm>
          <a:prstGeom prst="rect">
            <a:avLst/>
          </a:prstGeom>
          <a:noFill/>
          <a:ln w="9525">
            <a:noFill/>
          </a:ln>
        </p:spPr>
        <p:txBody>
          <a:bodyPr lIns="0" tIns="50929" rIns="0" bIns="50929" anchor="b"/>
          <a:p>
            <a:pPr algn="ctr" defTabSz="1019175" eaLnBrk="0" hangingPunct="0"/>
            <a:r>
              <a:rPr lang="zh-CN" altLang="en-US" sz="2500">
                <a:latin typeface="Arial" panose="020B0604020202020204" pitchFamily="34" charset="0"/>
              </a:rPr>
              <a:t>发送邮件原理简介</a:t>
            </a:r>
            <a:endParaRPr lang="zh-CN" altLang="en-US" sz="2500" b="1" dirty="0">
              <a:solidFill>
                <a:schemeClr val="accent1"/>
              </a:solidFill>
              <a:latin typeface="Arial" panose="020B0604020202020204" pitchFamily="34" charset="0"/>
            </a:endParaRPr>
          </a:p>
        </p:txBody>
      </p:sp>
      <p:sp>
        <p:nvSpPr>
          <p:cNvPr id="6147"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3</a:t>
            </a:r>
            <a:r>
              <a:rPr lang="zh-CN" altLang="en-US" sz="1000" dirty="0"/>
              <a:t>&gt;页共8页</a:t>
            </a:r>
            <a:endParaRPr lang="zh-CN" altLang="en-US" sz="1000" dirty="0"/>
          </a:p>
          <a:p>
            <a:pPr lvl="0" indent="0"/>
            <a:endParaRPr lang="zh-CN" altLang="en-US" sz="1000" dirty="0"/>
          </a:p>
        </p:txBody>
      </p:sp>
      <p:sp>
        <p:nvSpPr>
          <p:cNvPr id="6148"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149" name="文本框 1"/>
          <p:cNvSpPr txBox="1"/>
          <p:nvPr/>
        </p:nvSpPr>
        <p:spPr>
          <a:xfrm>
            <a:off x="396875" y="1536700"/>
            <a:ext cx="4992688" cy="460375"/>
          </a:xfrm>
          <a:prstGeom prst="rect">
            <a:avLst/>
          </a:prstGeom>
          <a:noFill/>
          <a:ln w="9525">
            <a:noFill/>
          </a:ln>
        </p:spPr>
        <p:txBody>
          <a:bodyPr wrap="square" anchor="t">
            <a:spAutoFit/>
          </a:bodyPr>
          <a:p>
            <a:r>
              <a:rPr lang="en-US" altLang="zh-CN">
                <a:latin typeface="Arial" panose="020B0604020202020204" pitchFamily="34" charset="0"/>
              </a:rPr>
              <a:t>1</a:t>
            </a:r>
            <a:r>
              <a:rPr lang="zh-CN" altLang="en-US">
                <a:latin typeface="Arial" panose="020B0604020202020204" pitchFamily="34" charset="0"/>
              </a:rPr>
              <a:t>、电子邮件的发送与接收过程</a:t>
            </a:r>
            <a:endParaRPr lang="zh-CN" altLang="en-US">
              <a:latin typeface="Arial" panose="020B0604020202020204" pitchFamily="34" charset="0"/>
            </a:endParaRPr>
          </a:p>
        </p:txBody>
      </p:sp>
      <p:pic>
        <p:nvPicPr>
          <p:cNvPr id="6150" name="图片 2" descr="4"/>
          <p:cNvPicPr>
            <a:picLocks noChangeAspect="1"/>
          </p:cNvPicPr>
          <p:nvPr/>
        </p:nvPicPr>
        <p:blipFill>
          <a:blip r:embed="rId1"/>
          <a:srcRect l="3502" t="3629" r="2913" b="4137"/>
          <a:stretch>
            <a:fillRect/>
          </a:stretch>
        </p:blipFill>
        <p:spPr>
          <a:xfrm>
            <a:off x="279400" y="2187575"/>
            <a:ext cx="9483725" cy="4841875"/>
          </a:xfrm>
          <a:prstGeom prst="rect">
            <a:avLst/>
          </a:prstGeom>
          <a:noFill/>
          <a:ln w="9525">
            <a:noFill/>
          </a:ln>
        </p:spPr>
      </p:pic>
    </p:spTree>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Content Placeholder 2"/>
          <p:cNvSpPr>
            <a:spLocks noGrp="1"/>
          </p:cNvSpPr>
          <p:nvPr>
            <p:ph idx="4294967295"/>
          </p:nvPr>
        </p:nvSpPr>
        <p:spPr>
          <a:xfrm>
            <a:off x="503238" y="1571625"/>
            <a:ext cx="9051925" cy="5483225"/>
          </a:xfrm>
        </p:spPr>
        <p:txBody>
          <a:bodyPr wrap="square" lIns="50929" tIns="50929" rIns="50929" bIns="50929" anchor="t"/>
          <a:p>
            <a:pPr marL="0" indent="0">
              <a:buNone/>
            </a:pPr>
            <a:endParaRPr lang="zh-CN" altLang="en-US" sz="3200" dirty="0">
              <a:ea typeface="宋体" panose="02010600030101010101" pitchFamily="2" charset="-122"/>
            </a:endParaRPr>
          </a:p>
          <a:p>
            <a:pPr marL="0" indent="0">
              <a:buNone/>
            </a:pPr>
            <a:endParaRPr lang="zh-CN" altLang="en-US" sz="3200" dirty="0">
              <a:ea typeface="宋体" panose="02010600030101010101" pitchFamily="2" charset="-122"/>
            </a:endParaRPr>
          </a:p>
        </p:txBody>
      </p:sp>
      <p:sp>
        <p:nvSpPr>
          <p:cNvPr id="7170" name="Rectangle 2"/>
          <p:cNvSpPr txBox="1"/>
          <p:nvPr/>
        </p:nvSpPr>
        <p:spPr>
          <a:xfrm>
            <a:off x="650875" y="501650"/>
            <a:ext cx="7269163" cy="792163"/>
          </a:xfrm>
          <a:prstGeom prst="rect">
            <a:avLst/>
          </a:prstGeom>
          <a:noFill/>
          <a:ln w="9525">
            <a:noFill/>
          </a:ln>
        </p:spPr>
        <p:txBody>
          <a:bodyPr lIns="0" tIns="50929" rIns="0" bIns="50929" anchor="b"/>
          <a:p>
            <a:pPr algn="ctr" defTabSz="1019175" eaLnBrk="0" hangingPunct="0"/>
            <a:r>
              <a:rPr lang="zh-CN" altLang="en-US" sz="2500">
                <a:latin typeface="Arial" panose="020B0604020202020204" pitchFamily="34" charset="0"/>
              </a:rPr>
              <a:t>发送邮件原理简介</a:t>
            </a:r>
            <a:endParaRPr lang="zh-CN" altLang="en-US" sz="2500" b="1" dirty="0">
              <a:solidFill>
                <a:schemeClr val="accent1"/>
              </a:solidFill>
              <a:latin typeface="Arial" panose="020B0604020202020204" pitchFamily="34" charset="0"/>
            </a:endParaRPr>
          </a:p>
        </p:txBody>
      </p:sp>
      <p:sp>
        <p:nvSpPr>
          <p:cNvPr id="7171"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3</a:t>
            </a:r>
            <a:r>
              <a:rPr lang="zh-CN" altLang="en-US" sz="1000" dirty="0"/>
              <a:t>&gt;页共8页</a:t>
            </a:r>
            <a:endParaRPr lang="zh-CN" altLang="en-US" sz="1000" dirty="0"/>
          </a:p>
          <a:p>
            <a:pPr lvl="0" indent="0"/>
            <a:endParaRPr lang="zh-CN" altLang="en-US" sz="1000" dirty="0"/>
          </a:p>
        </p:txBody>
      </p:sp>
      <p:sp>
        <p:nvSpPr>
          <p:cNvPr id="7172"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7173" name="文本框 1"/>
          <p:cNvSpPr txBox="1"/>
          <p:nvPr/>
        </p:nvSpPr>
        <p:spPr>
          <a:xfrm>
            <a:off x="195263" y="1436688"/>
            <a:ext cx="3614737" cy="460375"/>
          </a:xfrm>
          <a:prstGeom prst="rect">
            <a:avLst/>
          </a:prstGeom>
          <a:noFill/>
          <a:ln w="9525">
            <a:noFill/>
          </a:ln>
        </p:spPr>
        <p:txBody>
          <a:bodyPr wrap="square" anchor="t">
            <a:spAutoFit/>
          </a:bodyPr>
          <a:p>
            <a:r>
              <a:rPr lang="en-US" altLang="zh-CN">
                <a:latin typeface="Arial" panose="020B0604020202020204" pitchFamily="34" charset="0"/>
              </a:rPr>
              <a:t>2</a:t>
            </a:r>
            <a:r>
              <a:rPr lang="zh-CN" altLang="en-US">
                <a:latin typeface="Arial" panose="020B0604020202020204" pitchFamily="34" charset="0"/>
              </a:rPr>
              <a:t>、过程解释说明</a:t>
            </a:r>
            <a:endParaRPr lang="zh-CN" altLang="en-US">
              <a:latin typeface="Arial" panose="020B0604020202020204" pitchFamily="34" charset="0"/>
            </a:endParaRPr>
          </a:p>
        </p:txBody>
      </p:sp>
      <p:sp>
        <p:nvSpPr>
          <p:cNvPr id="7174" name="文本框 3"/>
          <p:cNvSpPr txBox="1"/>
          <p:nvPr/>
        </p:nvSpPr>
        <p:spPr>
          <a:xfrm>
            <a:off x="206375" y="1917700"/>
            <a:ext cx="9699625" cy="5353050"/>
          </a:xfrm>
          <a:prstGeom prst="rect">
            <a:avLst/>
          </a:prstGeom>
          <a:noFill/>
          <a:ln w="9525">
            <a:noFill/>
          </a:ln>
        </p:spPr>
        <p:txBody>
          <a:bodyPr wrap="square" anchor="t">
            <a:spAutoFit/>
          </a:bodyPr>
          <a:p>
            <a:pPr marL="342900" indent="-342900">
              <a:buFont typeface="Times New Roman" panose="02020603050405020304" pitchFamily="18" charset="0"/>
              <a:buAutoNum type="circleNumDbPlain"/>
            </a:pPr>
            <a:r>
              <a:rPr lang="zh-CN" altLang="en-US" sz="1800">
                <a:latin typeface="Arial" panose="020B0604020202020204" pitchFamily="34" charset="0"/>
              </a:rPr>
              <a:t>用户A的电子邮箱为：xx@qq.com，通过邮件客户端软件写好一封邮件，交到QQ的邮件服务器，这一步使用的协议是SMTP,对应图示的①；</a:t>
            </a: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r>
              <a:rPr lang="zh-CN" altLang="en-US" sz="1800">
                <a:latin typeface="Arial" panose="020B0604020202020204" pitchFamily="34" charset="0"/>
              </a:rPr>
              <a:t>QQ邮箱会根据用户A发送的邮件进行解析，也就是根据收件地址判断是否是自己管辖的账户，如果收件地址也是QQ邮箱，那么会直接存放到自己的存储空间。这里我们假设收件地址不是QQ邮箱，而是163邮箱，那么QQ邮箱就会将邮件转发到163邮箱服务器，转发使用的协议也是SMTP，对应图示的②；</a:t>
            </a: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r>
              <a:rPr lang="zh-CN" altLang="en-US" sz="1800">
                <a:latin typeface="Arial" panose="020B0604020202020204" pitchFamily="34" charset="0"/>
              </a:rPr>
              <a:t>163邮箱服务器接收到QQ邮箱转发过来的邮件，也会判断收件地址是否是自己，发现是自己的账户，那么就会将QQ邮箱转发过来的邮件存放到自己的内部存储空间，对应图示的③；</a:t>
            </a: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r>
              <a:rPr lang="zh-CN" altLang="en-US" sz="1800">
                <a:latin typeface="Arial" panose="020B0604020202020204" pitchFamily="34" charset="0"/>
              </a:rPr>
              <a:t>用户A将邮件发送了之后，就会通知用户B去指定的邮箱收取邮件。用户B会通过邮件客户端软件先向163邮箱服务器请求，要求收取自己的邮件，对应图示的④；</a:t>
            </a: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r>
              <a:rPr lang="zh-CN" altLang="en-US" sz="1800">
                <a:latin typeface="Arial" panose="020B0604020202020204" pitchFamily="34" charset="0"/>
              </a:rPr>
              <a:t>163邮箱服务器收到用户B的请求后，会从自己的存储空间中取出B未收取的邮件，对应图示⑤；</a:t>
            </a: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endParaRPr lang="zh-CN" altLang="en-US" sz="1800">
              <a:latin typeface="Arial" panose="020B0604020202020204" pitchFamily="34" charset="0"/>
            </a:endParaRPr>
          </a:p>
          <a:p>
            <a:pPr marL="342900" indent="-342900">
              <a:buFont typeface="Times New Roman" panose="02020603050405020304" pitchFamily="18" charset="0"/>
              <a:buAutoNum type="circleNumDbPlain"/>
            </a:pPr>
            <a:r>
              <a:rPr lang="zh-CN" altLang="en-US" sz="1800">
                <a:latin typeface="Arial" panose="020B0604020202020204" pitchFamily="34" charset="0"/>
              </a:rPr>
              <a:t>163邮箱服务器取出用户B未收取的邮件后，将邮件发给用户B，对应图示的⑥；最后三步用户B收取邮件的过程，使用的协议是POP3;</a:t>
            </a:r>
            <a:endParaRPr lang="zh-CN" altLang="en-US" sz="1800">
              <a:latin typeface="Arial" panose="020B0604020202020204" pitchFamily="34" charset="0"/>
            </a:endParaRPr>
          </a:p>
        </p:txBody>
      </p:sp>
    </p:spTree>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txBox="1"/>
          <p:nvPr/>
        </p:nvSpPr>
        <p:spPr>
          <a:xfrm>
            <a:off x="650875" y="501650"/>
            <a:ext cx="7269163" cy="792163"/>
          </a:xfrm>
          <a:prstGeom prst="rect">
            <a:avLst/>
          </a:prstGeom>
          <a:noFill/>
          <a:ln w="9525">
            <a:noFill/>
          </a:ln>
        </p:spPr>
        <p:txBody>
          <a:bodyPr lIns="0" tIns="50929" rIns="0" bIns="50929" anchor="b"/>
          <a:p>
            <a:pPr algn="ctr" defTabSz="1019175" eaLnBrk="0" hangingPunct="0"/>
            <a:r>
              <a:rPr lang="zh-CN" altLang="en-US" sz="2500">
                <a:latin typeface="Arial" panose="020B0604020202020204" pitchFamily="34" charset="0"/>
              </a:rPr>
              <a:t>发送邮件原理简介</a:t>
            </a:r>
            <a:endParaRPr lang="zh-CN" altLang="en-US" sz="2500" b="1" dirty="0">
              <a:solidFill>
                <a:schemeClr val="accent1"/>
              </a:solidFill>
              <a:latin typeface="Arial" panose="020B0604020202020204" pitchFamily="34" charset="0"/>
            </a:endParaRPr>
          </a:p>
        </p:txBody>
      </p:sp>
      <p:sp>
        <p:nvSpPr>
          <p:cNvPr id="8194"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3</a:t>
            </a:r>
            <a:r>
              <a:rPr lang="zh-CN" altLang="en-US" sz="1000" dirty="0"/>
              <a:t>&gt;页共8页</a:t>
            </a:r>
            <a:endParaRPr lang="zh-CN" altLang="en-US" sz="1000" dirty="0"/>
          </a:p>
          <a:p>
            <a:pPr lvl="0" indent="0"/>
            <a:endParaRPr lang="zh-CN" altLang="en-US" sz="1000" dirty="0"/>
          </a:p>
        </p:txBody>
      </p:sp>
      <p:sp>
        <p:nvSpPr>
          <p:cNvPr id="8195"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8196" name="文本框 1"/>
          <p:cNvSpPr txBox="1"/>
          <p:nvPr/>
        </p:nvSpPr>
        <p:spPr>
          <a:xfrm>
            <a:off x="44450" y="1412875"/>
            <a:ext cx="3613150" cy="460375"/>
          </a:xfrm>
          <a:prstGeom prst="rect">
            <a:avLst/>
          </a:prstGeom>
          <a:noFill/>
          <a:ln w="9525">
            <a:noFill/>
          </a:ln>
        </p:spPr>
        <p:txBody>
          <a:bodyPr wrap="square" anchor="t">
            <a:spAutoFit/>
          </a:bodyPr>
          <a:p>
            <a:r>
              <a:rPr lang="en-US" altLang="zh-CN">
                <a:latin typeface="Arial" panose="020B0604020202020204" pitchFamily="34" charset="0"/>
              </a:rPr>
              <a:t>3</a:t>
            </a:r>
            <a:r>
              <a:rPr lang="zh-CN" altLang="en-US">
                <a:latin typeface="Arial" panose="020B0604020202020204" pitchFamily="34" charset="0"/>
              </a:rPr>
              <a:t>、名词解释说明</a:t>
            </a:r>
            <a:endParaRPr lang="zh-CN" altLang="en-US">
              <a:latin typeface="Arial" panose="020B0604020202020204" pitchFamily="34" charset="0"/>
            </a:endParaRPr>
          </a:p>
        </p:txBody>
      </p:sp>
      <p:sp>
        <p:nvSpPr>
          <p:cNvPr id="8197" name="文本框 2"/>
          <p:cNvSpPr txBox="1"/>
          <p:nvPr/>
        </p:nvSpPr>
        <p:spPr>
          <a:xfrm>
            <a:off x="44450" y="1873250"/>
            <a:ext cx="9861550" cy="5260975"/>
          </a:xfrm>
          <a:prstGeom prst="rect">
            <a:avLst/>
          </a:prstGeom>
          <a:noFill/>
          <a:ln w="9525">
            <a:noFill/>
          </a:ln>
        </p:spPr>
        <p:txBody>
          <a:bodyPr wrap="square" anchor="t">
            <a:spAutoFit/>
          </a:bodyPr>
          <a:p>
            <a:r>
              <a:rPr lang="zh-CN" altLang="en-US" b="1">
                <a:latin typeface="Arial" panose="020B0604020202020204" pitchFamily="34" charset="0"/>
              </a:rPr>
              <a:t>邮件服务器</a:t>
            </a:r>
            <a:r>
              <a:rPr lang="zh-CN" altLang="en-US">
                <a:latin typeface="Arial" panose="020B0604020202020204" pitchFamily="34" charset="0"/>
              </a:rPr>
              <a:t>：</a:t>
            </a:r>
            <a:r>
              <a:rPr lang="zh-CN" altLang="en-US" sz="1800">
                <a:latin typeface="Arial" panose="020B0604020202020204" pitchFamily="34" charset="0"/>
              </a:rPr>
              <a:t>图示出现了两个邮件服务器，QQ和163邮件服务器。用户想要在网上收发邮件，必须要有专门的邮件服务器。邮件服务器我们可以假想为现实生活中的邮局。</a:t>
            </a:r>
            <a:endParaRPr lang="zh-CN" altLang="en-US" sz="1800">
              <a:latin typeface="Arial" panose="020B0604020202020204" pitchFamily="34" charset="0"/>
            </a:endParaRPr>
          </a:p>
          <a:p>
            <a:endParaRPr lang="zh-CN" altLang="en-US" sz="1800">
              <a:latin typeface="Arial" panose="020B0604020202020204" pitchFamily="34" charset="0"/>
            </a:endParaRPr>
          </a:p>
          <a:p>
            <a:r>
              <a:rPr lang="zh-CN" altLang="en-US" sz="1800">
                <a:latin typeface="Arial" panose="020B0604020202020204" pitchFamily="34" charset="0"/>
              </a:rPr>
              <a:t>　　如果按功能划分，邮件服务器可以划分为两种类型：</a:t>
            </a:r>
            <a:endParaRPr lang="zh-CN" altLang="en-US" sz="1800">
              <a:latin typeface="Arial" panose="020B0604020202020204" pitchFamily="34" charset="0"/>
            </a:endParaRPr>
          </a:p>
          <a:p>
            <a:endParaRPr lang="zh-CN" altLang="en-US" sz="1800">
              <a:latin typeface="Arial" panose="020B0604020202020204" pitchFamily="34" charset="0"/>
            </a:endParaRPr>
          </a:p>
          <a:p>
            <a:r>
              <a:rPr lang="zh-CN" altLang="en-US" sz="1800">
                <a:latin typeface="Arial" panose="020B0604020202020204" pitchFamily="34" charset="0"/>
              </a:rPr>
              <a:t>　　①、SMTP邮件服务器：用户替用户发送邮件和接收外面发送给本地用户的邮件，对应上图的第一、二步。它相当于现实生活中邮局的邮件接收部门（可接收普通用户要投出的邮件和其他邮局投递进来的邮件）。</a:t>
            </a:r>
            <a:endParaRPr lang="zh-CN" altLang="en-US" sz="1800">
              <a:latin typeface="Arial" panose="020B0604020202020204" pitchFamily="34" charset="0"/>
            </a:endParaRPr>
          </a:p>
          <a:p>
            <a:endParaRPr lang="zh-CN" altLang="en-US" sz="1800">
              <a:latin typeface="Arial" panose="020B0604020202020204" pitchFamily="34" charset="0"/>
            </a:endParaRPr>
          </a:p>
          <a:p>
            <a:r>
              <a:rPr lang="zh-CN" altLang="en-US" sz="1800">
                <a:latin typeface="Arial" panose="020B0604020202020204" pitchFamily="34" charset="0"/>
              </a:rPr>
              <a:t>　　②、POP3/IMAP邮件服务器：用户帮助用户读取SMTP邮件服务器接收进来的邮件，对应上图的第六步。它相当于专门为前来取包裹的用户提供服务的部门。</a:t>
            </a:r>
            <a:endParaRPr lang="zh-CN" altLang="en-US" sz="1800">
              <a:latin typeface="Arial" panose="020B0604020202020204" pitchFamily="34" charset="0"/>
            </a:endParaRPr>
          </a:p>
          <a:p>
            <a:endParaRPr lang="zh-CN" altLang="en-US" sz="1800">
              <a:latin typeface="Arial" panose="020B0604020202020204" pitchFamily="34" charset="0"/>
            </a:endParaRPr>
          </a:p>
          <a:p>
            <a:r>
              <a:rPr lang="zh-CN" altLang="en-US" b="1">
                <a:latin typeface="Arial" panose="020B0604020202020204" pitchFamily="34" charset="0"/>
              </a:rPr>
              <a:t>电子邮箱：</a:t>
            </a:r>
            <a:r>
              <a:rPr lang="zh-CN" altLang="en-US" sz="1800">
                <a:latin typeface="Arial" panose="020B0604020202020204" pitchFamily="34" charset="0"/>
              </a:rPr>
              <a:t>电子邮箱也称为E-mail地址，比如用户A的xx@qq.com，和用户B的xx@163.com用户能通过E-mail地址标识自己发送的电子邮件，同时也可以通过这个地址接收别人发来的电子邮件。电子邮箱需要到邮件服务器进行申请，也就是说，电子邮箱其实就是用户在邮件服务器上申请的账户。邮件服务器会把接收到的邮件保存到为该账户所分配的邮箱空间中，用户通过用户名密码登录到邮件服务器查收该地址已经收到的邮件。一般来讲，邮件服务器为用户分配的邮箱空间是有限的。</a:t>
            </a:r>
            <a:endParaRPr lang="zh-CN" altLang="en-US">
              <a:latin typeface="Arial" panose="020B0604020202020204" pitchFamily="34" charset="0"/>
            </a:endParaRPr>
          </a:p>
        </p:txBody>
      </p:sp>
    </p:spTree>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txBox="1"/>
          <p:nvPr/>
        </p:nvSpPr>
        <p:spPr>
          <a:xfrm>
            <a:off x="650875" y="501650"/>
            <a:ext cx="7269163" cy="792163"/>
          </a:xfrm>
          <a:prstGeom prst="rect">
            <a:avLst/>
          </a:prstGeom>
          <a:noFill/>
          <a:ln w="9525">
            <a:noFill/>
          </a:ln>
        </p:spPr>
        <p:txBody>
          <a:bodyPr lIns="0" tIns="50929" rIns="0" bIns="50929" anchor="b"/>
          <a:p>
            <a:pPr algn="ctr" defTabSz="1019175" eaLnBrk="0" hangingPunct="0"/>
            <a:r>
              <a:rPr lang="zh-CN" altLang="en-US" sz="2500">
                <a:latin typeface="Arial" panose="020B0604020202020204" pitchFamily="34" charset="0"/>
              </a:rPr>
              <a:t>发送邮件原理简介</a:t>
            </a:r>
            <a:endParaRPr lang="zh-CN" altLang="en-US" sz="2500" b="1" dirty="0">
              <a:solidFill>
                <a:schemeClr val="accent1"/>
              </a:solidFill>
              <a:latin typeface="Arial" panose="020B0604020202020204" pitchFamily="34" charset="0"/>
            </a:endParaRPr>
          </a:p>
        </p:txBody>
      </p:sp>
      <p:sp>
        <p:nvSpPr>
          <p:cNvPr id="9218"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3</a:t>
            </a:r>
            <a:r>
              <a:rPr lang="zh-CN" altLang="en-US" sz="1000" dirty="0"/>
              <a:t>&gt;页共8页</a:t>
            </a:r>
            <a:endParaRPr lang="zh-CN" altLang="en-US" sz="1000" dirty="0"/>
          </a:p>
          <a:p>
            <a:pPr lvl="0" indent="0"/>
            <a:endParaRPr lang="zh-CN" altLang="en-US" sz="1000" dirty="0"/>
          </a:p>
        </p:txBody>
      </p:sp>
      <p:sp>
        <p:nvSpPr>
          <p:cNvPr id="9219"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9220" name="文本框 1"/>
          <p:cNvSpPr txBox="1"/>
          <p:nvPr/>
        </p:nvSpPr>
        <p:spPr>
          <a:xfrm>
            <a:off x="44450" y="1412875"/>
            <a:ext cx="9937750" cy="5538788"/>
          </a:xfrm>
          <a:prstGeom prst="rect">
            <a:avLst/>
          </a:prstGeom>
          <a:noFill/>
          <a:ln w="9525">
            <a:noFill/>
          </a:ln>
        </p:spPr>
        <p:txBody>
          <a:bodyPr wrap="square" anchor="t">
            <a:spAutoFit/>
          </a:bodyPr>
          <a:p>
            <a:r>
              <a:rPr lang="zh-CN" altLang="en-US" b="1">
                <a:latin typeface="Arial" panose="020B0604020202020204" pitchFamily="34" charset="0"/>
              </a:rPr>
              <a:t>邮件客户端软件</a:t>
            </a:r>
            <a:r>
              <a:rPr lang="zh-CN" altLang="en-US">
                <a:latin typeface="Arial" panose="020B0604020202020204" pitchFamily="34" charset="0"/>
              </a:rPr>
              <a:t>：</a:t>
            </a:r>
            <a:endParaRPr lang="zh-CN" altLang="en-US">
              <a:latin typeface="Arial" panose="020B0604020202020204" pitchFamily="34" charset="0"/>
            </a:endParaRPr>
          </a:p>
          <a:p>
            <a:r>
              <a:rPr lang="zh-CN" altLang="en-US" sz="1800">
                <a:latin typeface="Arial" panose="020B0604020202020204" pitchFamily="34" charset="0"/>
              </a:rPr>
              <a:t>    我们可以直接在网站上进行邮件收发，也可以用邮件客户端软件。比如常见的FoxMail，Outlook Express。邮件客户端软件通常集邮件撰写，发送和收发功能于一体，主要用于帮助用户将邮件发送给SMTP邮件服务器和从POP3/IMAP邮件服务器读取用户的电子邮件我们可以直接在网站上进行邮件收发，也可以用邮件客户端软件。比如常见的FoxMail，Outlook Express。邮件客户端软件通常集邮件撰写，发送和收发功能于一体，主要用于帮助用户将邮件发送给SMTP邮件服务器和从POP3/IMAP邮件服务器读取用户的电子邮件。</a:t>
            </a:r>
            <a:endParaRPr lang="zh-CN" altLang="en-US" sz="1800">
              <a:latin typeface="Arial" panose="020B0604020202020204" pitchFamily="34" charset="0"/>
            </a:endParaRPr>
          </a:p>
          <a:p>
            <a:r>
              <a:rPr lang="zh-CN" altLang="en-US" b="1">
                <a:latin typeface="Arial" panose="020B0604020202020204" pitchFamily="34" charset="0"/>
              </a:rPr>
              <a:t>邮件传输协议：</a:t>
            </a:r>
            <a:endParaRPr lang="zh-CN" altLang="en-US" b="1">
              <a:latin typeface="Arial" panose="020B0604020202020204" pitchFamily="34" charset="0"/>
            </a:endParaRPr>
          </a:p>
          <a:p>
            <a:r>
              <a:rPr lang="zh-CN" altLang="en-US" sz="1800" b="1">
                <a:latin typeface="Arial" panose="020B0604020202020204" pitchFamily="34" charset="0"/>
              </a:rPr>
              <a:t>　</a:t>
            </a:r>
            <a:r>
              <a:rPr lang="zh-CN" altLang="en-US" sz="1800">
                <a:latin typeface="Arial" panose="020B0604020202020204" pitchFamily="34" charset="0"/>
              </a:rPr>
              <a:t>电子邮件需要在邮件客户端和邮件服务器之间，以及两个邮件服务器之间进行邮件传递，那就必须要遵守一定的规则，这个规则就是邮件传输协议。下面我们分别简单介绍几种协议（后面会详细讲解）：</a:t>
            </a:r>
            <a:endParaRPr lang="zh-CN" altLang="en-US" sz="1800">
              <a:latin typeface="Arial" panose="020B0604020202020204" pitchFamily="34" charset="0"/>
            </a:endParaRPr>
          </a:p>
          <a:p>
            <a:r>
              <a:rPr lang="zh-CN" altLang="en-US" sz="1800">
                <a:latin typeface="Arial" panose="020B0604020202020204" pitchFamily="34" charset="0"/>
              </a:rPr>
              <a:t>　　①、SMTP协议：全称为 Simple Mail Transfer Protocol，简单邮件传输协议。它定义了邮件客户端软件和SMTP邮件服务器之间，以及两台SMTP邮件服务器之间的通信规则。</a:t>
            </a:r>
            <a:endParaRPr lang="zh-CN" altLang="en-US" sz="1800">
              <a:latin typeface="Arial" panose="020B0604020202020204" pitchFamily="34" charset="0"/>
            </a:endParaRPr>
          </a:p>
          <a:p>
            <a:r>
              <a:rPr lang="zh-CN" altLang="en-US" sz="1800">
                <a:latin typeface="Arial" panose="020B0604020202020204" pitchFamily="34" charset="0"/>
              </a:rPr>
              <a:t>　　②、POP3协议：全称为 Post Office Protocol，邮局协议。它定义了邮件客户端软件和POP3邮件服务器的通信规则。</a:t>
            </a:r>
            <a:endParaRPr lang="zh-CN" altLang="en-US" sz="1800">
              <a:latin typeface="Arial" panose="020B0604020202020204" pitchFamily="34" charset="0"/>
            </a:endParaRPr>
          </a:p>
          <a:p>
            <a:r>
              <a:rPr lang="zh-CN" altLang="en-US" sz="1800">
                <a:latin typeface="Arial" panose="020B0604020202020204" pitchFamily="34" charset="0"/>
              </a:rPr>
              <a:t>　　③、IMAP协议：全称为 Internet Message Access Protocol,Internet消息访问协议，它是对POP3协议的一种扩展，也是定义了邮件客户端软件和IMAP邮件服务器的通信规则。</a:t>
            </a:r>
            <a:endParaRPr lang="zh-CN" altLang="en-US" sz="1800">
              <a:latin typeface="Arial" panose="020B0604020202020204" pitchFamily="34" charset="0"/>
            </a:endParaRPr>
          </a:p>
          <a:p>
            <a:endParaRPr lang="zh-CN" altLang="en-US" sz="1800">
              <a:latin typeface="Arial" panose="020B0604020202020204" pitchFamily="34" charset="0"/>
            </a:endParaRPr>
          </a:p>
          <a:p>
            <a:r>
              <a:rPr lang="zh-CN" altLang="en-US" sz="1800">
                <a:latin typeface="Arial" panose="020B0604020202020204" pitchFamily="34" charset="0"/>
              </a:rPr>
              <a:t>　　我们说所有的邮件服务器和邮件客户端软件程序都是基于上面的协议编写的</a:t>
            </a:r>
            <a:endParaRPr lang="zh-CN" altLang="en-US" sz="1800">
              <a:latin typeface="Arial" panose="020B0604020202020204" pitchFamily="34" charset="0"/>
            </a:endParaRPr>
          </a:p>
        </p:txBody>
      </p:sp>
    </p:spTree>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txBox="1"/>
          <p:nvPr/>
        </p:nvSpPr>
        <p:spPr>
          <a:xfrm>
            <a:off x="650875" y="501650"/>
            <a:ext cx="7269163" cy="792163"/>
          </a:xfrm>
          <a:prstGeom prst="rect">
            <a:avLst/>
          </a:prstGeom>
          <a:noFill/>
          <a:ln w="9525">
            <a:noFill/>
          </a:ln>
        </p:spPr>
        <p:txBody>
          <a:bodyPr lIns="0" tIns="50929" rIns="0" bIns="50929" anchor="b"/>
          <a:p>
            <a:pPr algn="ctr" defTabSz="1019175" eaLnBrk="0" hangingPunct="0"/>
            <a:r>
              <a:rPr lang="en-US" altLang="zh-CN" sz="2500">
                <a:latin typeface="Arial" panose="020B0604020202020204" pitchFamily="34" charset="0"/>
              </a:rPr>
              <a:t>Quartz</a:t>
            </a:r>
            <a:r>
              <a:rPr lang="zh-CN" altLang="en-US" sz="2500">
                <a:latin typeface="Arial" panose="020B0604020202020204" pitchFamily="34" charset="0"/>
              </a:rPr>
              <a:t>定时任务简介</a:t>
            </a:r>
            <a:endParaRPr lang="zh-CN" altLang="en-US" sz="2500" b="1" dirty="0">
              <a:solidFill>
                <a:schemeClr val="accent1"/>
              </a:solidFill>
              <a:latin typeface="Arial" panose="020B0604020202020204" pitchFamily="34" charset="0"/>
            </a:endParaRPr>
          </a:p>
        </p:txBody>
      </p:sp>
      <p:sp>
        <p:nvSpPr>
          <p:cNvPr id="10242"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5</a:t>
            </a:r>
            <a:r>
              <a:rPr lang="zh-CN" altLang="en-US" sz="1000" dirty="0"/>
              <a:t>&gt;页共8页</a:t>
            </a:r>
            <a:endParaRPr lang="zh-CN" altLang="en-US" sz="1000" dirty="0"/>
          </a:p>
          <a:p>
            <a:pPr lvl="0" indent="0"/>
            <a:endParaRPr lang="zh-CN" altLang="en-US" sz="1000" dirty="0"/>
          </a:p>
        </p:txBody>
      </p:sp>
      <p:sp>
        <p:nvSpPr>
          <p:cNvPr id="10243"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0244" name="文本框 1"/>
          <p:cNvSpPr txBox="1"/>
          <p:nvPr/>
        </p:nvSpPr>
        <p:spPr>
          <a:xfrm>
            <a:off x="168275" y="1524000"/>
            <a:ext cx="3413125" cy="460375"/>
          </a:xfrm>
          <a:prstGeom prst="rect">
            <a:avLst/>
          </a:prstGeom>
          <a:noFill/>
          <a:ln w="9525">
            <a:noFill/>
          </a:ln>
        </p:spPr>
        <p:txBody>
          <a:bodyPr wrap="square" anchor="t">
            <a:spAutoFit/>
          </a:bodyPr>
          <a:p>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Quartz</a:t>
            </a:r>
            <a:r>
              <a:rPr lang="zh-CN" altLang="en-US">
                <a:latin typeface="Arial" panose="020B0604020202020204" pitchFamily="34" charset="0"/>
              </a:rPr>
              <a:t>概述：</a:t>
            </a:r>
            <a:endParaRPr lang="zh-CN" altLang="en-US">
              <a:latin typeface="Arial" panose="020B0604020202020204" pitchFamily="34" charset="0"/>
            </a:endParaRPr>
          </a:p>
        </p:txBody>
      </p:sp>
      <p:sp>
        <p:nvSpPr>
          <p:cNvPr id="10245" name="文本框 3"/>
          <p:cNvSpPr txBox="1"/>
          <p:nvPr/>
        </p:nvSpPr>
        <p:spPr>
          <a:xfrm>
            <a:off x="323850" y="2097088"/>
            <a:ext cx="9539288" cy="922337"/>
          </a:xfrm>
          <a:prstGeom prst="rect">
            <a:avLst/>
          </a:prstGeom>
          <a:noFill/>
          <a:ln w="9525">
            <a:noFill/>
          </a:ln>
        </p:spPr>
        <p:txBody>
          <a:bodyPr wrap="square" anchor="t">
            <a:spAutoFit/>
          </a:bodyPr>
          <a:p>
            <a:r>
              <a:rPr lang="zh-CN" altLang="en-US" sz="1800">
                <a:latin typeface="Arial" panose="020B0604020202020204" pitchFamily="34" charset="0"/>
              </a:rPr>
              <a:t>Quartz是一个完全由Java编写的开源任务调度的框架，通过触发器设置作业定时运行规则，控制作业的运行时间。其中quartz集群通过故障切换和负载平衡的功能，能给调度器带来高可用性和伸缩性。主要用来执行定时任务，如：定时发送信息、定时生成报表等等。</a:t>
            </a:r>
            <a:endParaRPr lang="zh-CN" altLang="en-US" sz="1800">
              <a:latin typeface="Arial" panose="020B0604020202020204" pitchFamily="34" charset="0"/>
            </a:endParaRPr>
          </a:p>
        </p:txBody>
      </p:sp>
      <p:sp>
        <p:nvSpPr>
          <p:cNvPr id="10246" name="文本框 4"/>
          <p:cNvSpPr txBox="1"/>
          <p:nvPr/>
        </p:nvSpPr>
        <p:spPr>
          <a:xfrm>
            <a:off x="247650" y="3387725"/>
            <a:ext cx="9658350" cy="3876675"/>
          </a:xfrm>
          <a:prstGeom prst="rect">
            <a:avLst/>
          </a:prstGeom>
          <a:noFill/>
          <a:ln w="9525">
            <a:noFill/>
          </a:ln>
        </p:spPr>
        <p:txBody>
          <a:bodyPr wrap="square" anchor="t">
            <a:spAutoFit/>
          </a:bodyPr>
          <a:p>
            <a:r>
              <a:rPr lang="en-US" altLang="zh-CN">
                <a:latin typeface="Arial" panose="020B0604020202020204" pitchFamily="34" charset="0"/>
              </a:rPr>
              <a:t>2</a:t>
            </a:r>
            <a:r>
              <a:rPr lang="zh-CN" altLang="en-US">
                <a:latin typeface="Arial" panose="020B0604020202020204" pitchFamily="34" charset="0"/>
              </a:rPr>
              <a:t>、核心概念：</a:t>
            </a:r>
            <a:endParaRPr lang="zh-CN" altLang="en-US">
              <a:latin typeface="Arial" panose="020B0604020202020204" pitchFamily="34" charset="0"/>
            </a:endParaRPr>
          </a:p>
          <a:p>
            <a:r>
              <a:rPr lang="zh-CN" altLang="en-US" sz="1800">
                <a:latin typeface="Arial" panose="020B0604020202020204" pitchFamily="34" charset="0"/>
              </a:rPr>
              <a:t>scheduler任务调度、Job任务、Trigger触发器、JobDetail任务细节等</a:t>
            </a:r>
            <a:endParaRPr lang="zh-CN" altLang="en-US" sz="1800">
              <a:latin typeface="Arial" panose="020B0604020202020204" pitchFamily="34" charset="0"/>
            </a:endParaRPr>
          </a:p>
          <a:p>
            <a:r>
              <a:rPr lang="zh-CN" altLang="en-US" sz="1800">
                <a:latin typeface="Arial" panose="020B0604020202020204" pitchFamily="34" charset="0"/>
              </a:rPr>
              <a:t>scheduler</a:t>
            </a:r>
            <a:r>
              <a:rPr lang="zh-CN" altLang="en-US">
                <a:latin typeface="Arial" panose="020B0604020202020204" pitchFamily="34" charset="0"/>
              </a:rPr>
              <a:t>：</a:t>
            </a:r>
            <a:r>
              <a:rPr lang="zh-CN" altLang="en-US" sz="1800">
                <a:latin typeface="Arial" panose="020B0604020202020204" pitchFamily="34" charset="0"/>
              </a:rPr>
              <a:t>需要把JobDetail和Trigger注册到scheduler中，才可以执行。</a:t>
            </a:r>
            <a:endParaRPr lang="zh-CN" altLang="en-US" sz="1800">
              <a:latin typeface="Arial" panose="020B0604020202020204" pitchFamily="34" charset="0"/>
            </a:endParaRPr>
          </a:p>
          <a:p>
            <a:r>
              <a:rPr lang="zh-CN" altLang="en-US" sz="1800">
                <a:latin typeface="Arial" panose="020B0604020202020204" pitchFamily="34" charset="0"/>
              </a:rPr>
              <a:t>Job任务：其实</a:t>
            </a:r>
            <a:r>
              <a:rPr lang="en-US" altLang="zh-CN" sz="1800">
                <a:latin typeface="Arial" panose="020B0604020202020204" pitchFamily="34" charset="0"/>
              </a:rPr>
              <a:t>Job</a:t>
            </a:r>
            <a:r>
              <a:rPr lang="zh-CN" altLang="en-US" sz="1800">
                <a:latin typeface="Arial" panose="020B0604020202020204" pitchFamily="34" charset="0"/>
              </a:rPr>
              <a:t>是接口，其中只有一个</a:t>
            </a:r>
            <a:r>
              <a:rPr lang="en-US" altLang="zh-CN" sz="1800">
                <a:latin typeface="Arial" panose="020B0604020202020204" pitchFamily="34" charset="0"/>
              </a:rPr>
              <a:t>execute</a:t>
            </a:r>
            <a:r>
              <a:rPr lang="zh-CN" altLang="en-US" sz="1800">
                <a:latin typeface="Arial" panose="020B0604020202020204" pitchFamily="34" charset="0"/>
              </a:rPr>
              <a:t>方法，我们只需要</a:t>
            </a:r>
            <a:r>
              <a:rPr lang="en-US" altLang="zh-CN" sz="1800">
                <a:latin typeface="Arial" panose="020B0604020202020204" pitchFamily="34" charset="0"/>
              </a:rPr>
              <a:t>implements</a:t>
            </a:r>
            <a:r>
              <a:rPr lang="zh-CN" altLang="en-US" sz="1800">
                <a:latin typeface="Arial" panose="020B0604020202020204" pitchFamily="34" charset="0"/>
              </a:rPr>
              <a:t>此接口，重写</a:t>
            </a:r>
            <a:r>
              <a:rPr lang="en-US" altLang="zh-CN" sz="1800">
                <a:latin typeface="Arial" panose="020B0604020202020204" pitchFamily="34" charset="0"/>
              </a:rPr>
              <a:t>execute(*)</a:t>
            </a:r>
            <a:r>
              <a:rPr lang="zh-CN" altLang="en-US" sz="1800">
                <a:latin typeface="Arial" panose="020B0604020202020204" pitchFamily="34" charset="0"/>
              </a:rPr>
              <a:t>方法。</a:t>
            </a:r>
            <a:endParaRPr lang="zh-CN" altLang="en-US" sz="1800">
              <a:latin typeface="Arial" panose="020B0604020202020204" pitchFamily="34" charset="0"/>
            </a:endParaRPr>
          </a:p>
          <a:p>
            <a:r>
              <a:rPr lang="en-US" altLang="zh-CN" sz="1800">
                <a:latin typeface="Arial" panose="020B0604020202020204" pitchFamily="34" charset="0"/>
              </a:rPr>
              <a:t>Trigger</a:t>
            </a:r>
            <a:r>
              <a:rPr lang="zh-CN" altLang="en-US" sz="1800">
                <a:latin typeface="Arial" panose="020B0604020202020204" pitchFamily="34" charset="0"/>
              </a:rPr>
              <a:t>触发器：执行任务的规则；比如每天，每小时等。</a:t>
            </a:r>
            <a:endParaRPr lang="zh-CN" altLang="en-US" sz="1800">
              <a:latin typeface="Arial" panose="020B0604020202020204" pitchFamily="34" charset="0"/>
            </a:endParaRPr>
          </a:p>
          <a:p>
            <a:r>
              <a:rPr lang="zh-CN" altLang="en-US" sz="1800">
                <a:latin typeface="Arial" panose="020B0604020202020204" pitchFamily="34" charset="0"/>
              </a:rPr>
              <a:t>　　一般情况使用SimpleTrigger，和CronTrigger，这些触发器实现了Trigger接口。或者 ScheduleBuilder 子类 SimpleScheduleBuilder和CronScheduleBuilder。</a:t>
            </a:r>
            <a:endParaRPr lang="zh-CN" altLang="en-US" sz="1800">
              <a:latin typeface="Arial" panose="020B0604020202020204" pitchFamily="34" charset="0"/>
            </a:endParaRPr>
          </a:p>
          <a:p>
            <a:r>
              <a:rPr lang="zh-CN" altLang="en-US" sz="1800">
                <a:latin typeface="Arial" panose="020B0604020202020204" pitchFamily="34" charset="0"/>
              </a:rPr>
              <a:t>　　对于简单的时间来说，比如每天执行几次，使用SimpleTrigger。</a:t>
            </a:r>
            <a:endParaRPr lang="zh-CN" altLang="en-US" sz="1800">
              <a:latin typeface="Arial" panose="020B0604020202020204" pitchFamily="34" charset="0"/>
            </a:endParaRPr>
          </a:p>
          <a:p>
            <a:r>
              <a:rPr lang="zh-CN" altLang="en-US" sz="1800">
                <a:latin typeface="Arial" panose="020B0604020202020204" pitchFamily="34" charset="0"/>
              </a:rPr>
              <a:t>　　对于复杂的时间表达式来说，比如每个月15日上午几点几分，使用CronTrigger以及CromExpression 类。</a:t>
            </a:r>
            <a:endParaRPr lang="zh-CN" altLang="en-US" sz="1800">
              <a:latin typeface="Arial" panose="020B0604020202020204" pitchFamily="34" charset="0"/>
            </a:endParaRPr>
          </a:p>
          <a:p>
            <a:r>
              <a:rPr lang="en-US" altLang="zh-CN" sz="1800">
                <a:latin typeface="Arial" panose="020B0604020202020204" pitchFamily="34" charset="0"/>
              </a:rPr>
              <a:t>JobDetail:</a:t>
            </a:r>
            <a:r>
              <a:rPr lang="zh-CN" altLang="en-US" sz="1800">
                <a:latin typeface="Arial" panose="020B0604020202020204" pitchFamily="34" charset="0"/>
              </a:rPr>
              <a:t>任务细节，</a:t>
            </a:r>
            <a:r>
              <a:rPr lang="en-US" altLang="zh-CN" sz="1800">
                <a:latin typeface="Arial" panose="020B0604020202020204" pitchFamily="34" charset="0"/>
              </a:rPr>
              <a:t>Quartz</a:t>
            </a:r>
            <a:r>
              <a:rPr lang="zh-CN" altLang="en-US" sz="1800">
                <a:latin typeface="Arial" panose="020B0604020202020204" pitchFamily="34" charset="0"/>
              </a:rPr>
              <a:t>执行</a:t>
            </a:r>
            <a:r>
              <a:rPr lang="en-US" altLang="zh-CN" sz="1800">
                <a:latin typeface="Arial" panose="020B0604020202020204" pitchFamily="34" charset="0"/>
              </a:rPr>
              <a:t>Job</a:t>
            </a:r>
            <a:r>
              <a:rPr lang="zh-CN" altLang="en-US" sz="1800">
                <a:latin typeface="Arial" panose="020B0604020202020204" pitchFamily="34" charset="0"/>
              </a:rPr>
              <a:t>时，需要新建个</a:t>
            </a:r>
            <a:r>
              <a:rPr lang="en-US" altLang="zh-CN" sz="1800">
                <a:latin typeface="Arial" panose="020B0604020202020204" pitchFamily="34" charset="0"/>
              </a:rPr>
              <a:t>Job</a:t>
            </a:r>
            <a:r>
              <a:rPr lang="zh-CN" altLang="en-US" sz="1800">
                <a:latin typeface="Arial" panose="020B0604020202020204" pitchFamily="34" charset="0"/>
              </a:rPr>
              <a:t>实例，但是不能直接操作</a:t>
            </a:r>
            <a:r>
              <a:rPr lang="en-US" altLang="zh-CN" sz="1800">
                <a:latin typeface="Arial" panose="020B0604020202020204" pitchFamily="34" charset="0"/>
              </a:rPr>
              <a:t>Job</a:t>
            </a:r>
            <a:r>
              <a:rPr lang="zh-CN" altLang="en-US" sz="1800">
                <a:latin typeface="Arial" panose="020B0604020202020204" pitchFamily="34" charset="0"/>
              </a:rPr>
              <a:t>类，所以通过</a:t>
            </a:r>
            <a:r>
              <a:rPr lang="en-US" altLang="zh-CN" sz="1800">
                <a:latin typeface="Arial" panose="020B0604020202020204" pitchFamily="34" charset="0"/>
              </a:rPr>
              <a:t>JobDetail</a:t>
            </a:r>
            <a:r>
              <a:rPr lang="zh-CN" altLang="en-US" sz="1800">
                <a:latin typeface="Arial" panose="020B0604020202020204" pitchFamily="34" charset="0"/>
              </a:rPr>
              <a:t>来获取</a:t>
            </a:r>
            <a:r>
              <a:rPr lang="en-US" altLang="zh-CN" sz="1800">
                <a:latin typeface="Arial" panose="020B0604020202020204" pitchFamily="34" charset="0"/>
              </a:rPr>
              <a:t>Job</a:t>
            </a:r>
            <a:r>
              <a:rPr lang="zh-CN" altLang="en-US" sz="1800">
                <a:latin typeface="Arial" panose="020B0604020202020204" pitchFamily="34" charset="0"/>
              </a:rPr>
              <a:t>的名称，描述信息。</a:t>
            </a:r>
            <a:endParaRPr lang="zh-CN" altLang="en-US" sz="1800">
              <a:latin typeface="Arial" panose="020B0604020202020204" pitchFamily="34" charset="0"/>
            </a:endParaRPr>
          </a:p>
        </p:txBody>
      </p:sp>
    </p:spTree>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txBox="1"/>
          <p:nvPr/>
        </p:nvSpPr>
        <p:spPr>
          <a:xfrm>
            <a:off x="650875" y="501650"/>
            <a:ext cx="7269163" cy="792163"/>
          </a:xfrm>
          <a:prstGeom prst="rect">
            <a:avLst/>
          </a:prstGeom>
          <a:noFill/>
          <a:ln w="9525">
            <a:noFill/>
          </a:ln>
        </p:spPr>
        <p:txBody>
          <a:bodyPr lIns="0" tIns="50929" rIns="0" bIns="50929" anchor="b"/>
          <a:p>
            <a:pPr algn="ctr" defTabSz="1019175" eaLnBrk="0" hangingPunct="0"/>
            <a:r>
              <a:rPr lang="en-US" altLang="zh-CN" sz="2500">
                <a:latin typeface="Arial" panose="020B0604020202020204" pitchFamily="34" charset="0"/>
              </a:rPr>
              <a:t>Quartz</a:t>
            </a:r>
            <a:r>
              <a:rPr lang="zh-CN" altLang="en-US" sz="2500">
                <a:latin typeface="Arial" panose="020B0604020202020204" pitchFamily="34" charset="0"/>
              </a:rPr>
              <a:t>定时任务简介</a:t>
            </a:r>
            <a:endParaRPr lang="zh-CN" altLang="en-US" sz="2500" b="1" dirty="0">
              <a:solidFill>
                <a:schemeClr val="accent1"/>
              </a:solidFill>
              <a:latin typeface="Arial" panose="020B0604020202020204" pitchFamily="34" charset="0"/>
            </a:endParaRPr>
          </a:p>
        </p:txBody>
      </p:sp>
      <p:sp>
        <p:nvSpPr>
          <p:cNvPr id="11266"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5</a:t>
            </a:r>
            <a:r>
              <a:rPr lang="zh-CN" altLang="en-US" sz="1000" dirty="0"/>
              <a:t>&gt;页共8页</a:t>
            </a:r>
            <a:endParaRPr lang="zh-CN" altLang="en-US" sz="1000" dirty="0"/>
          </a:p>
          <a:p>
            <a:pPr lvl="0" indent="0"/>
            <a:endParaRPr lang="zh-CN" altLang="en-US" sz="1000" dirty="0"/>
          </a:p>
        </p:txBody>
      </p:sp>
      <p:sp>
        <p:nvSpPr>
          <p:cNvPr id="11267"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1268" name="文本框 2"/>
          <p:cNvSpPr txBox="1"/>
          <p:nvPr/>
        </p:nvSpPr>
        <p:spPr>
          <a:xfrm>
            <a:off x="136525" y="1489075"/>
            <a:ext cx="3784600" cy="460375"/>
          </a:xfrm>
          <a:prstGeom prst="rect">
            <a:avLst/>
          </a:prstGeom>
          <a:noFill/>
          <a:ln w="9525">
            <a:noFill/>
          </a:ln>
        </p:spPr>
        <p:txBody>
          <a:bodyPr wrap="square" anchor="t">
            <a:spAutoFit/>
          </a:bodyPr>
          <a:p>
            <a:r>
              <a:rPr lang="en-US" altLang="zh-CN">
                <a:latin typeface="Arial" panose="020B0604020202020204" pitchFamily="34" charset="0"/>
              </a:rPr>
              <a:t>3</a:t>
            </a:r>
            <a:r>
              <a:rPr lang="zh-CN" altLang="en-US">
                <a:latin typeface="Arial" panose="020B0604020202020204" pitchFamily="34" charset="0"/>
              </a:rPr>
              <a:t>、</a:t>
            </a:r>
            <a:r>
              <a:rPr lang="en-US" altLang="zh-CN">
                <a:latin typeface="Arial" panose="020B0604020202020204" pitchFamily="34" charset="0"/>
              </a:rPr>
              <a:t>Quartz</a:t>
            </a:r>
            <a:r>
              <a:rPr lang="zh-CN" altLang="en-US">
                <a:latin typeface="Arial" panose="020B0604020202020204" pitchFamily="34" charset="0"/>
              </a:rPr>
              <a:t>的调用方式</a:t>
            </a:r>
            <a:endParaRPr lang="zh-CN" altLang="en-US">
              <a:latin typeface="Arial" panose="020B0604020202020204" pitchFamily="34" charset="0"/>
            </a:endParaRPr>
          </a:p>
        </p:txBody>
      </p:sp>
      <p:sp>
        <p:nvSpPr>
          <p:cNvPr id="11269" name="文本框 5"/>
          <p:cNvSpPr txBox="1"/>
          <p:nvPr/>
        </p:nvSpPr>
        <p:spPr>
          <a:xfrm>
            <a:off x="98425" y="1933575"/>
            <a:ext cx="9807575" cy="1752600"/>
          </a:xfrm>
          <a:prstGeom prst="rect">
            <a:avLst/>
          </a:prstGeom>
          <a:noFill/>
          <a:ln w="9525">
            <a:noFill/>
          </a:ln>
        </p:spPr>
        <p:txBody>
          <a:bodyPr wrap="square" anchor="t">
            <a:spAutoFit/>
          </a:bodyPr>
          <a:p>
            <a:r>
              <a:rPr lang="en-US" altLang="zh-CN" sz="1800">
                <a:latin typeface="Arial" panose="020B0604020202020204" pitchFamily="34" charset="0"/>
              </a:rPr>
              <a:t>1</a:t>
            </a:r>
            <a:r>
              <a:rPr lang="zh-CN" altLang="en-US" sz="1800">
                <a:latin typeface="Arial" panose="020B0604020202020204" pitchFamily="34" charset="0"/>
              </a:rPr>
              <a:t>、创建调度工厂；</a:t>
            </a:r>
            <a:endParaRPr lang="zh-CN" altLang="en-US" sz="1800">
              <a:latin typeface="Arial" panose="020B0604020202020204" pitchFamily="34" charset="0"/>
            </a:endParaRPr>
          </a:p>
          <a:p>
            <a:r>
              <a:rPr lang="en-US" altLang="zh-CN" sz="1800">
                <a:latin typeface="Arial" panose="020B0604020202020204" pitchFamily="34" charset="0"/>
              </a:rPr>
              <a:t>2</a:t>
            </a:r>
            <a:r>
              <a:rPr lang="zh-CN" altLang="en-US" sz="1800">
                <a:latin typeface="Arial" panose="020B0604020202020204" pitchFamily="34" charset="0"/>
              </a:rPr>
              <a:t>、根据工厂取得调度器实例；</a:t>
            </a:r>
            <a:endParaRPr lang="zh-CN" altLang="en-US" sz="1800">
              <a:latin typeface="Arial" panose="020B0604020202020204" pitchFamily="34" charset="0"/>
            </a:endParaRPr>
          </a:p>
          <a:p>
            <a:r>
              <a:rPr lang="en-US" altLang="zh-CN" sz="1800">
                <a:latin typeface="Arial" panose="020B0604020202020204" pitchFamily="34" charset="0"/>
              </a:rPr>
              <a:t>3</a:t>
            </a:r>
            <a:r>
              <a:rPr lang="zh-CN" altLang="en-US" sz="1800">
                <a:latin typeface="Arial" panose="020B0604020202020204" pitchFamily="34" charset="0"/>
              </a:rPr>
              <a:t>、</a:t>
            </a:r>
            <a:r>
              <a:rPr lang="en-US" altLang="zh-CN" sz="1800">
                <a:latin typeface="Arial" panose="020B0604020202020204" pitchFamily="34" charset="0"/>
              </a:rPr>
              <a:t>Builder</a:t>
            </a:r>
            <a:r>
              <a:rPr lang="zh-CN" altLang="en-US" sz="1800">
                <a:latin typeface="Arial" panose="020B0604020202020204" pitchFamily="34" charset="0"/>
              </a:rPr>
              <a:t>模式构建子组件</a:t>
            </a:r>
            <a:r>
              <a:rPr lang="en-US" altLang="zh-CN" sz="1800">
                <a:latin typeface="Arial" panose="020B0604020202020204" pitchFamily="34" charset="0"/>
              </a:rPr>
              <a:t>&lt;Job,Trigger&gt;//builder</a:t>
            </a:r>
            <a:r>
              <a:rPr lang="zh-CN" altLang="en-US" sz="1800">
                <a:latin typeface="Arial" panose="020B0604020202020204" pitchFamily="34" charset="0"/>
              </a:rPr>
              <a:t>模式、如</a:t>
            </a:r>
            <a:r>
              <a:rPr lang="en-US" altLang="zh-CN" sz="1800">
                <a:latin typeface="Arial" panose="020B0604020202020204" pitchFamily="34" charset="0"/>
              </a:rPr>
              <a:t>JobBuilder</a:t>
            </a:r>
            <a:endParaRPr lang="en-US" altLang="zh-CN" sz="1800">
              <a:latin typeface="Arial" panose="020B0604020202020204" pitchFamily="34" charset="0"/>
            </a:endParaRPr>
          </a:p>
          <a:p>
            <a:r>
              <a:rPr lang="en-US" altLang="zh-CN" sz="1800">
                <a:latin typeface="Arial" panose="020B0604020202020204" pitchFamily="34" charset="0"/>
              </a:rPr>
              <a:t>TriggerBuilder</a:t>
            </a:r>
            <a:r>
              <a:rPr lang="zh-CN" altLang="en-US" sz="1800">
                <a:latin typeface="Arial" panose="020B0604020202020204" pitchFamily="34" charset="0"/>
              </a:rPr>
              <a:t>、</a:t>
            </a:r>
            <a:r>
              <a:rPr lang="en-US" altLang="zh-CN" sz="1800">
                <a:latin typeface="Arial" panose="020B0604020202020204" pitchFamily="34" charset="0"/>
              </a:rPr>
              <a:t>DateBuilder</a:t>
            </a:r>
            <a:endParaRPr lang="en-US" altLang="zh-CN" sz="1800">
              <a:latin typeface="Arial" panose="020B0604020202020204" pitchFamily="34" charset="0"/>
            </a:endParaRPr>
          </a:p>
          <a:p>
            <a:r>
              <a:rPr lang="en-US" altLang="zh-CN" sz="1800">
                <a:latin typeface="Arial" panose="020B0604020202020204" pitchFamily="34" charset="0"/>
              </a:rPr>
              <a:t>4</a:t>
            </a:r>
            <a:r>
              <a:rPr lang="zh-CN" altLang="en-US" sz="1800">
                <a:latin typeface="Arial" panose="020B0604020202020204" pitchFamily="34" charset="0"/>
              </a:rPr>
              <a:t>、通过调度器组装子组件，调度器，组装</a:t>
            </a:r>
            <a:r>
              <a:rPr lang="en-US" altLang="zh-CN" sz="1800">
                <a:latin typeface="Arial" panose="020B0604020202020204" pitchFamily="34" charset="0"/>
              </a:rPr>
              <a:t>&lt;</a:t>
            </a:r>
            <a:r>
              <a:rPr lang="zh-CN" altLang="en-US" sz="1800">
                <a:latin typeface="Arial" panose="020B0604020202020204" pitchFamily="34" charset="0"/>
              </a:rPr>
              <a:t>子组件</a:t>
            </a:r>
            <a:r>
              <a:rPr lang="en-US" altLang="zh-CN" sz="1800">
                <a:latin typeface="Arial" panose="020B0604020202020204" pitchFamily="34" charset="0"/>
              </a:rPr>
              <a:t>1</a:t>
            </a:r>
            <a:r>
              <a:rPr lang="zh-CN" altLang="en-US" sz="1800">
                <a:latin typeface="Arial" panose="020B0604020202020204" pitchFamily="34" charset="0"/>
              </a:rPr>
              <a:t>，子组件</a:t>
            </a:r>
            <a:r>
              <a:rPr lang="en-US" altLang="zh-CN" sz="1800">
                <a:latin typeface="Arial" panose="020B0604020202020204" pitchFamily="34" charset="0"/>
              </a:rPr>
              <a:t>2....&gt;//</a:t>
            </a:r>
            <a:r>
              <a:rPr lang="zh-CN" altLang="en-US" sz="1800">
                <a:latin typeface="Arial" panose="020B0604020202020204" pitchFamily="34" charset="0"/>
              </a:rPr>
              <a:t>工厂模式</a:t>
            </a:r>
            <a:endParaRPr lang="zh-CN" altLang="en-US" sz="1800">
              <a:latin typeface="Arial" panose="020B0604020202020204" pitchFamily="34" charset="0"/>
            </a:endParaRPr>
          </a:p>
          <a:p>
            <a:r>
              <a:rPr lang="en-US" altLang="zh-CN" sz="1800">
                <a:latin typeface="Arial" panose="020B0604020202020204" pitchFamily="34" charset="0"/>
              </a:rPr>
              <a:t>5</a:t>
            </a:r>
            <a:r>
              <a:rPr lang="zh-CN" altLang="en-US" sz="1800">
                <a:latin typeface="Arial" panose="020B0604020202020204" pitchFamily="34" charset="0"/>
              </a:rPr>
              <a:t>、调度器</a:t>
            </a:r>
            <a:r>
              <a:rPr lang="en-US" altLang="zh-CN" sz="1800">
                <a:latin typeface="Arial" panose="020B0604020202020204" pitchFamily="34" charset="0"/>
              </a:rPr>
              <a:t>.start()//</a:t>
            </a:r>
            <a:r>
              <a:rPr lang="zh-CN" altLang="en-US" sz="1800">
                <a:latin typeface="Arial" panose="020B0604020202020204" pitchFamily="34" charset="0"/>
              </a:rPr>
              <a:t>工厂模式</a:t>
            </a:r>
            <a:endParaRPr lang="zh-CN" altLang="en-US" sz="1800">
              <a:latin typeface="Arial" panose="020B0604020202020204" pitchFamily="34" charset="0"/>
            </a:endParaRPr>
          </a:p>
        </p:txBody>
      </p:sp>
      <p:pic>
        <p:nvPicPr>
          <p:cNvPr id="11270" name="图片 6"/>
          <p:cNvPicPr>
            <a:picLocks noChangeAspect="1"/>
          </p:cNvPicPr>
          <p:nvPr/>
        </p:nvPicPr>
        <p:blipFill>
          <a:blip r:embed="rId1"/>
          <a:stretch>
            <a:fillRect/>
          </a:stretch>
        </p:blipFill>
        <p:spPr>
          <a:xfrm>
            <a:off x="2085975" y="3971925"/>
            <a:ext cx="4972050" cy="2876550"/>
          </a:xfrm>
          <a:prstGeom prst="rect">
            <a:avLst/>
          </a:prstGeom>
          <a:noFill/>
          <a:ln w="9525">
            <a:noFill/>
          </a:ln>
        </p:spPr>
      </p:pic>
    </p:spTree>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1"/>
          <p:cNvSpPr>
            <a:spLocks noGrp="1"/>
          </p:cNvSpPr>
          <p:nvPr>
            <p:ph type="sldNum" sz="quarter" idx="10"/>
          </p:nvPr>
        </p:nvSpPr>
        <p:spPr>
          <a:xfrm>
            <a:off x="4357688" y="7405688"/>
            <a:ext cx="1341437" cy="366712"/>
          </a:xfrm>
        </p:spPr>
        <p:txBody>
          <a:bodyPr wrap="square" lIns="160407" tIns="76193" rIns="101858" bIns="50929"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indent="0"/>
            <a:r>
              <a:rPr lang="zh-CN" altLang="en-US" sz="1000" dirty="0"/>
              <a:t>第&lt;</a:t>
            </a:r>
            <a:r>
              <a:rPr lang="en-US" altLang="zh-CN" sz="1000" dirty="0"/>
              <a:t>6</a:t>
            </a:r>
            <a:r>
              <a:rPr lang="zh-CN" altLang="en-US" sz="1000" dirty="0"/>
              <a:t>&gt;页共8页</a:t>
            </a:r>
            <a:endParaRPr lang="zh-CN" altLang="en-US" sz="1000" dirty="0"/>
          </a:p>
          <a:p>
            <a:pPr lvl="0" indent="0"/>
            <a:endParaRPr lang="zh-CN" altLang="en-US" sz="1000" dirty="0"/>
          </a:p>
        </p:txBody>
      </p:sp>
      <p:sp>
        <p:nvSpPr>
          <p:cNvPr id="12290" name="Footer Placeholder 3"/>
          <p:cNvSpPr txBox="1">
            <a:spLocks noGrp="1"/>
          </p:cNvSpPr>
          <p:nvPr/>
        </p:nvSpPr>
        <p:spPr>
          <a:xfrm>
            <a:off x="134938" y="7405688"/>
            <a:ext cx="1484312" cy="366712"/>
          </a:xfrm>
          <a:prstGeom prst="rect">
            <a:avLst/>
          </a:prstGeom>
          <a:noFill/>
          <a:ln w="9525">
            <a:noFill/>
          </a:ln>
        </p:spPr>
        <p:txBody>
          <a:bodyPr anchor="t"/>
          <a:p>
            <a:pPr algn="ctr"/>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2291" name="文本框 1"/>
          <p:cNvSpPr txBox="1"/>
          <p:nvPr/>
        </p:nvSpPr>
        <p:spPr>
          <a:xfrm>
            <a:off x="1838325" y="698500"/>
            <a:ext cx="6281738" cy="476250"/>
          </a:xfrm>
          <a:prstGeom prst="rect">
            <a:avLst/>
          </a:prstGeom>
          <a:noFill/>
          <a:ln w="9525">
            <a:noFill/>
          </a:ln>
        </p:spPr>
        <p:txBody>
          <a:bodyPr wrap="square" anchor="t">
            <a:spAutoFit/>
          </a:bodyPr>
          <a:p>
            <a:pPr algn="ctr"/>
            <a:r>
              <a:rPr lang="en-US" altLang="zh-CN" sz="2500">
                <a:latin typeface="Arial" panose="020B0604020202020204" pitchFamily="34" charset="0"/>
              </a:rPr>
              <a:t>Quartz</a:t>
            </a:r>
            <a:r>
              <a:rPr lang="zh-CN" altLang="en-US" sz="2500">
                <a:latin typeface="Arial" panose="020B0604020202020204" pitchFamily="34" charset="0"/>
              </a:rPr>
              <a:t>定时任务实例</a:t>
            </a:r>
            <a:endParaRPr lang="zh-CN" altLang="en-US" sz="2500" b="1" dirty="0">
              <a:solidFill>
                <a:schemeClr val="accent1"/>
              </a:solidFill>
              <a:latin typeface="Arial" panose="020B0604020202020204" pitchFamily="34" charset="0"/>
            </a:endParaRPr>
          </a:p>
        </p:txBody>
      </p:sp>
      <p:sp>
        <p:nvSpPr>
          <p:cNvPr id="12292" name="文本框 1"/>
          <p:cNvSpPr txBox="1"/>
          <p:nvPr/>
        </p:nvSpPr>
        <p:spPr>
          <a:xfrm>
            <a:off x="215900" y="1428750"/>
            <a:ext cx="5873750" cy="460375"/>
          </a:xfrm>
          <a:prstGeom prst="rect">
            <a:avLst/>
          </a:prstGeom>
          <a:noFill/>
          <a:ln w="9525">
            <a:noFill/>
          </a:ln>
        </p:spPr>
        <p:txBody>
          <a:bodyPr wrap="square" anchor="t">
            <a:spAutoFit/>
          </a:bodyPr>
          <a:p>
            <a:r>
              <a:rPr lang="en-US" altLang="zh-CN">
                <a:latin typeface="Arial" panose="020B0604020202020204" pitchFamily="34" charset="0"/>
              </a:rPr>
              <a:t>1</a:t>
            </a:r>
            <a:r>
              <a:rPr lang="zh-CN" altLang="en-US">
                <a:latin typeface="Arial" panose="020B0604020202020204" pitchFamily="34" charset="0"/>
              </a:rPr>
              <a:t>、浅谈</a:t>
            </a:r>
            <a:r>
              <a:rPr lang="en-US" altLang="zh-CN">
                <a:latin typeface="Arial" panose="020B0604020202020204" pitchFamily="34" charset="0"/>
              </a:rPr>
              <a:t>JobExecutionContext</a:t>
            </a:r>
            <a:endParaRPr lang="en-US" altLang="zh-CN">
              <a:latin typeface="Arial" panose="020B0604020202020204" pitchFamily="34" charset="0"/>
            </a:endParaRPr>
          </a:p>
        </p:txBody>
      </p:sp>
      <p:sp>
        <p:nvSpPr>
          <p:cNvPr id="12293" name="文本框 2"/>
          <p:cNvSpPr txBox="1"/>
          <p:nvPr/>
        </p:nvSpPr>
        <p:spPr>
          <a:xfrm>
            <a:off x="168275" y="2016125"/>
            <a:ext cx="9737725" cy="644525"/>
          </a:xfrm>
          <a:prstGeom prst="rect">
            <a:avLst/>
          </a:prstGeom>
          <a:noFill/>
          <a:ln w="9525">
            <a:noFill/>
          </a:ln>
        </p:spPr>
        <p:txBody>
          <a:bodyPr wrap="square" anchor="t">
            <a:spAutoFit/>
          </a:bodyPr>
          <a:p>
            <a:r>
              <a:rPr lang="zh-CN" altLang="en-US" sz="1800">
                <a:latin typeface="Arial" panose="020B0604020202020204" pitchFamily="34" charset="0"/>
              </a:rPr>
              <a:t>当</a:t>
            </a:r>
            <a:r>
              <a:rPr lang="en-US" altLang="zh-CN" sz="1800">
                <a:latin typeface="Arial" panose="020B0604020202020204" pitchFamily="34" charset="0"/>
              </a:rPr>
              <a:t>Scheduler</a:t>
            </a:r>
            <a:r>
              <a:rPr lang="zh-CN" altLang="en-US" sz="1800">
                <a:latin typeface="Arial" panose="020B0604020202020204" pitchFamily="34" charset="0"/>
              </a:rPr>
              <a:t>调用一个</a:t>
            </a:r>
            <a:r>
              <a:rPr lang="en-US" altLang="zh-CN" sz="1800">
                <a:latin typeface="Arial" panose="020B0604020202020204" pitchFamily="34" charset="0"/>
              </a:rPr>
              <a:t>Job</a:t>
            </a:r>
            <a:r>
              <a:rPr lang="zh-CN" altLang="en-US" sz="1800">
                <a:latin typeface="Arial" panose="020B0604020202020204" pitchFamily="34" charset="0"/>
              </a:rPr>
              <a:t>，就会将</a:t>
            </a:r>
            <a:r>
              <a:rPr lang="en-US" altLang="zh-CN" sz="1800">
                <a:latin typeface="Arial" panose="020B0604020202020204" pitchFamily="34" charset="0"/>
              </a:rPr>
              <a:t>JobExecutionContext</a:t>
            </a:r>
            <a:r>
              <a:rPr lang="zh-CN" altLang="en-US" sz="1800">
                <a:latin typeface="Arial" panose="020B0604020202020204" pitchFamily="34" charset="0"/>
              </a:rPr>
              <a:t>传递给</a:t>
            </a:r>
            <a:r>
              <a:rPr lang="en-US" altLang="zh-CN" sz="1800">
                <a:latin typeface="Arial" panose="020B0604020202020204" pitchFamily="34" charset="0"/>
              </a:rPr>
              <a:t>Job</a:t>
            </a:r>
            <a:r>
              <a:rPr lang="zh-CN" altLang="en-US" sz="1800">
                <a:latin typeface="Arial" panose="020B0604020202020204" pitchFamily="34" charset="0"/>
              </a:rPr>
              <a:t>的</a:t>
            </a:r>
            <a:r>
              <a:rPr lang="en-US" altLang="zh-CN" sz="1800">
                <a:latin typeface="Arial" panose="020B0604020202020204" pitchFamily="34" charset="0"/>
              </a:rPr>
              <a:t>execute()</a:t>
            </a:r>
            <a:r>
              <a:rPr lang="zh-CN" altLang="en-US" sz="1800">
                <a:latin typeface="Arial" panose="020B0604020202020204" pitchFamily="34" charset="0"/>
              </a:rPr>
              <a:t>方法；</a:t>
            </a:r>
            <a:endParaRPr lang="zh-CN" altLang="en-US" sz="1800">
              <a:latin typeface="Arial" panose="020B0604020202020204" pitchFamily="34" charset="0"/>
            </a:endParaRPr>
          </a:p>
          <a:p>
            <a:r>
              <a:rPr lang="en-US" altLang="zh-CN" sz="1800">
                <a:latin typeface="Arial" panose="020B0604020202020204" pitchFamily="34" charset="0"/>
              </a:rPr>
              <a:t>Job</a:t>
            </a:r>
            <a:r>
              <a:rPr lang="zh-CN" altLang="en-US" sz="1800">
                <a:latin typeface="Arial" panose="020B0604020202020204" pitchFamily="34" charset="0"/>
              </a:rPr>
              <a:t>能通过</a:t>
            </a:r>
            <a:r>
              <a:rPr lang="en-US" altLang="zh-CN" sz="1800">
                <a:latin typeface="Arial" panose="020B0604020202020204" pitchFamily="34" charset="0"/>
              </a:rPr>
              <a:t>JobExecutionContext</a:t>
            </a:r>
            <a:r>
              <a:rPr lang="zh-CN" altLang="en-US" sz="1800">
                <a:latin typeface="Arial" panose="020B0604020202020204" pitchFamily="34" charset="0"/>
              </a:rPr>
              <a:t>对象访问到</a:t>
            </a:r>
            <a:r>
              <a:rPr lang="en-US" altLang="zh-CN" sz="1800">
                <a:latin typeface="Arial" panose="020B0604020202020204" pitchFamily="34" charset="0"/>
              </a:rPr>
              <a:t>Quartz</a:t>
            </a:r>
            <a:r>
              <a:rPr lang="zh-CN" altLang="en-US" sz="1800">
                <a:latin typeface="Arial" panose="020B0604020202020204" pitchFamily="34" charset="0"/>
              </a:rPr>
              <a:t>运行时候的环境以及</a:t>
            </a:r>
            <a:r>
              <a:rPr lang="en-US" altLang="zh-CN" sz="1800">
                <a:latin typeface="Arial" panose="020B0604020202020204" pitchFamily="34" charset="0"/>
              </a:rPr>
              <a:t>Job</a:t>
            </a:r>
            <a:r>
              <a:rPr lang="zh-CN" altLang="en-US" sz="1800">
                <a:latin typeface="Arial" panose="020B0604020202020204" pitchFamily="34" charset="0"/>
              </a:rPr>
              <a:t>本身的明细数据。</a:t>
            </a:r>
            <a:endParaRPr lang="zh-CN" altLang="en-US" sz="1800">
              <a:latin typeface="Arial" panose="020B0604020202020204" pitchFamily="34" charset="0"/>
            </a:endParaRPr>
          </a:p>
        </p:txBody>
      </p:sp>
      <p:sp>
        <p:nvSpPr>
          <p:cNvPr id="12294" name="文本框 3"/>
          <p:cNvSpPr txBox="1"/>
          <p:nvPr/>
        </p:nvSpPr>
        <p:spPr>
          <a:xfrm>
            <a:off x="168275" y="3363913"/>
            <a:ext cx="4778375" cy="460375"/>
          </a:xfrm>
          <a:prstGeom prst="rect">
            <a:avLst/>
          </a:prstGeom>
          <a:noFill/>
          <a:ln w="9525">
            <a:noFill/>
          </a:ln>
        </p:spPr>
        <p:txBody>
          <a:bodyPr wrap="square" anchor="t">
            <a:spAutoFit/>
          </a:bodyPr>
          <a:p>
            <a:r>
              <a:rPr lang="en-US" altLang="zh-CN">
                <a:latin typeface="Arial" panose="020B0604020202020204" pitchFamily="34" charset="0"/>
              </a:rPr>
              <a:t>2</a:t>
            </a:r>
            <a:r>
              <a:rPr lang="zh-CN" altLang="en-US">
                <a:latin typeface="Arial" panose="020B0604020202020204" pitchFamily="34" charset="0"/>
              </a:rPr>
              <a:t>、</a:t>
            </a:r>
            <a:r>
              <a:rPr lang="en-US" altLang="zh-CN">
                <a:latin typeface="Arial" panose="020B0604020202020204" pitchFamily="34" charset="0"/>
              </a:rPr>
              <a:t>JobDataMap</a:t>
            </a:r>
            <a:r>
              <a:rPr lang="zh-CN" altLang="en-US">
                <a:latin typeface="Arial" panose="020B0604020202020204" pitchFamily="34" charset="0"/>
              </a:rPr>
              <a:t>是什么？</a:t>
            </a:r>
            <a:endParaRPr lang="zh-CN" altLang="en-US">
              <a:latin typeface="Arial" panose="020B0604020202020204" pitchFamily="34" charset="0"/>
            </a:endParaRPr>
          </a:p>
        </p:txBody>
      </p:sp>
      <p:sp>
        <p:nvSpPr>
          <p:cNvPr id="12295" name="文本框 4"/>
          <p:cNvSpPr txBox="1"/>
          <p:nvPr/>
        </p:nvSpPr>
        <p:spPr>
          <a:xfrm>
            <a:off x="134938" y="3903663"/>
            <a:ext cx="9690100" cy="1198562"/>
          </a:xfrm>
          <a:prstGeom prst="rect">
            <a:avLst/>
          </a:prstGeom>
          <a:noFill/>
          <a:ln w="9525">
            <a:noFill/>
          </a:ln>
        </p:spPr>
        <p:txBody>
          <a:bodyPr wrap="square" anchor="t">
            <a:spAutoFit/>
          </a:bodyPr>
          <a:p>
            <a:r>
              <a:rPr lang="zh-CN" altLang="en-US" sz="1800">
                <a:latin typeface="Arial" panose="020B0604020202020204" pitchFamily="34" charset="0"/>
              </a:rPr>
              <a:t>在进行任务调度时</a:t>
            </a:r>
            <a:r>
              <a:rPr lang="en-US" altLang="zh-CN" sz="1800">
                <a:latin typeface="Arial" panose="020B0604020202020204" pitchFamily="34" charset="0"/>
              </a:rPr>
              <a:t>JobDataMap</a:t>
            </a:r>
            <a:r>
              <a:rPr lang="zh-CN" altLang="en-US" sz="1800">
                <a:latin typeface="Arial" panose="020B0604020202020204" pitchFamily="34" charset="0"/>
              </a:rPr>
              <a:t>存储在</a:t>
            </a:r>
            <a:r>
              <a:rPr lang="en-US" altLang="zh-CN" sz="1800">
                <a:latin typeface="Arial" panose="020B0604020202020204" pitchFamily="34" charset="0"/>
              </a:rPr>
              <a:t>JobExecutionContext</a:t>
            </a:r>
            <a:r>
              <a:rPr lang="zh-CN" altLang="en-US" sz="1800">
                <a:latin typeface="Arial" panose="020B0604020202020204" pitchFamily="34" charset="0"/>
              </a:rPr>
              <a:t>中，非常方便获取。</a:t>
            </a:r>
            <a:endParaRPr lang="zh-CN" altLang="en-US" sz="1800">
              <a:latin typeface="Arial" panose="020B0604020202020204" pitchFamily="34" charset="0"/>
            </a:endParaRPr>
          </a:p>
          <a:p>
            <a:r>
              <a:rPr lang="en-US" altLang="zh-CN" sz="1800">
                <a:latin typeface="Arial" panose="020B0604020202020204" pitchFamily="34" charset="0"/>
              </a:rPr>
              <a:t>JobDataMap</a:t>
            </a:r>
            <a:r>
              <a:rPr lang="zh-CN" altLang="en-US" sz="1800">
                <a:latin typeface="Arial" panose="020B0604020202020204" pitchFamily="34" charset="0"/>
              </a:rPr>
              <a:t>可以用来装载任何可序列化的数据对象，当</a:t>
            </a:r>
            <a:r>
              <a:rPr lang="en-US" altLang="zh-CN" sz="1800">
                <a:latin typeface="Arial" panose="020B0604020202020204" pitchFamily="34" charset="0"/>
              </a:rPr>
              <a:t>Job</a:t>
            </a:r>
            <a:r>
              <a:rPr lang="zh-CN" altLang="en-US" sz="1800">
                <a:latin typeface="Arial" panose="020B0604020202020204" pitchFamily="34" charset="0"/>
              </a:rPr>
              <a:t>实例对象被执行时这些参数对象会传递给它。</a:t>
            </a:r>
            <a:endParaRPr lang="zh-CN" altLang="en-US" sz="1800">
              <a:latin typeface="Arial" panose="020B0604020202020204" pitchFamily="34" charset="0"/>
            </a:endParaRPr>
          </a:p>
          <a:p>
            <a:r>
              <a:rPr lang="en-US" altLang="zh-CN" sz="1800">
                <a:latin typeface="Arial" panose="020B0604020202020204" pitchFamily="34" charset="0"/>
              </a:rPr>
              <a:t>JobDataMap</a:t>
            </a:r>
            <a:r>
              <a:rPr lang="zh-CN" altLang="en-US" sz="1800">
                <a:latin typeface="Arial" panose="020B0604020202020204" pitchFamily="34" charset="0"/>
              </a:rPr>
              <a:t>实现了</a:t>
            </a:r>
            <a:r>
              <a:rPr lang="en-US" altLang="zh-CN" sz="1800">
                <a:latin typeface="Arial" panose="020B0604020202020204" pitchFamily="34" charset="0"/>
              </a:rPr>
              <a:t>JDK</a:t>
            </a:r>
            <a:r>
              <a:rPr lang="zh-CN" altLang="en-US" sz="1800">
                <a:latin typeface="Arial" panose="020B0604020202020204" pitchFamily="34" charset="0"/>
              </a:rPr>
              <a:t>的</a:t>
            </a:r>
            <a:r>
              <a:rPr lang="en-US" altLang="zh-CN" sz="1800">
                <a:latin typeface="Arial" panose="020B0604020202020204" pitchFamily="34" charset="0"/>
              </a:rPr>
              <a:t>Map</a:t>
            </a:r>
            <a:r>
              <a:rPr lang="zh-CN" altLang="en-US" sz="1800">
                <a:latin typeface="Arial" panose="020B0604020202020204" pitchFamily="34" charset="0"/>
              </a:rPr>
              <a:t>接口，并且添加了一些非常方便的方法用来存取基本数据类型。</a:t>
            </a:r>
            <a:endParaRPr lang="zh-CN" altLang="en-US" sz="1800">
              <a:latin typeface="Arial" panose="020B0604020202020204" pitchFamily="34" charset="0"/>
            </a:endParaRPr>
          </a:p>
        </p:txBody>
      </p:sp>
      <p:sp>
        <p:nvSpPr>
          <p:cNvPr id="12296" name="文本框 5"/>
          <p:cNvSpPr txBox="1"/>
          <p:nvPr/>
        </p:nvSpPr>
        <p:spPr>
          <a:xfrm>
            <a:off x="215900" y="5345113"/>
            <a:ext cx="6283325" cy="460375"/>
          </a:xfrm>
          <a:prstGeom prst="rect">
            <a:avLst/>
          </a:prstGeom>
          <a:noFill/>
          <a:ln w="9525">
            <a:noFill/>
          </a:ln>
        </p:spPr>
        <p:txBody>
          <a:bodyPr wrap="square" anchor="t">
            <a:spAutoFit/>
          </a:bodyPr>
          <a:p>
            <a:r>
              <a:rPr lang="en-US" altLang="zh-CN">
                <a:latin typeface="Arial" panose="020B0604020202020204" pitchFamily="34" charset="0"/>
              </a:rPr>
              <a:t>3</a:t>
            </a:r>
            <a:r>
              <a:rPr lang="zh-CN" altLang="en-US">
                <a:latin typeface="Arial" panose="020B0604020202020204" pitchFamily="34" charset="0"/>
              </a:rPr>
              <a:t>、获取</a:t>
            </a:r>
            <a:r>
              <a:rPr lang="en-US" altLang="zh-CN">
                <a:latin typeface="Arial" panose="020B0604020202020204" pitchFamily="34" charset="0"/>
              </a:rPr>
              <a:t>JobDataMap</a:t>
            </a:r>
            <a:r>
              <a:rPr lang="zh-CN" altLang="en-US">
                <a:latin typeface="Arial" panose="020B0604020202020204" pitchFamily="34" charset="0"/>
              </a:rPr>
              <a:t>的两种方式</a:t>
            </a:r>
            <a:endParaRPr lang="zh-CN" altLang="en-US">
              <a:latin typeface="Arial" panose="020B0604020202020204" pitchFamily="34" charset="0"/>
            </a:endParaRPr>
          </a:p>
        </p:txBody>
      </p:sp>
      <p:sp>
        <p:nvSpPr>
          <p:cNvPr id="12297" name="文本框 6"/>
          <p:cNvSpPr txBox="1"/>
          <p:nvPr/>
        </p:nvSpPr>
        <p:spPr>
          <a:xfrm>
            <a:off x="168275" y="5805488"/>
            <a:ext cx="6923088" cy="368300"/>
          </a:xfrm>
          <a:prstGeom prst="rect">
            <a:avLst/>
          </a:prstGeom>
          <a:noFill/>
          <a:ln w="9525">
            <a:noFill/>
          </a:ln>
        </p:spPr>
        <p:txBody>
          <a:bodyPr wrap="square" anchor="t">
            <a:spAutoFit/>
          </a:bodyPr>
          <a:p>
            <a:r>
              <a:rPr lang="en-US" altLang="zh-CN" sz="1800">
                <a:latin typeface="Arial" panose="020B0604020202020204" pitchFamily="34" charset="0"/>
              </a:rPr>
              <a:t>	1</a:t>
            </a:r>
            <a:r>
              <a:rPr lang="zh-CN" altLang="en-US" sz="1800">
                <a:latin typeface="Arial" panose="020B0604020202020204" pitchFamily="34" charset="0"/>
              </a:rPr>
              <a:t>、从Map中直接获取</a:t>
            </a:r>
            <a:endParaRPr lang="zh-CN" altLang="en-US">
              <a:latin typeface="Arial" panose="020B0604020202020204" pitchFamily="34" charset="0"/>
            </a:endParaRPr>
          </a:p>
        </p:txBody>
      </p:sp>
      <p:sp>
        <p:nvSpPr>
          <p:cNvPr id="12298" name="文本框 7"/>
          <p:cNvSpPr txBox="1"/>
          <p:nvPr/>
        </p:nvSpPr>
        <p:spPr>
          <a:xfrm>
            <a:off x="1101725" y="6315075"/>
            <a:ext cx="8804275" cy="644525"/>
          </a:xfrm>
          <a:prstGeom prst="rect">
            <a:avLst/>
          </a:prstGeom>
          <a:noFill/>
          <a:ln w="9525">
            <a:noFill/>
          </a:ln>
        </p:spPr>
        <p:txBody>
          <a:bodyPr wrap="square" anchor="t">
            <a:spAutoFit/>
          </a:bodyPr>
          <a:p>
            <a:r>
              <a:rPr lang="en-US" altLang="zh-CN" sz="1800">
                <a:latin typeface="Arial" panose="020B0604020202020204" pitchFamily="34" charset="0"/>
              </a:rPr>
              <a:t>2</a:t>
            </a:r>
            <a:r>
              <a:rPr lang="zh-CN" altLang="en-US" sz="1800">
                <a:latin typeface="Arial" panose="020B0604020202020204" pitchFamily="34" charset="0"/>
              </a:rPr>
              <a:t>、</a:t>
            </a:r>
            <a:r>
              <a:rPr lang="en-US" altLang="zh-CN" sz="1800">
                <a:latin typeface="Arial" panose="020B0604020202020204" pitchFamily="34" charset="0"/>
              </a:rPr>
              <a:t>Job</a:t>
            </a:r>
            <a:r>
              <a:rPr lang="zh-CN" altLang="en-US" sz="1800">
                <a:latin typeface="Arial" panose="020B0604020202020204" pitchFamily="34" charset="0"/>
              </a:rPr>
              <a:t>实现类中添加</a:t>
            </a:r>
            <a:r>
              <a:rPr lang="en-US" altLang="zh-CN" sz="1800">
                <a:latin typeface="Arial" panose="020B0604020202020204" pitchFamily="34" charset="0"/>
              </a:rPr>
              <a:t>setter</a:t>
            </a:r>
            <a:r>
              <a:rPr lang="zh-CN" altLang="en-US" sz="1800">
                <a:latin typeface="Arial" panose="020B0604020202020204" pitchFamily="34" charset="0"/>
              </a:rPr>
              <a:t>方法对应</a:t>
            </a:r>
            <a:r>
              <a:rPr lang="en-US" altLang="zh-CN" sz="1800">
                <a:latin typeface="Arial" panose="020B0604020202020204" pitchFamily="34" charset="0"/>
              </a:rPr>
              <a:t>JobDataMap</a:t>
            </a:r>
            <a:r>
              <a:rPr lang="zh-CN" altLang="en-US" sz="1800">
                <a:latin typeface="Arial" panose="020B0604020202020204" pitchFamily="34" charset="0"/>
              </a:rPr>
              <a:t>的键值</a:t>
            </a:r>
            <a:r>
              <a:rPr lang="en-US" altLang="zh-CN" sz="1800">
                <a:latin typeface="Arial" panose="020B0604020202020204" pitchFamily="34" charset="0"/>
              </a:rPr>
              <a:t>(Quartz</a:t>
            </a:r>
            <a:r>
              <a:rPr lang="zh-CN" altLang="en-US" sz="1800">
                <a:latin typeface="Arial" panose="020B0604020202020204" pitchFamily="34" charset="0"/>
              </a:rPr>
              <a:t>框架默认的</a:t>
            </a:r>
            <a:r>
              <a:rPr lang="en-US" altLang="zh-CN" sz="1800">
                <a:latin typeface="Arial" panose="020B0604020202020204" pitchFamily="34" charset="0"/>
              </a:rPr>
              <a:t>JobFactory</a:t>
            </a:r>
            <a:r>
              <a:rPr lang="zh-CN" altLang="en-US" sz="1800">
                <a:latin typeface="Arial" panose="020B0604020202020204" pitchFamily="34" charset="0"/>
              </a:rPr>
              <a:t>实现类在初始化</a:t>
            </a:r>
            <a:r>
              <a:rPr lang="en-US" altLang="zh-CN" sz="1800">
                <a:latin typeface="Arial" panose="020B0604020202020204" pitchFamily="34" charset="0"/>
              </a:rPr>
              <a:t>job</a:t>
            </a:r>
            <a:r>
              <a:rPr lang="zh-CN" altLang="en-US" sz="1800">
                <a:latin typeface="Arial" panose="020B0604020202020204" pitchFamily="34" charset="0"/>
              </a:rPr>
              <a:t>实例对象时会自动地调用这些</a:t>
            </a:r>
            <a:r>
              <a:rPr lang="en-US" altLang="zh-CN" sz="1800">
                <a:latin typeface="Arial" panose="020B0604020202020204" pitchFamily="34" charset="0"/>
              </a:rPr>
              <a:t>setter</a:t>
            </a:r>
            <a:r>
              <a:rPr lang="zh-CN" altLang="en-US" sz="1800">
                <a:latin typeface="Arial" panose="020B0604020202020204" pitchFamily="34" charset="0"/>
              </a:rPr>
              <a:t>方法</a:t>
            </a:r>
            <a:r>
              <a:rPr lang="en-US" altLang="zh-CN" sz="1800">
                <a:latin typeface="Arial" panose="020B0604020202020204" pitchFamily="34" charset="0"/>
              </a:rPr>
              <a:t>)</a:t>
            </a:r>
            <a:endParaRPr lang="en-US" altLang="zh-CN" sz="1800">
              <a:latin typeface="Arial" panose="020B0604020202020204" pitchFamily="34" charset="0"/>
            </a:endParaRPr>
          </a:p>
        </p:txBody>
      </p:sp>
    </p:spTree>
  </p:cSld>
  <p:clrMapOvr>
    <a:masterClrMapping/>
  </p:clrMapOvr>
  <p:transition spd="med">
    <p:split orient="vert"/>
  </p:transition>
</p:sld>
</file>

<file path=ppt/theme/theme1.xml><?xml version="1.0" encoding="utf-8"?>
<a:theme xmlns:a="http://schemas.openxmlformats.org/drawingml/2006/main" name="COFCO-项目模版-PPT文件">
  <a:themeElements>
    <a:clrScheme name="COFCO-项目模版-PPT文件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COFCO-项目模版-PPT文件">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FCO-项目模版-PPT文件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FCO-项目模版-PPT文件">
  <a:themeElements>
    <a:clrScheme name="1_COFCO-项目模版-PPT文件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1_COFCO-项目模版-PPT文件">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COFCO-项目模版-PPT文件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COFCO-项目模版-PPT文件</Template>
  <TotalTime>0</TotalTime>
  <Words>6707</Words>
  <Application>WPS 演示</Application>
  <PresentationFormat>自定义</PresentationFormat>
  <Paragraphs>342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Arial</vt:lpstr>
      <vt:lpstr>宋体</vt:lpstr>
      <vt:lpstr>Wingdings</vt:lpstr>
      <vt:lpstr>Times New Roman</vt:lpstr>
      <vt:lpstr>黑体</vt:lpstr>
      <vt:lpstr>微软雅黑</vt:lpstr>
      <vt:lpstr>Arial Unicode MS</vt:lpstr>
      <vt:lpstr>COFCO-项目模版-PPT文件</vt:lpstr>
      <vt:lpstr>1_COFCO-项目模版-PPT文件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IBM_USER</dc:creator>
  <cp:lastModifiedBy>你咋不上天呢    </cp:lastModifiedBy>
  <cp:revision>1870</cp:revision>
  <dcterms:created xsi:type="dcterms:W3CDTF">2007-05-16T14:08:00Z</dcterms:created>
  <dcterms:modified xsi:type="dcterms:W3CDTF">2018-07-20T02:11:04Z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