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5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313" r:id="rId13"/>
    <p:sldId id="318" r:id="rId14"/>
    <p:sldId id="314" r:id="rId15"/>
    <p:sldId id="319" r:id="rId16"/>
    <p:sldId id="315" r:id="rId17"/>
    <p:sldId id="320" r:id="rId18"/>
    <p:sldId id="316" r:id="rId19"/>
    <p:sldId id="265" r:id="rId20"/>
    <p:sldId id="323" r:id="rId21"/>
    <p:sldId id="321" r:id="rId22"/>
    <p:sldId id="324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309" r:id="rId54"/>
    <p:sldId id="310" r:id="rId55"/>
    <p:sldId id="312" r:id="rId5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589E2E-B6E0-4277-A97C-1A67205F3559}">
  <a:tblStyle styleId="{DD589E2E-B6E0-4277-A97C-1A67205F3559}" styleName="Table_0">
    <a:wholeTbl>
      <a:tcTxStyle b="off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w="9525" cap="flat" cmpd="sng">
              <a:solidFill>
                <a:srgbClr val="CFE3B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CFE3B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CFE3B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CFE3B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</a:tcBdr>
      </a:tcStyle>
    </a:lastCol>
    <a:firstCol>
      <a:tcTxStyle b="on" i="off"/>
      <a:tcStyle>
        <a:tcBdr>
          <a:right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firstCol>
    <a:lastRow>
      <a:tcTxStyle b="on" i="off"/>
      <a:tcStyle>
        <a:tcBdr>
          <a:top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seCell>
    <a:swCell>
      <a:tcTxStyle/>
      <a:tcStyle>
        <a:tcBdr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swCell>
    <a:firstRow>
      <a:tcTxStyle b="on" i="off"/>
      <a:tcStyle>
        <a:tcBdr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556"/>
  </p:normalViewPr>
  <p:slideViewPr>
    <p:cSldViewPr snapToGrid="0" snapToObjects="1">
      <p:cViewPr varScale="1">
        <p:scale>
          <a:sx n="101" d="100"/>
          <a:sy n="101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9c6ad11c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49c6ad11c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8168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9c6ad11c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49c6ad11c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097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9c6ad11c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49c6ad11c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082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9c6ad11c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49c6ad11c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8261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9c6ad11c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49c6ad11c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0786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9c6ad11c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49c6ad11c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943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9c6ad11c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49c6ad11c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3968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9c6ad11cf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49c6ad11cf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9c6ad11cf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49c6ad11cf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9198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9c6ad11cf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49c6ad11cf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288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9bfb9f46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9bfb9f46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49c6ad11cf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49c6ad11cf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2770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9bfb9f46e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9bfb9f46e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9bfb9f46e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9bfb9f46e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9bfb9f46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9bfb9f46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9bfb9f46e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9bfb9f46e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9c6ad11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9c6ad11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9bfb9f46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49bfb9f46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9bfb9f46e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49bfb9f46e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9c6ad11c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49c6ad11c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9bfb9f46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49bfb9f46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9bfb9f46e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9bfb9f46e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9bfb9f46e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49bfb9f46e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49bfb9f46e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49bfb9f46e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49c6ad11c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49c6ad11c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49bfb9f46e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49bfb9f46e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9c6ad11c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49c6ad11c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49bfb9f46e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49bfb9f46e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9bfb9f46e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9bfb9f46e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9bfb9f46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9bfb9f46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49bfb9f46e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49bfb9f46e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49bfb9f46e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49bfb9f46e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9bfb9f46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9bfb9f46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49bfb9f46e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49bfb9f46e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49c6ad11cf_0_3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49c6ad11cf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49c6ad11cf_0_3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g49c6ad11cf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49c6ad11cf_0_3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g49c6ad11cf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49c6ad11cf_0_3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g49c6ad11cf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49c6ad11cf_0_3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g49c6ad11cf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49c6ad11cf_0_3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g49c6ad11cf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49c6ad11cf_0_4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g49c6ad11cf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49c6ad11cf_0_4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g49c6ad11cf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49c6ad11cf_0_4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g49c6ad11cf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9bfb9f46e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9bfb9f46e_2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49c6ad11cf_0_4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g49c6ad11cf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49bfb9f46e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49bfb9f46e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49bfb9f46e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49bfb9f46e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49c6ad11c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49c6ad11c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9bfb9f46e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9bfb9f46e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9bfb9f46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9bfb9f46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9bfb9f46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9bfb9f46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9c6ad11c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49c6ad11c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16742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08" name="Google Shape;208;p3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09" name="Google Shape;209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16" name="Google Shape;216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5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6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8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>
            <a:spLocks noGrp="1"/>
          </p:cNvSpPr>
          <p:nvPr>
            <p:ph type="ctrTitle"/>
          </p:nvPr>
        </p:nvSpPr>
        <p:spPr>
          <a:xfrm>
            <a:off x="598100" y="1181100"/>
            <a:ext cx="8222100" cy="19536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Standardized Dual-track Trial Language (SDTL) </a:t>
            </a:r>
            <a:r>
              <a:rPr lang="en-US" dirty="0" smtClean="0"/>
              <a:t>for AI-based Clinical Trial Matching</a:t>
            </a:r>
            <a:endParaRPr dirty="0"/>
          </a:p>
        </p:txBody>
      </p:sp>
      <p:sp>
        <p:nvSpPr>
          <p:cNvPr id="236" name="Google Shape;236;p37"/>
          <p:cNvSpPr txBox="1">
            <a:spLocks noGrp="1"/>
          </p:cNvSpPr>
          <p:nvPr>
            <p:ph type="subTitle" idx="1"/>
          </p:nvPr>
        </p:nvSpPr>
        <p:spPr>
          <a:xfrm>
            <a:off x="598088" y="3236612"/>
            <a:ext cx="8222100" cy="967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Jointly standardizing English phrasing and Machine-readable language to facilitate trial matching.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/>
          <p:nvPr/>
        </p:nvSpPr>
        <p:spPr>
          <a:xfrm>
            <a:off x="3724910" y="0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 Criteria</a:t>
            </a:r>
            <a:endParaRPr sz="1100"/>
          </a:p>
        </p:txBody>
      </p:sp>
      <p:cxnSp>
        <p:nvCxnSpPr>
          <p:cNvPr id="284" name="Google Shape;284;p45"/>
          <p:cNvCxnSpPr>
            <a:stCxn id="283" idx="2"/>
          </p:cNvCxnSpPr>
          <p:nvPr/>
        </p:nvCxnSpPr>
        <p:spPr>
          <a:xfrm flipH="1">
            <a:off x="3410510" y="685800"/>
            <a:ext cx="903000" cy="5487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5" name="Google Shape;285;p45"/>
          <p:cNvCxnSpPr>
            <a:stCxn id="283" idx="2"/>
          </p:cNvCxnSpPr>
          <p:nvPr/>
        </p:nvCxnSpPr>
        <p:spPr>
          <a:xfrm>
            <a:off x="4313510" y="685800"/>
            <a:ext cx="1639800" cy="5487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1" name="Google Shape;301;p45"/>
          <p:cNvSpPr txBox="1"/>
          <p:nvPr/>
        </p:nvSpPr>
        <p:spPr>
          <a:xfrm>
            <a:off x="283099" y="312122"/>
            <a:ext cx="1568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Unclustered Criteria</a:t>
            </a:r>
            <a:endParaRPr sz="1100"/>
          </a:p>
        </p:txBody>
      </p:sp>
      <p:pic>
        <p:nvPicPr>
          <p:cNvPr id="33" name="Google Shape;302;p45"/>
          <p:cNvPicPr preferRelativeResize="0"/>
          <p:nvPr/>
        </p:nvPicPr>
        <p:blipFill rotWithShape="1">
          <a:blip r:embed="rId3">
            <a:alphaModFix/>
          </a:blip>
          <a:srcRect l="7866" t="1148" r="3150" b="10536"/>
          <a:stretch/>
        </p:blipFill>
        <p:spPr>
          <a:xfrm>
            <a:off x="1851499" y="685800"/>
            <a:ext cx="5678612" cy="295711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contourClr>
              <a:schemeClr val="tx2"/>
            </a:contourClr>
          </a:sp3d>
        </p:spPr>
      </p:pic>
      <p:sp>
        <p:nvSpPr>
          <p:cNvPr id="34" name="Frame 33"/>
          <p:cNvSpPr/>
          <p:nvPr/>
        </p:nvSpPr>
        <p:spPr>
          <a:xfrm>
            <a:off x="1851498" y="793014"/>
            <a:ext cx="5678613" cy="2849898"/>
          </a:xfrm>
          <a:prstGeom prst="frame">
            <a:avLst>
              <a:gd name="adj1" fmla="val 344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428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/>
          <p:nvPr/>
        </p:nvSpPr>
        <p:spPr>
          <a:xfrm>
            <a:off x="2821940" y="1234440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Platelet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megacluster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5"/>
          <p:cNvSpPr/>
          <p:nvPr/>
        </p:nvSpPr>
        <p:spPr>
          <a:xfrm>
            <a:off x="5364619" y="1234440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HIV Status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megacluster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5"/>
          <p:cNvSpPr txBox="1"/>
          <p:nvPr/>
        </p:nvSpPr>
        <p:spPr>
          <a:xfrm>
            <a:off x="256541" y="1438840"/>
            <a:ext cx="1643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Criteria megaclusters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5"/>
          <p:cNvSpPr/>
          <p:nvPr/>
        </p:nvSpPr>
        <p:spPr>
          <a:xfrm>
            <a:off x="3724910" y="0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 Criteria</a:t>
            </a:r>
            <a:endParaRPr sz="1100"/>
          </a:p>
        </p:txBody>
      </p:sp>
      <p:cxnSp>
        <p:nvCxnSpPr>
          <p:cNvPr id="284" name="Google Shape;284;p45"/>
          <p:cNvCxnSpPr>
            <a:stCxn id="283" idx="2"/>
            <a:endCxn id="280" idx="0"/>
          </p:cNvCxnSpPr>
          <p:nvPr/>
        </p:nvCxnSpPr>
        <p:spPr>
          <a:xfrm flipH="1">
            <a:off x="3410510" y="685800"/>
            <a:ext cx="903000" cy="5487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5" name="Google Shape;285;p45"/>
          <p:cNvCxnSpPr>
            <a:stCxn id="283" idx="2"/>
            <a:endCxn id="281" idx="0"/>
          </p:cNvCxnSpPr>
          <p:nvPr/>
        </p:nvCxnSpPr>
        <p:spPr>
          <a:xfrm>
            <a:off x="4313510" y="685800"/>
            <a:ext cx="1639800" cy="5487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6" name="Google Shape;286;p45"/>
          <p:cNvSpPr/>
          <p:nvPr/>
        </p:nvSpPr>
        <p:spPr>
          <a:xfrm>
            <a:off x="1874520" y="2380278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Platelet 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1</a:t>
            </a:r>
            <a:endParaRPr sz="1100"/>
          </a:p>
        </p:txBody>
      </p:sp>
      <p:sp>
        <p:nvSpPr>
          <p:cNvPr id="287" name="Google Shape;287;p45"/>
          <p:cNvSpPr/>
          <p:nvPr/>
        </p:nvSpPr>
        <p:spPr>
          <a:xfrm>
            <a:off x="4240615" y="2386697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Platelet 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2</a:t>
            </a:r>
            <a:endParaRPr sz="1100"/>
          </a:p>
        </p:txBody>
      </p:sp>
      <p:sp>
        <p:nvSpPr>
          <p:cNvPr id="288" name="Google Shape;288;p45"/>
          <p:cNvSpPr txBox="1"/>
          <p:nvPr/>
        </p:nvSpPr>
        <p:spPr>
          <a:xfrm>
            <a:off x="243425" y="2487223"/>
            <a:ext cx="12918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Criteria clusters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(phrasings)</a:t>
            </a:r>
            <a:endParaRPr sz="1100"/>
          </a:p>
        </p:txBody>
      </p:sp>
      <p:cxnSp>
        <p:nvCxnSpPr>
          <p:cNvPr id="289" name="Google Shape;289;p45"/>
          <p:cNvCxnSpPr>
            <a:stCxn id="280" idx="2"/>
            <a:endCxn id="286" idx="0"/>
          </p:cNvCxnSpPr>
          <p:nvPr/>
        </p:nvCxnSpPr>
        <p:spPr>
          <a:xfrm flipH="1">
            <a:off x="2463140" y="1920240"/>
            <a:ext cx="947400" cy="4599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0" name="Google Shape;290;p45"/>
          <p:cNvCxnSpPr>
            <a:stCxn id="280" idx="2"/>
            <a:endCxn id="287" idx="0"/>
          </p:cNvCxnSpPr>
          <p:nvPr/>
        </p:nvCxnSpPr>
        <p:spPr>
          <a:xfrm>
            <a:off x="3410540" y="1920240"/>
            <a:ext cx="1418700" cy="4665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1" name="Google Shape;291;p45"/>
          <p:cNvSpPr/>
          <p:nvPr/>
        </p:nvSpPr>
        <p:spPr>
          <a:xfrm>
            <a:off x="2671222" y="3304770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Transform rules</a:t>
            </a:r>
            <a:endParaRPr sz="1100"/>
          </a:p>
        </p:txBody>
      </p:sp>
      <p:cxnSp>
        <p:nvCxnSpPr>
          <p:cNvPr id="292" name="Google Shape;292;p45"/>
          <p:cNvCxnSpPr>
            <a:endCxn id="291" idx="0"/>
          </p:cNvCxnSpPr>
          <p:nvPr/>
        </p:nvCxnSpPr>
        <p:spPr>
          <a:xfrm>
            <a:off x="2449522" y="2974770"/>
            <a:ext cx="810300" cy="3300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3" name="Google Shape;293;p45"/>
          <p:cNvSpPr txBox="1"/>
          <p:nvPr/>
        </p:nvSpPr>
        <p:spPr>
          <a:xfrm>
            <a:off x="7907298" y="1404215"/>
            <a:ext cx="477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 </a:t>
            </a:r>
            <a:endParaRPr sz="1100"/>
          </a:p>
        </p:txBody>
      </p:sp>
      <p:cxnSp>
        <p:nvCxnSpPr>
          <p:cNvPr id="294" name="Google Shape;294;p45"/>
          <p:cNvCxnSpPr>
            <a:stCxn id="287" idx="2"/>
            <a:endCxn id="291" idx="0"/>
          </p:cNvCxnSpPr>
          <p:nvPr/>
        </p:nvCxnSpPr>
        <p:spPr>
          <a:xfrm flipH="1">
            <a:off x="3259915" y="3072497"/>
            <a:ext cx="1569300" cy="2322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5" name="Google Shape;295;p45"/>
          <p:cNvSpPr txBox="1"/>
          <p:nvPr/>
        </p:nvSpPr>
        <p:spPr>
          <a:xfrm>
            <a:off x="256541" y="3471567"/>
            <a:ext cx="20028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 rules to reduce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phrasings, keep semantics</a:t>
            </a:r>
            <a:endParaRPr sz="1100"/>
          </a:p>
        </p:txBody>
      </p:sp>
      <p:sp>
        <p:nvSpPr>
          <p:cNvPr id="296" name="Google Shape;296;p45"/>
          <p:cNvSpPr/>
          <p:nvPr/>
        </p:nvSpPr>
        <p:spPr>
          <a:xfrm>
            <a:off x="6934542" y="2378616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Platelet 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10</a:t>
            </a:r>
            <a:endParaRPr sz="1100"/>
          </a:p>
        </p:txBody>
      </p:sp>
      <p:cxnSp>
        <p:nvCxnSpPr>
          <p:cNvPr id="297" name="Google Shape;297;p45"/>
          <p:cNvCxnSpPr>
            <a:stCxn id="280" idx="2"/>
            <a:endCxn id="296" idx="0"/>
          </p:cNvCxnSpPr>
          <p:nvPr/>
        </p:nvCxnSpPr>
        <p:spPr>
          <a:xfrm>
            <a:off x="3410540" y="1920240"/>
            <a:ext cx="4112700" cy="4584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8" name="Google Shape;298;p45"/>
          <p:cNvSpPr txBox="1"/>
          <p:nvPr/>
        </p:nvSpPr>
        <p:spPr>
          <a:xfrm>
            <a:off x="6515535" y="2487223"/>
            <a:ext cx="477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 </a:t>
            </a:r>
            <a:endParaRPr sz="1100"/>
          </a:p>
        </p:txBody>
      </p:sp>
      <p:sp>
        <p:nvSpPr>
          <p:cNvPr id="299" name="Google Shape;299;p45"/>
          <p:cNvSpPr/>
          <p:nvPr/>
        </p:nvSpPr>
        <p:spPr>
          <a:xfrm>
            <a:off x="2671225" y="4320632"/>
            <a:ext cx="1184100" cy="8229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Platelet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Standardized</a:t>
            </a:r>
            <a:b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Megacluster </a:t>
            </a:r>
            <a:endParaRPr sz="1100"/>
          </a:p>
        </p:txBody>
      </p:sp>
      <p:sp>
        <p:nvSpPr>
          <p:cNvPr id="300" name="Google Shape;300;p45"/>
          <p:cNvSpPr txBox="1"/>
          <p:nvPr/>
        </p:nvSpPr>
        <p:spPr>
          <a:xfrm>
            <a:off x="283099" y="4437332"/>
            <a:ext cx="16260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Criteria standardized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megacluster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5"/>
          <p:cNvSpPr txBox="1"/>
          <p:nvPr/>
        </p:nvSpPr>
        <p:spPr>
          <a:xfrm>
            <a:off x="283099" y="312122"/>
            <a:ext cx="1568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Unclustered Criteria</a:t>
            </a:r>
            <a:endParaRPr sz="1100"/>
          </a:p>
        </p:txBody>
      </p:sp>
      <p:pic>
        <p:nvPicPr>
          <p:cNvPr id="302" name="Google Shape;302;p45"/>
          <p:cNvPicPr preferRelativeResize="0"/>
          <p:nvPr/>
        </p:nvPicPr>
        <p:blipFill rotWithShape="1">
          <a:blip r:embed="rId3">
            <a:alphaModFix/>
          </a:blip>
          <a:srcRect l="7866" t="1148" r="3150" b="10536"/>
          <a:stretch/>
        </p:blipFill>
        <p:spPr>
          <a:xfrm>
            <a:off x="4902200" y="-45133"/>
            <a:ext cx="1490296" cy="776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5"/>
          <p:cNvPicPr preferRelativeResize="0"/>
          <p:nvPr/>
        </p:nvPicPr>
        <p:blipFill rotWithShape="1">
          <a:blip r:embed="rId4">
            <a:alphaModFix/>
          </a:blip>
          <a:srcRect l="8579" t="4559" r="4403" b="11470"/>
          <a:stretch/>
        </p:blipFill>
        <p:spPr>
          <a:xfrm>
            <a:off x="4040104" y="1252374"/>
            <a:ext cx="1283639" cy="64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5"/>
          <p:cNvPicPr preferRelativeResize="0"/>
          <p:nvPr/>
        </p:nvPicPr>
        <p:blipFill rotWithShape="1">
          <a:blip r:embed="rId5">
            <a:alphaModFix/>
          </a:blip>
          <a:srcRect l="8554" t="4789" r="4337" b="11911"/>
          <a:stretch/>
        </p:blipFill>
        <p:spPr>
          <a:xfrm>
            <a:off x="3060780" y="2393332"/>
            <a:ext cx="1029117" cy="671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5"/>
          <p:cNvPicPr preferRelativeResize="0"/>
          <p:nvPr/>
        </p:nvPicPr>
        <p:blipFill rotWithShape="1">
          <a:blip r:embed="rId6">
            <a:alphaModFix/>
          </a:blip>
          <a:srcRect l="8554" t="4789" r="4337" b="11911"/>
          <a:stretch/>
        </p:blipFill>
        <p:spPr>
          <a:xfrm>
            <a:off x="5415222" y="2378616"/>
            <a:ext cx="1126597" cy="748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5"/>
          <p:cNvPicPr preferRelativeResize="0"/>
          <p:nvPr/>
        </p:nvPicPr>
        <p:blipFill rotWithShape="1">
          <a:blip r:embed="rId7">
            <a:alphaModFix/>
          </a:blip>
          <a:srcRect l="8553" t="5523" r="4693" b="11913"/>
          <a:stretch/>
        </p:blipFill>
        <p:spPr>
          <a:xfrm>
            <a:off x="8109222" y="2374431"/>
            <a:ext cx="989232" cy="698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5"/>
          <p:cNvPicPr preferRelativeResize="0"/>
          <p:nvPr/>
        </p:nvPicPr>
        <p:blipFill rotWithShape="1">
          <a:blip r:embed="rId8">
            <a:alphaModFix/>
          </a:blip>
          <a:srcRect l="7218" b="9918"/>
          <a:stretch/>
        </p:blipFill>
        <p:spPr>
          <a:xfrm>
            <a:off x="6557678" y="1234440"/>
            <a:ext cx="1349619" cy="687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5"/>
          <p:cNvPicPr preferRelativeResize="0"/>
          <p:nvPr/>
        </p:nvPicPr>
        <p:blipFill rotWithShape="1">
          <a:blip r:embed="rId9">
            <a:alphaModFix/>
          </a:blip>
          <a:srcRect l="12349" b="6550"/>
          <a:stretch/>
        </p:blipFill>
        <p:spPr>
          <a:xfrm>
            <a:off x="3999138" y="4154900"/>
            <a:ext cx="981025" cy="98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9" name="Google Shape;309;p45"/>
          <p:cNvCxnSpPr>
            <a:stCxn id="291" idx="2"/>
          </p:cNvCxnSpPr>
          <p:nvPr/>
        </p:nvCxnSpPr>
        <p:spPr>
          <a:xfrm>
            <a:off x="3259822" y="3990570"/>
            <a:ext cx="5400" cy="5517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310" name="Google Shape;310;p45"/>
          <p:cNvPicPr preferRelativeResize="0"/>
          <p:nvPr/>
        </p:nvPicPr>
        <p:blipFill rotWithShape="1">
          <a:blip r:embed="rId10">
            <a:alphaModFix/>
          </a:blip>
          <a:srcRect l="14876" t="2798" r="1216" b="9474"/>
          <a:stretch/>
        </p:blipFill>
        <p:spPr>
          <a:xfrm>
            <a:off x="4038150" y="3255736"/>
            <a:ext cx="903000" cy="89104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Frame 32"/>
          <p:cNvSpPr/>
          <p:nvPr/>
        </p:nvSpPr>
        <p:spPr>
          <a:xfrm>
            <a:off x="3999110" y="1145805"/>
            <a:ext cx="1365508" cy="88297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6487294" y="1152746"/>
            <a:ext cx="1490386" cy="882970"/>
          </a:xfrm>
          <a:prstGeom prst="fram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072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/>
          <p:nvPr/>
        </p:nvSpPr>
        <p:spPr>
          <a:xfrm>
            <a:off x="2821940" y="1234440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Platelet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megacluster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5"/>
          <p:cNvSpPr/>
          <p:nvPr/>
        </p:nvSpPr>
        <p:spPr>
          <a:xfrm>
            <a:off x="5364619" y="1234440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HIV Status</a:t>
            </a:r>
            <a:endParaRPr sz="11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megacluster</a:t>
            </a: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5"/>
          <p:cNvSpPr txBox="1"/>
          <p:nvPr/>
        </p:nvSpPr>
        <p:spPr>
          <a:xfrm>
            <a:off x="256541" y="1438840"/>
            <a:ext cx="1643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Criteria megaclusters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5"/>
          <p:cNvSpPr/>
          <p:nvPr/>
        </p:nvSpPr>
        <p:spPr>
          <a:xfrm>
            <a:off x="3724910" y="0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 Criteria</a:t>
            </a:r>
            <a:endParaRPr sz="1100"/>
          </a:p>
        </p:txBody>
      </p:sp>
      <p:cxnSp>
        <p:nvCxnSpPr>
          <p:cNvPr id="284" name="Google Shape;284;p45"/>
          <p:cNvCxnSpPr>
            <a:stCxn id="283" idx="2"/>
            <a:endCxn id="280" idx="0"/>
          </p:cNvCxnSpPr>
          <p:nvPr/>
        </p:nvCxnSpPr>
        <p:spPr>
          <a:xfrm flipH="1">
            <a:off x="3410510" y="685800"/>
            <a:ext cx="903000" cy="5487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5" name="Google Shape;285;p45"/>
          <p:cNvCxnSpPr>
            <a:stCxn id="283" idx="2"/>
            <a:endCxn id="281" idx="0"/>
          </p:cNvCxnSpPr>
          <p:nvPr/>
        </p:nvCxnSpPr>
        <p:spPr>
          <a:xfrm>
            <a:off x="4313510" y="685800"/>
            <a:ext cx="1639800" cy="5487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3" name="Google Shape;293;p45"/>
          <p:cNvSpPr txBox="1"/>
          <p:nvPr/>
        </p:nvSpPr>
        <p:spPr>
          <a:xfrm>
            <a:off x="7907298" y="1404215"/>
            <a:ext cx="477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 </a:t>
            </a:r>
            <a:endParaRPr sz="1100"/>
          </a:p>
        </p:txBody>
      </p:sp>
      <p:sp>
        <p:nvSpPr>
          <p:cNvPr id="301" name="Google Shape;301;p45"/>
          <p:cNvSpPr txBox="1"/>
          <p:nvPr/>
        </p:nvSpPr>
        <p:spPr>
          <a:xfrm>
            <a:off x="283099" y="312122"/>
            <a:ext cx="1568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Unclustered Criteria</a:t>
            </a:r>
            <a:endParaRPr sz="1100"/>
          </a:p>
        </p:txBody>
      </p:sp>
      <p:pic>
        <p:nvPicPr>
          <p:cNvPr id="302" name="Google Shape;302;p45"/>
          <p:cNvPicPr preferRelativeResize="0"/>
          <p:nvPr/>
        </p:nvPicPr>
        <p:blipFill rotWithShape="1">
          <a:blip r:embed="rId3">
            <a:alphaModFix/>
          </a:blip>
          <a:srcRect l="7866" t="1148" r="3150" b="10536"/>
          <a:stretch/>
        </p:blipFill>
        <p:spPr>
          <a:xfrm>
            <a:off x="4902200" y="-45133"/>
            <a:ext cx="1490296" cy="776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5"/>
          <p:cNvPicPr preferRelativeResize="0"/>
          <p:nvPr/>
        </p:nvPicPr>
        <p:blipFill rotWithShape="1">
          <a:blip r:embed="rId4">
            <a:alphaModFix/>
          </a:blip>
          <a:srcRect l="8579" t="4559" r="4403" b="11470"/>
          <a:stretch/>
        </p:blipFill>
        <p:spPr>
          <a:xfrm>
            <a:off x="1" y="1965433"/>
            <a:ext cx="4483100" cy="2225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5"/>
          <p:cNvPicPr preferRelativeResize="0"/>
          <p:nvPr/>
        </p:nvPicPr>
        <p:blipFill rotWithShape="1">
          <a:blip r:embed="rId5">
            <a:alphaModFix/>
          </a:blip>
          <a:srcRect l="7218" b="9918"/>
          <a:stretch/>
        </p:blipFill>
        <p:spPr>
          <a:xfrm>
            <a:off x="4483101" y="1920240"/>
            <a:ext cx="4777869" cy="227076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Frame 33"/>
          <p:cNvSpPr/>
          <p:nvPr/>
        </p:nvSpPr>
        <p:spPr>
          <a:xfrm>
            <a:off x="0" y="1965433"/>
            <a:ext cx="4584700" cy="2270760"/>
          </a:xfrm>
          <a:prstGeom prst="frame">
            <a:avLst>
              <a:gd name="adj1" fmla="val 522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ame 34"/>
          <p:cNvSpPr/>
          <p:nvPr/>
        </p:nvSpPr>
        <p:spPr>
          <a:xfrm>
            <a:off x="4584700" y="1982263"/>
            <a:ext cx="4559300" cy="2253930"/>
          </a:xfrm>
          <a:prstGeom prst="frame">
            <a:avLst>
              <a:gd name="adj1" fmla="val 4048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055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/>
          <p:nvPr/>
        </p:nvSpPr>
        <p:spPr>
          <a:xfrm>
            <a:off x="2821940" y="1234440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Platelet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megacluster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5"/>
          <p:cNvSpPr/>
          <p:nvPr/>
        </p:nvSpPr>
        <p:spPr>
          <a:xfrm>
            <a:off x="5364619" y="1234440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HIV Status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megacluster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5"/>
          <p:cNvSpPr txBox="1"/>
          <p:nvPr/>
        </p:nvSpPr>
        <p:spPr>
          <a:xfrm>
            <a:off x="256541" y="1438840"/>
            <a:ext cx="1643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Criteria megaclusters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5"/>
          <p:cNvSpPr/>
          <p:nvPr/>
        </p:nvSpPr>
        <p:spPr>
          <a:xfrm>
            <a:off x="3724910" y="0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 Criteria</a:t>
            </a:r>
            <a:endParaRPr sz="1100"/>
          </a:p>
        </p:txBody>
      </p:sp>
      <p:cxnSp>
        <p:nvCxnSpPr>
          <p:cNvPr id="284" name="Google Shape;284;p45"/>
          <p:cNvCxnSpPr>
            <a:stCxn id="283" idx="2"/>
            <a:endCxn id="280" idx="0"/>
          </p:cNvCxnSpPr>
          <p:nvPr/>
        </p:nvCxnSpPr>
        <p:spPr>
          <a:xfrm flipH="1">
            <a:off x="3410510" y="685800"/>
            <a:ext cx="903000" cy="5487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5" name="Google Shape;285;p45"/>
          <p:cNvCxnSpPr>
            <a:stCxn id="283" idx="2"/>
            <a:endCxn id="281" idx="0"/>
          </p:cNvCxnSpPr>
          <p:nvPr/>
        </p:nvCxnSpPr>
        <p:spPr>
          <a:xfrm>
            <a:off x="4313510" y="685800"/>
            <a:ext cx="1639800" cy="5487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6" name="Google Shape;286;p45"/>
          <p:cNvSpPr/>
          <p:nvPr/>
        </p:nvSpPr>
        <p:spPr>
          <a:xfrm>
            <a:off x="1874520" y="2380278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Platelet 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1</a:t>
            </a:r>
            <a:endParaRPr sz="1100"/>
          </a:p>
        </p:txBody>
      </p:sp>
      <p:sp>
        <p:nvSpPr>
          <p:cNvPr id="287" name="Google Shape;287;p45"/>
          <p:cNvSpPr/>
          <p:nvPr/>
        </p:nvSpPr>
        <p:spPr>
          <a:xfrm>
            <a:off x="4240615" y="2386697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Platelet 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2</a:t>
            </a:r>
            <a:endParaRPr sz="1100"/>
          </a:p>
        </p:txBody>
      </p:sp>
      <p:sp>
        <p:nvSpPr>
          <p:cNvPr id="288" name="Google Shape;288;p45"/>
          <p:cNvSpPr txBox="1"/>
          <p:nvPr/>
        </p:nvSpPr>
        <p:spPr>
          <a:xfrm>
            <a:off x="243425" y="2487223"/>
            <a:ext cx="12918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Criteria clusters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(phrasings)</a:t>
            </a:r>
            <a:endParaRPr sz="1100"/>
          </a:p>
        </p:txBody>
      </p:sp>
      <p:cxnSp>
        <p:nvCxnSpPr>
          <p:cNvPr id="289" name="Google Shape;289;p45"/>
          <p:cNvCxnSpPr>
            <a:stCxn id="280" idx="2"/>
            <a:endCxn id="286" idx="0"/>
          </p:cNvCxnSpPr>
          <p:nvPr/>
        </p:nvCxnSpPr>
        <p:spPr>
          <a:xfrm flipH="1">
            <a:off x="2463140" y="1920240"/>
            <a:ext cx="947400" cy="4599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0" name="Google Shape;290;p45"/>
          <p:cNvCxnSpPr>
            <a:stCxn id="280" idx="2"/>
            <a:endCxn id="287" idx="0"/>
          </p:cNvCxnSpPr>
          <p:nvPr/>
        </p:nvCxnSpPr>
        <p:spPr>
          <a:xfrm>
            <a:off x="3410540" y="1920240"/>
            <a:ext cx="1418700" cy="4665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1" name="Google Shape;291;p45"/>
          <p:cNvSpPr/>
          <p:nvPr/>
        </p:nvSpPr>
        <p:spPr>
          <a:xfrm>
            <a:off x="2671222" y="3304770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Transform rules</a:t>
            </a:r>
            <a:endParaRPr sz="1100"/>
          </a:p>
        </p:txBody>
      </p:sp>
      <p:cxnSp>
        <p:nvCxnSpPr>
          <p:cNvPr id="292" name="Google Shape;292;p45"/>
          <p:cNvCxnSpPr>
            <a:endCxn id="291" idx="0"/>
          </p:cNvCxnSpPr>
          <p:nvPr/>
        </p:nvCxnSpPr>
        <p:spPr>
          <a:xfrm>
            <a:off x="2449522" y="2974770"/>
            <a:ext cx="810300" cy="3300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3" name="Google Shape;293;p45"/>
          <p:cNvSpPr txBox="1"/>
          <p:nvPr/>
        </p:nvSpPr>
        <p:spPr>
          <a:xfrm>
            <a:off x="7907298" y="1404215"/>
            <a:ext cx="477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 </a:t>
            </a:r>
            <a:endParaRPr sz="1100"/>
          </a:p>
        </p:txBody>
      </p:sp>
      <p:cxnSp>
        <p:nvCxnSpPr>
          <p:cNvPr id="294" name="Google Shape;294;p45"/>
          <p:cNvCxnSpPr>
            <a:stCxn id="287" idx="2"/>
            <a:endCxn id="291" idx="0"/>
          </p:cNvCxnSpPr>
          <p:nvPr/>
        </p:nvCxnSpPr>
        <p:spPr>
          <a:xfrm flipH="1">
            <a:off x="3259915" y="3072497"/>
            <a:ext cx="1569300" cy="2322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5" name="Google Shape;295;p45"/>
          <p:cNvSpPr txBox="1"/>
          <p:nvPr/>
        </p:nvSpPr>
        <p:spPr>
          <a:xfrm>
            <a:off x="256541" y="3471567"/>
            <a:ext cx="20028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 rules to reduce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phrasings, keep semantics</a:t>
            </a:r>
            <a:endParaRPr sz="1100"/>
          </a:p>
        </p:txBody>
      </p:sp>
      <p:sp>
        <p:nvSpPr>
          <p:cNvPr id="296" name="Google Shape;296;p45"/>
          <p:cNvSpPr/>
          <p:nvPr/>
        </p:nvSpPr>
        <p:spPr>
          <a:xfrm>
            <a:off x="6934542" y="2378616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Platelet 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10</a:t>
            </a:r>
            <a:endParaRPr sz="1100"/>
          </a:p>
        </p:txBody>
      </p:sp>
      <p:cxnSp>
        <p:nvCxnSpPr>
          <p:cNvPr id="297" name="Google Shape;297;p45"/>
          <p:cNvCxnSpPr/>
          <p:nvPr/>
        </p:nvCxnSpPr>
        <p:spPr>
          <a:xfrm>
            <a:off x="3410510" y="1983831"/>
            <a:ext cx="4112700" cy="4584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8" name="Google Shape;298;p45"/>
          <p:cNvSpPr txBox="1"/>
          <p:nvPr/>
        </p:nvSpPr>
        <p:spPr>
          <a:xfrm>
            <a:off x="6515535" y="2487223"/>
            <a:ext cx="477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 </a:t>
            </a:r>
            <a:endParaRPr sz="1100"/>
          </a:p>
        </p:txBody>
      </p:sp>
      <p:sp>
        <p:nvSpPr>
          <p:cNvPr id="299" name="Google Shape;299;p45"/>
          <p:cNvSpPr/>
          <p:nvPr/>
        </p:nvSpPr>
        <p:spPr>
          <a:xfrm>
            <a:off x="2671225" y="4320632"/>
            <a:ext cx="1184100" cy="8229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Platelet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Standardized</a:t>
            </a:r>
            <a:b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Megacluster </a:t>
            </a:r>
            <a:endParaRPr sz="1100"/>
          </a:p>
        </p:txBody>
      </p:sp>
      <p:sp>
        <p:nvSpPr>
          <p:cNvPr id="300" name="Google Shape;300;p45"/>
          <p:cNvSpPr txBox="1"/>
          <p:nvPr/>
        </p:nvSpPr>
        <p:spPr>
          <a:xfrm>
            <a:off x="283099" y="4437332"/>
            <a:ext cx="16260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Criteria standardized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megacluster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5"/>
          <p:cNvSpPr txBox="1"/>
          <p:nvPr/>
        </p:nvSpPr>
        <p:spPr>
          <a:xfrm>
            <a:off x="283099" y="312122"/>
            <a:ext cx="1568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Unclustered Criteria</a:t>
            </a:r>
            <a:endParaRPr sz="1100"/>
          </a:p>
        </p:txBody>
      </p:sp>
      <p:pic>
        <p:nvPicPr>
          <p:cNvPr id="302" name="Google Shape;302;p45"/>
          <p:cNvPicPr preferRelativeResize="0"/>
          <p:nvPr/>
        </p:nvPicPr>
        <p:blipFill rotWithShape="1">
          <a:blip r:embed="rId3">
            <a:alphaModFix/>
          </a:blip>
          <a:srcRect l="7866" t="1148" r="3150" b="10536"/>
          <a:stretch/>
        </p:blipFill>
        <p:spPr>
          <a:xfrm>
            <a:off x="4902200" y="-45133"/>
            <a:ext cx="1490296" cy="776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5"/>
          <p:cNvPicPr preferRelativeResize="0"/>
          <p:nvPr/>
        </p:nvPicPr>
        <p:blipFill rotWithShape="1">
          <a:blip r:embed="rId4">
            <a:alphaModFix/>
          </a:blip>
          <a:srcRect l="8579" t="4559" r="4403" b="11470"/>
          <a:stretch/>
        </p:blipFill>
        <p:spPr>
          <a:xfrm>
            <a:off x="4040104" y="1252374"/>
            <a:ext cx="1283639" cy="64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5"/>
          <p:cNvPicPr preferRelativeResize="0"/>
          <p:nvPr/>
        </p:nvPicPr>
        <p:blipFill rotWithShape="1">
          <a:blip r:embed="rId5">
            <a:alphaModFix/>
          </a:blip>
          <a:srcRect l="8554" t="4789" r="4337" b="11911"/>
          <a:stretch/>
        </p:blipFill>
        <p:spPr>
          <a:xfrm>
            <a:off x="3060780" y="2393332"/>
            <a:ext cx="1029117" cy="671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5"/>
          <p:cNvPicPr preferRelativeResize="0"/>
          <p:nvPr/>
        </p:nvPicPr>
        <p:blipFill rotWithShape="1">
          <a:blip r:embed="rId6">
            <a:alphaModFix/>
          </a:blip>
          <a:srcRect l="8554" t="4789" r="4337" b="11911"/>
          <a:stretch/>
        </p:blipFill>
        <p:spPr>
          <a:xfrm>
            <a:off x="5415222" y="2378616"/>
            <a:ext cx="1126597" cy="748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5"/>
          <p:cNvPicPr preferRelativeResize="0"/>
          <p:nvPr/>
        </p:nvPicPr>
        <p:blipFill rotWithShape="1">
          <a:blip r:embed="rId7">
            <a:alphaModFix/>
          </a:blip>
          <a:srcRect l="8553" t="5523" r="4693" b="11913"/>
          <a:stretch/>
        </p:blipFill>
        <p:spPr>
          <a:xfrm>
            <a:off x="8109222" y="2374431"/>
            <a:ext cx="989232" cy="698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5"/>
          <p:cNvPicPr preferRelativeResize="0"/>
          <p:nvPr/>
        </p:nvPicPr>
        <p:blipFill rotWithShape="1">
          <a:blip r:embed="rId8">
            <a:alphaModFix/>
          </a:blip>
          <a:srcRect l="7218" b="9918"/>
          <a:stretch/>
        </p:blipFill>
        <p:spPr>
          <a:xfrm>
            <a:off x="6557678" y="1234440"/>
            <a:ext cx="1349619" cy="687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5"/>
          <p:cNvPicPr preferRelativeResize="0"/>
          <p:nvPr/>
        </p:nvPicPr>
        <p:blipFill rotWithShape="1">
          <a:blip r:embed="rId9">
            <a:alphaModFix/>
          </a:blip>
          <a:srcRect l="12349" b="6550"/>
          <a:stretch/>
        </p:blipFill>
        <p:spPr>
          <a:xfrm>
            <a:off x="3999138" y="4154900"/>
            <a:ext cx="981025" cy="98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9" name="Google Shape;309;p45"/>
          <p:cNvCxnSpPr>
            <a:stCxn id="291" idx="2"/>
          </p:cNvCxnSpPr>
          <p:nvPr/>
        </p:nvCxnSpPr>
        <p:spPr>
          <a:xfrm>
            <a:off x="3259822" y="3990570"/>
            <a:ext cx="5400" cy="5517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310" name="Google Shape;310;p45"/>
          <p:cNvPicPr preferRelativeResize="0"/>
          <p:nvPr/>
        </p:nvPicPr>
        <p:blipFill rotWithShape="1">
          <a:blip r:embed="rId10">
            <a:alphaModFix/>
          </a:blip>
          <a:srcRect l="14876" t="2798" r="1216" b="9474"/>
          <a:stretch/>
        </p:blipFill>
        <p:spPr>
          <a:xfrm>
            <a:off x="4038150" y="3255736"/>
            <a:ext cx="903000" cy="891046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Frame 33"/>
          <p:cNvSpPr/>
          <p:nvPr/>
        </p:nvSpPr>
        <p:spPr>
          <a:xfrm>
            <a:off x="5364619" y="2277774"/>
            <a:ext cx="1227876" cy="882970"/>
          </a:xfrm>
          <a:prstGeom prst="fram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ame 34"/>
          <p:cNvSpPr/>
          <p:nvPr/>
        </p:nvSpPr>
        <p:spPr>
          <a:xfrm>
            <a:off x="3020777" y="2289244"/>
            <a:ext cx="1128663" cy="88297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rame 35"/>
          <p:cNvSpPr/>
          <p:nvPr/>
        </p:nvSpPr>
        <p:spPr>
          <a:xfrm>
            <a:off x="7989900" y="2305627"/>
            <a:ext cx="1227876" cy="882970"/>
          </a:xfrm>
          <a:prstGeom prst="fra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4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/>
          <p:nvPr/>
        </p:nvSpPr>
        <p:spPr>
          <a:xfrm>
            <a:off x="2821940" y="1234440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Platelet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megacluster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5"/>
          <p:cNvSpPr/>
          <p:nvPr/>
        </p:nvSpPr>
        <p:spPr>
          <a:xfrm>
            <a:off x="5364619" y="1234440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HIV Status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megacluster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5"/>
          <p:cNvSpPr txBox="1"/>
          <p:nvPr/>
        </p:nvSpPr>
        <p:spPr>
          <a:xfrm>
            <a:off x="256541" y="1438840"/>
            <a:ext cx="1643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Criteria megaclusters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5"/>
          <p:cNvSpPr/>
          <p:nvPr/>
        </p:nvSpPr>
        <p:spPr>
          <a:xfrm>
            <a:off x="3724910" y="0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 Criteria</a:t>
            </a:r>
            <a:endParaRPr sz="1100"/>
          </a:p>
        </p:txBody>
      </p:sp>
      <p:cxnSp>
        <p:nvCxnSpPr>
          <p:cNvPr id="284" name="Google Shape;284;p45"/>
          <p:cNvCxnSpPr>
            <a:stCxn id="283" idx="2"/>
            <a:endCxn id="280" idx="0"/>
          </p:cNvCxnSpPr>
          <p:nvPr/>
        </p:nvCxnSpPr>
        <p:spPr>
          <a:xfrm flipH="1">
            <a:off x="3410510" y="685800"/>
            <a:ext cx="903000" cy="5487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5" name="Google Shape;285;p45"/>
          <p:cNvCxnSpPr>
            <a:stCxn id="283" idx="2"/>
            <a:endCxn id="281" idx="0"/>
          </p:cNvCxnSpPr>
          <p:nvPr/>
        </p:nvCxnSpPr>
        <p:spPr>
          <a:xfrm>
            <a:off x="4313510" y="685800"/>
            <a:ext cx="1639800" cy="5487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6" name="Google Shape;286;p45"/>
          <p:cNvSpPr/>
          <p:nvPr/>
        </p:nvSpPr>
        <p:spPr>
          <a:xfrm>
            <a:off x="1874520" y="2380278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Platelet 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1</a:t>
            </a:r>
            <a:endParaRPr sz="1100"/>
          </a:p>
        </p:txBody>
      </p:sp>
      <p:sp>
        <p:nvSpPr>
          <p:cNvPr id="287" name="Google Shape;287;p45"/>
          <p:cNvSpPr/>
          <p:nvPr/>
        </p:nvSpPr>
        <p:spPr>
          <a:xfrm>
            <a:off x="4240615" y="2386697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Platelet 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2</a:t>
            </a:r>
            <a:endParaRPr sz="1100"/>
          </a:p>
        </p:txBody>
      </p:sp>
      <p:sp>
        <p:nvSpPr>
          <p:cNvPr id="288" name="Google Shape;288;p45"/>
          <p:cNvSpPr txBox="1"/>
          <p:nvPr/>
        </p:nvSpPr>
        <p:spPr>
          <a:xfrm>
            <a:off x="231130" y="2374431"/>
            <a:ext cx="12918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Criteria clusters 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(phrasings)</a:t>
            </a:r>
            <a:endParaRPr sz="1100" dirty="0"/>
          </a:p>
        </p:txBody>
      </p:sp>
      <p:cxnSp>
        <p:nvCxnSpPr>
          <p:cNvPr id="289" name="Google Shape;289;p45"/>
          <p:cNvCxnSpPr>
            <a:stCxn id="280" idx="2"/>
            <a:endCxn id="286" idx="0"/>
          </p:cNvCxnSpPr>
          <p:nvPr/>
        </p:nvCxnSpPr>
        <p:spPr>
          <a:xfrm flipH="1">
            <a:off x="2463140" y="1920240"/>
            <a:ext cx="947400" cy="4599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0" name="Google Shape;290;p45"/>
          <p:cNvCxnSpPr>
            <a:stCxn id="280" idx="2"/>
            <a:endCxn id="287" idx="0"/>
          </p:cNvCxnSpPr>
          <p:nvPr/>
        </p:nvCxnSpPr>
        <p:spPr>
          <a:xfrm>
            <a:off x="3410540" y="1920240"/>
            <a:ext cx="1418700" cy="4665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3" name="Google Shape;293;p45"/>
          <p:cNvSpPr txBox="1"/>
          <p:nvPr/>
        </p:nvSpPr>
        <p:spPr>
          <a:xfrm>
            <a:off x="7907298" y="1404215"/>
            <a:ext cx="477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 </a:t>
            </a:r>
            <a:endParaRPr sz="1100"/>
          </a:p>
        </p:txBody>
      </p:sp>
      <p:sp>
        <p:nvSpPr>
          <p:cNvPr id="296" name="Google Shape;296;p45"/>
          <p:cNvSpPr/>
          <p:nvPr/>
        </p:nvSpPr>
        <p:spPr>
          <a:xfrm>
            <a:off x="6934542" y="2378616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Platelet 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10</a:t>
            </a:r>
            <a:endParaRPr sz="1100"/>
          </a:p>
        </p:txBody>
      </p:sp>
      <p:cxnSp>
        <p:nvCxnSpPr>
          <p:cNvPr id="297" name="Google Shape;297;p45"/>
          <p:cNvCxnSpPr>
            <a:stCxn id="280" idx="2"/>
            <a:endCxn id="296" idx="0"/>
          </p:cNvCxnSpPr>
          <p:nvPr/>
        </p:nvCxnSpPr>
        <p:spPr>
          <a:xfrm>
            <a:off x="3410540" y="1920240"/>
            <a:ext cx="4112700" cy="4584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8" name="Google Shape;298;p45"/>
          <p:cNvSpPr txBox="1"/>
          <p:nvPr/>
        </p:nvSpPr>
        <p:spPr>
          <a:xfrm>
            <a:off x="6515535" y="2487223"/>
            <a:ext cx="477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 </a:t>
            </a:r>
            <a:endParaRPr sz="1100"/>
          </a:p>
        </p:txBody>
      </p:sp>
      <p:sp>
        <p:nvSpPr>
          <p:cNvPr id="301" name="Google Shape;301;p45"/>
          <p:cNvSpPr txBox="1"/>
          <p:nvPr/>
        </p:nvSpPr>
        <p:spPr>
          <a:xfrm>
            <a:off x="283099" y="312122"/>
            <a:ext cx="1568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Unclustered Criteria</a:t>
            </a:r>
            <a:endParaRPr sz="1100"/>
          </a:p>
        </p:txBody>
      </p:sp>
      <p:pic>
        <p:nvPicPr>
          <p:cNvPr id="302" name="Google Shape;302;p45"/>
          <p:cNvPicPr preferRelativeResize="0"/>
          <p:nvPr/>
        </p:nvPicPr>
        <p:blipFill rotWithShape="1">
          <a:blip r:embed="rId3">
            <a:alphaModFix/>
          </a:blip>
          <a:srcRect l="7866" t="1148" r="3150" b="10536"/>
          <a:stretch/>
        </p:blipFill>
        <p:spPr>
          <a:xfrm>
            <a:off x="4902200" y="-45133"/>
            <a:ext cx="1490296" cy="776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5"/>
          <p:cNvPicPr preferRelativeResize="0"/>
          <p:nvPr/>
        </p:nvPicPr>
        <p:blipFill rotWithShape="1">
          <a:blip r:embed="rId4">
            <a:alphaModFix/>
          </a:blip>
          <a:srcRect l="8579" t="4559" r="4403" b="11470"/>
          <a:stretch/>
        </p:blipFill>
        <p:spPr>
          <a:xfrm>
            <a:off x="4040104" y="1252374"/>
            <a:ext cx="1283639" cy="64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5"/>
          <p:cNvPicPr preferRelativeResize="0"/>
          <p:nvPr/>
        </p:nvPicPr>
        <p:blipFill rotWithShape="1">
          <a:blip r:embed="rId5">
            <a:alphaModFix/>
          </a:blip>
          <a:srcRect l="8554" t="4789" r="4337" b="11911"/>
          <a:stretch/>
        </p:blipFill>
        <p:spPr>
          <a:xfrm>
            <a:off x="231130" y="3198475"/>
            <a:ext cx="3007359" cy="1858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5"/>
          <p:cNvPicPr preferRelativeResize="0"/>
          <p:nvPr/>
        </p:nvPicPr>
        <p:blipFill rotWithShape="1">
          <a:blip r:embed="rId6">
            <a:alphaModFix/>
          </a:blip>
          <a:srcRect l="8554" t="4789" r="4337" b="11911"/>
          <a:stretch/>
        </p:blipFill>
        <p:spPr>
          <a:xfrm>
            <a:off x="3468288" y="3344438"/>
            <a:ext cx="2671534" cy="164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5"/>
          <p:cNvPicPr preferRelativeResize="0"/>
          <p:nvPr/>
        </p:nvPicPr>
        <p:blipFill rotWithShape="1">
          <a:blip r:embed="rId7">
            <a:alphaModFix/>
          </a:blip>
          <a:srcRect l="8553" t="5523" r="4693" b="11913"/>
          <a:stretch/>
        </p:blipFill>
        <p:spPr>
          <a:xfrm>
            <a:off x="6344210" y="3172999"/>
            <a:ext cx="2705958" cy="1909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5"/>
          <p:cNvPicPr preferRelativeResize="0"/>
          <p:nvPr/>
        </p:nvPicPr>
        <p:blipFill rotWithShape="1">
          <a:blip r:embed="rId8">
            <a:alphaModFix/>
          </a:blip>
          <a:srcRect l="7218" b="9918"/>
          <a:stretch/>
        </p:blipFill>
        <p:spPr>
          <a:xfrm>
            <a:off x="6557678" y="1234440"/>
            <a:ext cx="1349619" cy="687533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Frame 33"/>
          <p:cNvSpPr/>
          <p:nvPr/>
        </p:nvSpPr>
        <p:spPr>
          <a:xfrm>
            <a:off x="3366094" y="3344438"/>
            <a:ext cx="2840289" cy="1768144"/>
          </a:xfrm>
          <a:prstGeom prst="frame">
            <a:avLst>
              <a:gd name="adj1" fmla="val 606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ame 34"/>
          <p:cNvSpPr/>
          <p:nvPr/>
        </p:nvSpPr>
        <p:spPr>
          <a:xfrm>
            <a:off x="195497" y="3110177"/>
            <a:ext cx="3068403" cy="1972318"/>
          </a:xfrm>
          <a:prstGeom prst="frame">
            <a:avLst>
              <a:gd name="adj1" fmla="val 670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rame 35"/>
          <p:cNvSpPr/>
          <p:nvPr/>
        </p:nvSpPr>
        <p:spPr>
          <a:xfrm>
            <a:off x="6308577" y="3141587"/>
            <a:ext cx="2917449" cy="1972318"/>
          </a:xfrm>
          <a:prstGeom prst="frame">
            <a:avLst>
              <a:gd name="adj1" fmla="val 541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575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/>
          <p:nvPr/>
        </p:nvSpPr>
        <p:spPr>
          <a:xfrm>
            <a:off x="2821940" y="1234440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Platelet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megacluster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5"/>
          <p:cNvSpPr/>
          <p:nvPr/>
        </p:nvSpPr>
        <p:spPr>
          <a:xfrm>
            <a:off x="5364619" y="1234440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HIV Status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megacluster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5"/>
          <p:cNvSpPr txBox="1"/>
          <p:nvPr/>
        </p:nvSpPr>
        <p:spPr>
          <a:xfrm>
            <a:off x="256541" y="1438840"/>
            <a:ext cx="1643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Criteria megaclusters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5"/>
          <p:cNvSpPr/>
          <p:nvPr/>
        </p:nvSpPr>
        <p:spPr>
          <a:xfrm>
            <a:off x="3724910" y="0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 Criteria</a:t>
            </a:r>
            <a:endParaRPr sz="1100"/>
          </a:p>
        </p:txBody>
      </p:sp>
      <p:cxnSp>
        <p:nvCxnSpPr>
          <p:cNvPr id="284" name="Google Shape;284;p45"/>
          <p:cNvCxnSpPr>
            <a:stCxn id="283" idx="2"/>
            <a:endCxn id="280" idx="0"/>
          </p:cNvCxnSpPr>
          <p:nvPr/>
        </p:nvCxnSpPr>
        <p:spPr>
          <a:xfrm flipH="1">
            <a:off x="3410510" y="685800"/>
            <a:ext cx="903000" cy="5487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5" name="Google Shape;285;p45"/>
          <p:cNvCxnSpPr>
            <a:stCxn id="283" idx="2"/>
            <a:endCxn id="281" idx="0"/>
          </p:cNvCxnSpPr>
          <p:nvPr/>
        </p:nvCxnSpPr>
        <p:spPr>
          <a:xfrm>
            <a:off x="4313510" y="685800"/>
            <a:ext cx="1639800" cy="5487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6" name="Google Shape;286;p45"/>
          <p:cNvSpPr/>
          <p:nvPr/>
        </p:nvSpPr>
        <p:spPr>
          <a:xfrm>
            <a:off x="1874520" y="2380278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Platelet 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1</a:t>
            </a:r>
            <a:endParaRPr sz="1100"/>
          </a:p>
        </p:txBody>
      </p:sp>
      <p:sp>
        <p:nvSpPr>
          <p:cNvPr id="287" name="Google Shape;287;p45"/>
          <p:cNvSpPr/>
          <p:nvPr/>
        </p:nvSpPr>
        <p:spPr>
          <a:xfrm>
            <a:off x="4240615" y="2386697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Platelet 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2</a:t>
            </a:r>
            <a:endParaRPr sz="1100"/>
          </a:p>
        </p:txBody>
      </p:sp>
      <p:sp>
        <p:nvSpPr>
          <p:cNvPr id="288" name="Google Shape;288;p45"/>
          <p:cNvSpPr txBox="1"/>
          <p:nvPr/>
        </p:nvSpPr>
        <p:spPr>
          <a:xfrm>
            <a:off x="243425" y="2487223"/>
            <a:ext cx="12918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Criteria clusters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(phrasings)</a:t>
            </a:r>
            <a:endParaRPr sz="1100"/>
          </a:p>
        </p:txBody>
      </p:sp>
      <p:cxnSp>
        <p:nvCxnSpPr>
          <p:cNvPr id="289" name="Google Shape;289;p45"/>
          <p:cNvCxnSpPr>
            <a:stCxn id="280" idx="2"/>
            <a:endCxn id="286" idx="0"/>
          </p:cNvCxnSpPr>
          <p:nvPr/>
        </p:nvCxnSpPr>
        <p:spPr>
          <a:xfrm flipH="1">
            <a:off x="2463140" y="1920240"/>
            <a:ext cx="947400" cy="4599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0" name="Google Shape;290;p45"/>
          <p:cNvCxnSpPr>
            <a:stCxn id="280" idx="2"/>
            <a:endCxn id="287" idx="0"/>
          </p:cNvCxnSpPr>
          <p:nvPr/>
        </p:nvCxnSpPr>
        <p:spPr>
          <a:xfrm>
            <a:off x="3410540" y="1920240"/>
            <a:ext cx="1418700" cy="4665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1" name="Google Shape;291;p45"/>
          <p:cNvSpPr/>
          <p:nvPr/>
        </p:nvSpPr>
        <p:spPr>
          <a:xfrm>
            <a:off x="2671222" y="3304770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Transform rules</a:t>
            </a:r>
            <a:endParaRPr sz="1100"/>
          </a:p>
        </p:txBody>
      </p:sp>
      <p:cxnSp>
        <p:nvCxnSpPr>
          <p:cNvPr id="292" name="Google Shape;292;p45"/>
          <p:cNvCxnSpPr>
            <a:endCxn id="291" idx="0"/>
          </p:cNvCxnSpPr>
          <p:nvPr/>
        </p:nvCxnSpPr>
        <p:spPr>
          <a:xfrm>
            <a:off x="2449522" y="2974770"/>
            <a:ext cx="810300" cy="3300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3" name="Google Shape;293;p45"/>
          <p:cNvSpPr txBox="1"/>
          <p:nvPr/>
        </p:nvSpPr>
        <p:spPr>
          <a:xfrm>
            <a:off x="7907298" y="1404215"/>
            <a:ext cx="477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 </a:t>
            </a:r>
            <a:endParaRPr sz="1100"/>
          </a:p>
        </p:txBody>
      </p:sp>
      <p:cxnSp>
        <p:nvCxnSpPr>
          <p:cNvPr id="294" name="Google Shape;294;p45"/>
          <p:cNvCxnSpPr>
            <a:stCxn id="287" idx="2"/>
            <a:endCxn id="291" idx="0"/>
          </p:cNvCxnSpPr>
          <p:nvPr/>
        </p:nvCxnSpPr>
        <p:spPr>
          <a:xfrm flipH="1">
            <a:off x="3259915" y="3072497"/>
            <a:ext cx="1569300" cy="2322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5" name="Google Shape;295;p45"/>
          <p:cNvSpPr txBox="1"/>
          <p:nvPr/>
        </p:nvSpPr>
        <p:spPr>
          <a:xfrm>
            <a:off x="256541" y="3471567"/>
            <a:ext cx="20028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 rules to reduce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phrasings, keep semantics</a:t>
            </a:r>
            <a:endParaRPr sz="1100"/>
          </a:p>
        </p:txBody>
      </p:sp>
      <p:sp>
        <p:nvSpPr>
          <p:cNvPr id="296" name="Google Shape;296;p45"/>
          <p:cNvSpPr/>
          <p:nvPr/>
        </p:nvSpPr>
        <p:spPr>
          <a:xfrm>
            <a:off x="6934542" y="2378616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Platelet 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10</a:t>
            </a:r>
            <a:endParaRPr sz="1100"/>
          </a:p>
        </p:txBody>
      </p:sp>
      <p:cxnSp>
        <p:nvCxnSpPr>
          <p:cNvPr id="297" name="Google Shape;297;p45"/>
          <p:cNvCxnSpPr>
            <a:stCxn id="280" idx="2"/>
            <a:endCxn id="296" idx="0"/>
          </p:cNvCxnSpPr>
          <p:nvPr/>
        </p:nvCxnSpPr>
        <p:spPr>
          <a:xfrm>
            <a:off x="3410540" y="1920240"/>
            <a:ext cx="4112700" cy="4584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8" name="Google Shape;298;p45"/>
          <p:cNvSpPr txBox="1"/>
          <p:nvPr/>
        </p:nvSpPr>
        <p:spPr>
          <a:xfrm>
            <a:off x="6515535" y="2487223"/>
            <a:ext cx="477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 </a:t>
            </a:r>
            <a:endParaRPr sz="1100"/>
          </a:p>
        </p:txBody>
      </p:sp>
      <p:sp>
        <p:nvSpPr>
          <p:cNvPr id="299" name="Google Shape;299;p45"/>
          <p:cNvSpPr/>
          <p:nvPr/>
        </p:nvSpPr>
        <p:spPr>
          <a:xfrm>
            <a:off x="2671225" y="4320632"/>
            <a:ext cx="1184100" cy="8229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Platelet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Standardized</a:t>
            </a:r>
            <a:b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Megacluster </a:t>
            </a:r>
            <a:endParaRPr sz="1100"/>
          </a:p>
        </p:txBody>
      </p:sp>
      <p:sp>
        <p:nvSpPr>
          <p:cNvPr id="300" name="Google Shape;300;p45"/>
          <p:cNvSpPr txBox="1"/>
          <p:nvPr/>
        </p:nvSpPr>
        <p:spPr>
          <a:xfrm>
            <a:off x="283099" y="4437332"/>
            <a:ext cx="16260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Criteria standardized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megacluster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5"/>
          <p:cNvSpPr txBox="1"/>
          <p:nvPr/>
        </p:nvSpPr>
        <p:spPr>
          <a:xfrm>
            <a:off x="283099" y="312122"/>
            <a:ext cx="1568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Unclustered Criteria</a:t>
            </a:r>
            <a:endParaRPr sz="1100"/>
          </a:p>
        </p:txBody>
      </p:sp>
      <p:pic>
        <p:nvPicPr>
          <p:cNvPr id="302" name="Google Shape;302;p45"/>
          <p:cNvPicPr preferRelativeResize="0"/>
          <p:nvPr/>
        </p:nvPicPr>
        <p:blipFill rotWithShape="1">
          <a:blip r:embed="rId3">
            <a:alphaModFix/>
          </a:blip>
          <a:srcRect l="7866" t="1148" r="3150" b="10536"/>
          <a:stretch/>
        </p:blipFill>
        <p:spPr>
          <a:xfrm>
            <a:off x="4902200" y="-45133"/>
            <a:ext cx="1490296" cy="776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5"/>
          <p:cNvPicPr preferRelativeResize="0"/>
          <p:nvPr/>
        </p:nvPicPr>
        <p:blipFill rotWithShape="1">
          <a:blip r:embed="rId4">
            <a:alphaModFix/>
          </a:blip>
          <a:srcRect l="8579" t="4559" r="4403" b="11470"/>
          <a:stretch/>
        </p:blipFill>
        <p:spPr>
          <a:xfrm>
            <a:off x="4040104" y="1252374"/>
            <a:ext cx="1283639" cy="64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5"/>
          <p:cNvPicPr preferRelativeResize="0"/>
          <p:nvPr/>
        </p:nvPicPr>
        <p:blipFill rotWithShape="1">
          <a:blip r:embed="rId5">
            <a:alphaModFix/>
          </a:blip>
          <a:srcRect l="8554" t="4789" r="4337" b="11911"/>
          <a:stretch/>
        </p:blipFill>
        <p:spPr>
          <a:xfrm>
            <a:off x="3060780" y="2393332"/>
            <a:ext cx="1029117" cy="671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5"/>
          <p:cNvPicPr preferRelativeResize="0"/>
          <p:nvPr/>
        </p:nvPicPr>
        <p:blipFill rotWithShape="1">
          <a:blip r:embed="rId6">
            <a:alphaModFix/>
          </a:blip>
          <a:srcRect l="8554" t="4789" r="4337" b="11911"/>
          <a:stretch/>
        </p:blipFill>
        <p:spPr>
          <a:xfrm>
            <a:off x="5415222" y="2378616"/>
            <a:ext cx="1126597" cy="748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5"/>
          <p:cNvPicPr preferRelativeResize="0"/>
          <p:nvPr/>
        </p:nvPicPr>
        <p:blipFill rotWithShape="1">
          <a:blip r:embed="rId7">
            <a:alphaModFix/>
          </a:blip>
          <a:srcRect l="8553" t="5523" r="4693" b="11913"/>
          <a:stretch/>
        </p:blipFill>
        <p:spPr>
          <a:xfrm>
            <a:off x="8109222" y="2374431"/>
            <a:ext cx="989232" cy="698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5"/>
          <p:cNvPicPr preferRelativeResize="0"/>
          <p:nvPr/>
        </p:nvPicPr>
        <p:blipFill rotWithShape="1">
          <a:blip r:embed="rId8">
            <a:alphaModFix/>
          </a:blip>
          <a:srcRect l="7218" b="9918"/>
          <a:stretch/>
        </p:blipFill>
        <p:spPr>
          <a:xfrm>
            <a:off x="6557678" y="1234440"/>
            <a:ext cx="1349619" cy="687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5"/>
          <p:cNvPicPr preferRelativeResize="0"/>
          <p:nvPr/>
        </p:nvPicPr>
        <p:blipFill rotWithShape="1">
          <a:blip r:embed="rId9">
            <a:alphaModFix/>
          </a:blip>
          <a:srcRect l="12349" b="6550"/>
          <a:stretch/>
        </p:blipFill>
        <p:spPr>
          <a:xfrm>
            <a:off x="3999138" y="4154900"/>
            <a:ext cx="981025" cy="98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9" name="Google Shape;309;p45"/>
          <p:cNvCxnSpPr>
            <a:stCxn id="291" idx="2"/>
          </p:cNvCxnSpPr>
          <p:nvPr/>
        </p:nvCxnSpPr>
        <p:spPr>
          <a:xfrm>
            <a:off x="3259822" y="3990570"/>
            <a:ext cx="5400" cy="5517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310" name="Google Shape;310;p45"/>
          <p:cNvPicPr preferRelativeResize="0"/>
          <p:nvPr/>
        </p:nvPicPr>
        <p:blipFill rotWithShape="1">
          <a:blip r:embed="rId10">
            <a:alphaModFix/>
          </a:blip>
          <a:srcRect l="14876" t="2798" r="1216" b="9474"/>
          <a:stretch/>
        </p:blipFill>
        <p:spPr>
          <a:xfrm>
            <a:off x="4038150" y="3255736"/>
            <a:ext cx="903000" cy="89104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Frame 32"/>
          <p:cNvSpPr/>
          <p:nvPr/>
        </p:nvSpPr>
        <p:spPr>
          <a:xfrm>
            <a:off x="3999138" y="4207715"/>
            <a:ext cx="981025" cy="882970"/>
          </a:xfrm>
          <a:prstGeom prst="fram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3988260" y="3266361"/>
            <a:ext cx="991903" cy="88297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72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/>
          <p:nvPr/>
        </p:nvSpPr>
        <p:spPr>
          <a:xfrm>
            <a:off x="2671222" y="3304770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Transform rules</a:t>
            </a:r>
            <a:endParaRPr sz="1100"/>
          </a:p>
        </p:txBody>
      </p:sp>
      <p:sp>
        <p:nvSpPr>
          <p:cNvPr id="295" name="Google Shape;295;p45"/>
          <p:cNvSpPr txBox="1"/>
          <p:nvPr/>
        </p:nvSpPr>
        <p:spPr>
          <a:xfrm>
            <a:off x="256541" y="3471567"/>
            <a:ext cx="20028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 rules to reduce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phrasings, keep semantics</a:t>
            </a:r>
            <a:endParaRPr sz="1100"/>
          </a:p>
        </p:txBody>
      </p:sp>
      <p:sp>
        <p:nvSpPr>
          <p:cNvPr id="299" name="Google Shape;299;p45"/>
          <p:cNvSpPr/>
          <p:nvPr/>
        </p:nvSpPr>
        <p:spPr>
          <a:xfrm>
            <a:off x="2671225" y="4320632"/>
            <a:ext cx="1184100" cy="8229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Platelet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Standardized</a:t>
            </a:r>
            <a:b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Megacluster </a:t>
            </a:r>
            <a:endParaRPr sz="1100"/>
          </a:p>
        </p:txBody>
      </p:sp>
      <p:sp>
        <p:nvSpPr>
          <p:cNvPr id="300" name="Google Shape;300;p45"/>
          <p:cNvSpPr txBox="1"/>
          <p:nvPr/>
        </p:nvSpPr>
        <p:spPr>
          <a:xfrm>
            <a:off x="283099" y="4437332"/>
            <a:ext cx="16260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Criteria standardized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megacluster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45"/>
          <p:cNvPicPr preferRelativeResize="0"/>
          <p:nvPr/>
        </p:nvPicPr>
        <p:blipFill rotWithShape="1">
          <a:blip r:embed="rId3">
            <a:alphaModFix/>
          </a:blip>
          <a:srcRect l="12349" b="6550"/>
          <a:stretch/>
        </p:blipFill>
        <p:spPr>
          <a:xfrm>
            <a:off x="4260303" y="1583166"/>
            <a:ext cx="3747862" cy="3776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9" name="Google Shape;309;p45"/>
          <p:cNvCxnSpPr>
            <a:stCxn id="291" idx="2"/>
            <a:endCxn id="299" idx="0"/>
          </p:cNvCxnSpPr>
          <p:nvPr/>
        </p:nvCxnSpPr>
        <p:spPr>
          <a:xfrm>
            <a:off x="3259822" y="3990570"/>
            <a:ext cx="3453" cy="330062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310" name="Google Shape;310;p45"/>
          <p:cNvPicPr preferRelativeResize="0"/>
          <p:nvPr/>
        </p:nvPicPr>
        <p:blipFill rotWithShape="1">
          <a:blip r:embed="rId4">
            <a:alphaModFix/>
          </a:blip>
          <a:srcRect l="14876" t="2798" r="1216" b="9474"/>
          <a:stretch/>
        </p:blipFill>
        <p:spPr>
          <a:xfrm>
            <a:off x="774249" y="-24722"/>
            <a:ext cx="3288617" cy="324508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Frame 35"/>
          <p:cNvSpPr/>
          <p:nvPr/>
        </p:nvSpPr>
        <p:spPr>
          <a:xfrm>
            <a:off x="4296794" y="1676400"/>
            <a:ext cx="3711371" cy="3683566"/>
          </a:xfrm>
          <a:prstGeom prst="frame">
            <a:avLst>
              <a:gd name="adj1" fmla="val 223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ame 36"/>
          <p:cNvSpPr/>
          <p:nvPr/>
        </p:nvSpPr>
        <p:spPr>
          <a:xfrm>
            <a:off x="740048" y="0"/>
            <a:ext cx="3288617" cy="3329492"/>
          </a:xfrm>
          <a:prstGeom prst="frame">
            <a:avLst>
              <a:gd name="adj1" fmla="val 439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993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/>
          <p:nvPr/>
        </p:nvSpPr>
        <p:spPr>
          <a:xfrm>
            <a:off x="3445926" y="693466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Platelet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Standardized</a:t>
            </a:r>
            <a:b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Megacluster </a:t>
            </a:r>
            <a:endParaRPr sz="1100"/>
          </a:p>
        </p:txBody>
      </p:sp>
      <p:sp>
        <p:nvSpPr>
          <p:cNvPr id="316" name="Google Shape;316;p46"/>
          <p:cNvSpPr/>
          <p:nvPr/>
        </p:nvSpPr>
        <p:spPr>
          <a:xfrm>
            <a:off x="2471420" y="1839304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Platelet 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Template</a:t>
            </a:r>
            <a:endParaRPr sz="1100"/>
          </a:p>
        </p:txBody>
      </p:sp>
      <p:sp>
        <p:nvSpPr>
          <p:cNvPr id="317" name="Google Shape;317;p46"/>
          <p:cNvSpPr/>
          <p:nvPr/>
        </p:nvSpPr>
        <p:spPr>
          <a:xfrm>
            <a:off x="4451985" y="1845723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Platelet 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Fill-ins</a:t>
            </a:r>
            <a:endParaRPr sz="1100"/>
          </a:p>
        </p:txBody>
      </p:sp>
      <p:cxnSp>
        <p:nvCxnSpPr>
          <p:cNvPr id="318" name="Google Shape;318;p46"/>
          <p:cNvCxnSpPr>
            <a:stCxn id="318" idx="2"/>
          </p:cNvCxnSpPr>
          <p:nvPr/>
        </p:nvCxnSpPr>
        <p:spPr>
          <a:xfrm>
            <a:off x="4007485" y="1379266"/>
            <a:ext cx="1033200" cy="4665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9" name="Google Shape;319;p46"/>
          <p:cNvCxnSpPr>
            <a:stCxn id="315" idx="2"/>
            <a:endCxn id="316" idx="0"/>
          </p:cNvCxnSpPr>
          <p:nvPr/>
        </p:nvCxnSpPr>
        <p:spPr>
          <a:xfrm flipH="1">
            <a:off x="3060126" y="1379266"/>
            <a:ext cx="974400" cy="4599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0" name="Google Shape;320;p46"/>
          <p:cNvSpPr txBox="1"/>
          <p:nvPr/>
        </p:nvSpPr>
        <p:spPr>
          <a:xfrm>
            <a:off x="3923389" y="2009079"/>
            <a:ext cx="2541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100"/>
          </a:p>
        </p:txBody>
      </p:sp>
      <p:sp>
        <p:nvSpPr>
          <p:cNvPr id="321" name="Google Shape;321;p46"/>
          <p:cNvSpPr txBox="1"/>
          <p:nvPr/>
        </p:nvSpPr>
        <p:spPr>
          <a:xfrm>
            <a:off x="346599" y="2043704"/>
            <a:ext cx="142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 + </a:t>
            </a:r>
            <a:endParaRPr lang="en-US" sz="14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Fill-ins</a:t>
            </a:r>
            <a:endParaRPr sz="1100" dirty="0"/>
          </a:p>
        </p:txBody>
      </p:sp>
      <p:sp>
        <p:nvSpPr>
          <p:cNvPr id="323" name="Google Shape;323;p46"/>
          <p:cNvSpPr txBox="1"/>
          <p:nvPr/>
        </p:nvSpPr>
        <p:spPr>
          <a:xfrm>
            <a:off x="346599" y="811310"/>
            <a:ext cx="16260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Criteria standardized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megacluster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46"/>
          <p:cNvPicPr preferRelativeResize="0"/>
          <p:nvPr/>
        </p:nvPicPr>
        <p:blipFill rotWithShape="1">
          <a:blip r:embed="rId3">
            <a:alphaModFix/>
          </a:blip>
          <a:srcRect l="8064" t="3583" r="3992" b="10476"/>
          <a:stretch/>
        </p:blipFill>
        <p:spPr>
          <a:xfrm>
            <a:off x="1463040" y="1845724"/>
            <a:ext cx="974086" cy="679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3776" y="1808956"/>
            <a:ext cx="1537549" cy="806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6"/>
          <p:cNvPicPr preferRelativeResize="0"/>
          <p:nvPr/>
        </p:nvPicPr>
        <p:blipFill rotWithShape="1">
          <a:blip r:embed="rId5">
            <a:alphaModFix/>
          </a:blip>
          <a:srcRect l="12349" b="6550"/>
          <a:stretch/>
        </p:blipFill>
        <p:spPr>
          <a:xfrm>
            <a:off x="4682738" y="495800"/>
            <a:ext cx="981025" cy="98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Frame 13"/>
          <p:cNvSpPr/>
          <p:nvPr/>
        </p:nvSpPr>
        <p:spPr>
          <a:xfrm>
            <a:off x="1383803" y="1770828"/>
            <a:ext cx="1087617" cy="844842"/>
          </a:xfrm>
          <a:prstGeom prst="fram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4620354" y="508602"/>
            <a:ext cx="1043410" cy="97579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5713553" y="1747138"/>
            <a:ext cx="1487771" cy="868532"/>
          </a:xfrm>
          <a:prstGeom prst="fra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/>
          <p:nvPr/>
        </p:nvSpPr>
        <p:spPr>
          <a:xfrm>
            <a:off x="3378552" y="1369361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Platelet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Standardized</a:t>
            </a:r>
            <a:b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Megacluster </a:t>
            </a:r>
            <a:endParaRPr sz="1100"/>
          </a:p>
        </p:txBody>
      </p:sp>
      <p:sp>
        <p:nvSpPr>
          <p:cNvPr id="316" name="Google Shape;316;p46"/>
          <p:cNvSpPr/>
          <p:nvPr/>
        </p:nvSpPr>
        <p:spPr>
          <a:xfrm>
            <a:off x="2404046" y="2515199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Platelet 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Template</a:t>
            </a:r>
            <a:endParaRPr sz="1100"/>
          </a:p>
        </p:txBody>
      </p:sp>
      <p:sp>
        <p:nvSpPr>
          <p:cNvPr id="317" name="Google Shape;317;p46"/>
          <p:cNvSpPr/>
          <p:nvPr/>
        </p:nvSpPr>
        <p:spPr>
          <a:xfrm>
            <a:off x="4384611" y="2521618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Platelet 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Fill-ins</a:t>
            </a:r>
            <a:endParaRPr sz="1100"/>
          </a:p>
        </p:txBody>
      </p:sp>
      <p:cxnSp>
        <p:nvCxnSpPr>
          <p:cNvPr id="318" name="Google Shape;318;p46"/>
          <p:cNvCxnSpPr>
            <a:stCxn id="318" idx="2"/>
          </p:cNvCxnSpPr>
          <p:nvPr/>
        </p:nvCxnSpPr>
        <p:spPr>
          <a:xfrm>
            <a:off x="3940111" y="2055161"/>
            <a:ext cx="1033200" cy="4665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9" name="Google Shape;319;p46"/>
          <p:cNvCxnSpPr>
            <a:stCxn id="315" idx="2"/>
            <a:endCxn id="316" idx="0"/>
          </p:cNvCxnSpPr>
          <p:nvPr/>
        </p:nvCxnSpPr>
        <p:spPr>
          <a:xfrm flipH="1">
            <a:off x="2992752" y="2055161"/>
            <a:ext cx="974400" cy="4599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0" name="Google Shape;320;p46"/>
          <p:cNvSpPr txBox="1"/>
          <p:nvPr/>
        </p:nvSpPr>
        <p:spPr>
          <a:xfrm>
            <a:off x="3856015" y="2684974"/>
            <a:ext cx="2541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100"/>
          </a:p>
        </p:txBody>
      </p:sp>
      <p:sp>
        <p:nvSpPr>
          <p:cNvPr id="321" name="Google Shape;321;p46"/>
          <p:cNvSpPr txBox="1"/>
          <p:nvPr/>
        </p:nvSpPr>
        <p:spPr>
          <a:xfrm>
            <a:off x="279225" y="2719599"/>
            <a:ext cx="142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 + </a:t>
            </a:r>
            <a:endParaRPr lang="en-US" sz="14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Fill-ins</a:t>
            </a:r>
            <a:endParaRPr sz="1100" dirty="0"/>
          </a:p>
        </p:txBody>
      </p:sp>
      <p:sp>
        <p:nvSpPr>
          <p:cNvPr id="323" name="Google Shape;323;p46"/>
          <p:cNvSpPr txBox="1"/>
          <p:nvPr/>
        </p:nvSpPr>
        <p:spPr>
          <a:xfrm>
            <a:off x="279225" y="1487205"/>
            <a:ext cx="16260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Criteria standardized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megacluster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46"/>
          <p:cNvPicPr preferRelativeResize="0"/>
          <p:nvPr/>
        </p:nvPicPr>
        <p:blipFill rotWithShape="1">
          <a:blip r:embed="rId3">
            <a:alphaModFix/>
          </a:blip>
          <a:srcRect l="8064" t="3583" r="3992" b="10476"/>
          <a:stretch/>
        </p:blipFill>
        <p:spPr>
          <a:xfrm>
            <a:off x="1639618" y="3256003"/>
            <a:ext cx="2706268" cy="1887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96389" y="2515061"/>
            <a:ext cx="3547611" cy="1861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6"/>
          <p:cNvPicPr preferRelativeResize="0"/>
          <p:nvPr/>
        </p:nvPicPr>
        <p:blipFill rotWithShape="1">
          <a:blip r:embed="rId5">
            <a:alphaModFix/>
          </a:blip>
          <a:srcRect l="12349" b="6550"/>
          <a:stretch/>
        </p:blipFill>
        <p:spPr>
          <a:xfrm>
            <a:off x="4914511" y="-215502"/>
            <a:ext cx="2672701" cy="269333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Frame 13"/>
          <p:cNvSpPr/>
          <p:nvPr/>
        </p:nvSpPr>
        <p:spPr>
          <a:xfrm>
            <a:off x="1532827" y="3244028"/>
            <a:ext cx="2813060" cy="1899472"/>
          </a:xfrm>
          <a:prstGeom prst="frame">
            <a:avLst>
              <a:gd name="adj1" fmla="val 648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4914511" y="-215502"/>
            <a:ext cx="2672700" cy="2687622"/>
          </a:xfrm>
          <a:prstGeom prst="frame">
            <a:avLst>
              <a:gd name="adj1" fmla="val 394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5836307" y="2521618"/>
            <a:ext cx="3240319" cy="1748377"/>
          </a:xfrm>
          <a:prstGeom prst="frame">
            <a:avLst>
              <a:gd name="adj1" fmla="val 792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891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/>
          <p:nvPr/>
        </p:nvSpPr>
        <p:spPr>
          <a:xfrm>
            <a:off x="3487925" y="442748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Platelet</a:t>
            </a:r>
            <a:endParaRPr sz="11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Standardized</a:t>
            </a:r>
            <a:br>
              <a:rPr lang="en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Megacluster</a:t>
            </a:r>
            <a:r>
              <a:rPr lang="en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 dirty="0"/>
          </a:p>
        </p:txBody>
      </p:sp>
      <p:sp>
        <p:nvSpPr>
          <p:cNvPr id="316" name="Google Shape;316;p46"/>
          <p:cNvSpPr/>
          <p:nvPr/>
        </p:nvSpPr>
        <p:spPr>
          <a:xfrm>
            <a:off x="2513419" y="1588586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Platelet </a:t>
            </a:r>
            <a:endParaRPr sz="11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Template</a:t>
            </a:r>
            <a:endParaRPr sz="1100" dirty="0"/>
          </a:p>
        </p:txBody>
      </p:sp>
      <p:sp>
        <p:nvSpPr>
          <p:cNvPr id="317" name="Google Shape;317;p46"/>
          <p:cNvSpPr/>
          <p:nvPr/>
        </p:nvSpPr>
        <p:spPr>
          <a:xfrm>
            <a:off x="4493984" y="1595005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Platelet 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Fill-ins</a:t>
            </a:r>
            <a:endParaRPr sz="1100"/>
          </a:p>
        </p:txBody>
      </p:sp>
      <p:cxnSp>
        <p:nvCxnSpPr>
          <p:cNvPr id="318" name="Google Shape;318;p46"/>
          <p:cNvCxnSpPr>
            <a:stCxn id="318" idx="2"/>
          </p:cNvCxnSpPr>
          <p:nvPr/>
        </p:nvCxnSpPr>
        <p:spPr>
          <a:xfrm>
            <a:off x="4049484" y="1128548"/>
            <a:ext cx="1033200" cy="4665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9" name="Google Shape;319;p46"/>
          <p:cNvCxnSpPr>
            <a:stCxn id="315" idx="2"/>
            <a:endCxn id="316" idx="0"/>
          </p:cNvCxnSpPr>
          <p:nvPr/>
        </p:nvCxnSpPr>
        <p:spPr>
          <a:xfrm flipH="1">
            <a:off x="3102125" y="1128548"/>
            <a:ext cx="974400" cy="4599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0" name="Google Shape;320;p46"/>
          <p:cNvSpPr txBox="1"/>
          <p:nvPr/>
        </p:nvSpPr>
        <p:spPr>
          <a:xfrm>
            <a:off x="3965388" y="1758361"/>
            <a:ext cx="2541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100"/>
          </a:p>
        </p:txBody>
      </p:sp>
      <p:sp>
        <p:nvSpPr>
          <p:cNvPr id="321" name="Google Shape;321;p46"/>
          <p:cNvSpPr txBox="1"/>
          <p:nvPr/>
        </p:nvSpPr>
        <p:spPr>
          <a:xfrm>
            <a:off x="388598" y="1792986"/>
            <a:ext cx="142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 + </a:t>
            </a:r>
            <a:endParaRPr lang="en-US" sz="14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Fill-ins</a:t>
            </a:r>
            <a:endParaRPr sz="1100" dirty="0"/>
          </a:p>
        </p:txBody>
      </p:sp>
      <p:sp>
        <p:nvSpPr>
          <p:cNvPr id="323" name="Google Shape;323;p46"/>
          <p:cNvSpPr txBox="1"/>
          <p:nvPr/>
        </p:nvSpPr>
        <p:spPr>
          <a:xfrm>
            <a:off x="388598" y="560592"/>
            <a:ext cx="16260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Criteria standardized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megacluster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46"/>
          <p:cNvPicPr preferRelativeResize="0"/>
          <p:nvPr/>
        </p:nvPicPr>
        <p:blipFill rotWithShape="1">
          <a:blip r:embed="rId3">
            <a:alphaModFix/>
          </a:blip>
          <a:srcRect l="8064" t="3583" r="3992" b="10476"/>
          <a:stretch/>
        </p:blipFill>
        <p:spPr>
          <a:xfrm>
            <a:off x="1505039" y="1595006"/>
            <a:ext cx="974086" cy="679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05775" y="1558238"/>
            <a:ext cx="1537549" cy="806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6"/>
          <p:cNvPicPr preferRelativeResize="0"/>
          <p:nvPr/>
        </p:nvPicPr>
        <p:blipFill rotWithShape="1">
          <a:blip r:embed="rId5">
            <a:alphaModFix/>
          </a:blip>
          <a:srcRect l="12349" b="6550"/>
          <a:stretch/>
        </p:blipFill>
        <p:spPr>
          <a:xfrm>
            <a:off x="4724737" y="245082"/>
            <a:ext cx="981025" cy="98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599;p75"/>
          <p:cNvPicPr preferRelativeResize="0"/>
          <p:nvPr/>
        </p:nvPicPr>
        <p:blipFill rotWithShape="1">
          <a:blip r:embed="rId6">
            <a:alphaModFix/>
          </a:blip>
          <a:srcRect l="1799" t="25552" r="1479" b="10001"/>
          <a:stretch/>
        </p:blipFill>
        <p:spPr>
          <a:xfrm>
            <a:off x="144103" y="4339904"/>
            <a:ext cx="8843962" cy="33147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433375" y="2518357"/>
            <a:ext cx="6311900" cy="1563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lvl="0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b="1" dirty="0" smtClean="0"/>
              <a:t>Results:</a:t>
            </a:r>
            <a:br>
              <a:rPr lang="en-US" b="1" dirty="0" smtClean="0"/>
            </a:br>
            <a:endParaRPr lang="en-US" b="1" dirty="0" smtClean="0"/>
          </a:p>
          <a:p>
            <a:pPr marL="177800" lvl="0" indent="-171450">
              <a:lnSpc>
                <a:spcPct val="90000"/>
              </a:lnSpc>
              <a:buClr>
                <a:schemeClr val="dk1"/>
              </a:buClr>
              <a:buSzPts val="2100"/>
              <a:buChar char="•"/>
            </a:pPr>
            <a:r>
              <a:rPr lang="en" dirty="0" smtClean="0"/>
              <a:t>We </a:t>
            </a:r>
            <a:r>
              <a:rPr lang="en" dirty="0"/>
              <a:t>have a structure for platelet count eligibility criteria: </a:t>
            </a:r>
          </a:p>
          <a:p>
            <a:pPr lv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2100"/>
            </a:pPr>
            <a:r>
              <a:rPr lang="en" dirty="0"/>
              <a:t>_____ Platelets _____ &gt;= _____  </a:t>
            </a:r>
          </a:p>
          <a:p>
            <a:pPr marL="177800" lvl="0" indent="-17145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2100"/>
              <a:buChar char="•"/>
            </a:pPr>
            <a:r>
              <a:rPr lang="en" dirty="0"/>
              <a:t>We have a ‘most common’ example for platelet count eligibility criteria: </a:t>
            </a:r>
          </a:p>
          <a:p>
            <a:pPr lv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2100"/>
            </a:pPr>
            <a:r>
              <a:rPr lang="en" dirty="0"/>
              <a:t>	Platelets &gt;= 100 000 / </a:t>
            </a:r>
            <a:r>
              <a:rPr lang="en" dirty="0" smtClean="0"/>
              <a:t>mc</a:t>
            </a:r>
            <a:r>
              <a:rPr lang="en-US" dirty="0" smtClean="0"/>
              <a:t>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5680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7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the fixed text of the template with blanks to fill in before and after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show options to fill in the blanks before and after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Examples at bottom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 the rest generated by computer program, but this one done manually</a:t>
            </a:r>
            <a:endParaRPr dirty="0"/>
          </a:p>
        </p:txBody>
      </p:sp>
      <p:pic>
        <p:nvPicPr>
          <p:cNvPr id="612" name="Google Shape;61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5" y="2587850"/>
            <a:ext cx="8839195" cy="2133472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7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Derived </a:t>
            </a:r>
            <a:r>
              <a:rPr lang="en" dirty="0" smtClean="0"/>
              <a:t>Template </a:t>
            </a:r>
            <a:r>
              <a:rPr lang="en" dirty="0"/>
              <a:t>Example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7326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was the clustering done?</a:t>
            </a:r>
            <a:endParaRPr/>
          </a:p>
        </p:txBody>
      </p:sp>
      <p:sp>
        <p:nvSpPr>
          <p:cNvPr id="332" name="Google Shape;332;p4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Tf-idf vectorizer using idf (sparse matrices)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K-means clustering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Elbow method to determine optimal number of clusters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sklearn, numpy, pandas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Brief Discussion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342 Set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342 Set</a:t>
            </a:r>
            <a:endParaRPr/>
          </a:p>
        </p:txBody>
      </p:sp>
      <p:sp>
        <p:nvSpPr>
          <p:cNvPr id="348" name="Google Shape;348;p5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of 342 cancer clinical trials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of 9776 eligibility criteria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Optimized at 300 clusters through elbow method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Clustered via K-means</a:t>
            </a:r>
            <a:endParaRPr/>
          </a:p>
        </p:txBody>
      </p:sp>
      <p:pic>
        <p:nvPicPr>
          <p:cNvPr id="349" name="Google Shape;34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8333" y="410000"/>
            <a:ext cx="3278250" cy="16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of an example cluster</a:t>
            </a:r>
            <a:endParaRPr/>
          </a:p>
        </p:txBody>
      </p:sp>
      <p:pic>
        <p:nvPicPr>
          <p:cNvPr id="355" name="Google Shape;35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13" y="232550"/>
            <a:ext cx="8397564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2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Elbow Graph for 342 Trials Set</a:t>
            </a:r>
            <a:endParaRPr/>
          </a:p>
        </p:txBody>
      </p:sp>
      <p:pic>
        <p:nvPicPr>
          <p:cNvPr id="361" name="Google Shape;361;p52"/>
          <p:cNvPicPr preferRelativeResize="0"/>
          <p:nvPr/>
        </p:nvPicPr>
        <p:blipFill rotWithShape="1">
          <a:blip r:embed="rId3">
            <a:alphaModFix/>
          </a:blip>
          <a:srcRect l="1074" t="1836" r="10163" b="1526"/>
          <a:stretch/>
        </p:blipFill>
        <p:spPr>
          <a:xfrm>
            <a:off x="1229100" y="142475"/>
            <a:ext cx="6065323" cy="408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Ordering - 342</a:t>
            </a:r>
            <a:endParaRPr/>
          </a:p>
        </p:txBody>
      </p:sp>
      <p:sp>
        <p:nvSpPr>
          <p:cNvPr id="367" name="Google Shape;367;p5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Clusters were ordered so that similar clusters were closer to one another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clusters were grouped and then the groups were arbitrarily ordered so that clusters within the group would be more similar to each other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Groups were created via affinity propagation since variable cluster size</a:t>
            </a:r>
            <a:endParaRPr sz="17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groups were determined by clustering the cluster centers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For each cluster, the 10 “cluster centers,” or defining words of those clusters, were generated</a:t>
            </a:r>
            <a:endParaRPr sz="17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Affinity propagation generated 70 “groups,” or clusters of cluster centers</a:t>
            </a:r>
            <a:endParaRPr/>
          </a:p>
        </p:txBody>
      </p:sp>
      <p:pic>
        <p:nvPicPr>
          <p:cNvPr id="368" name="Google Shape;36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580" y="3816775"/>
            <a:ext cx="2046975" cy="10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3"/>
          <p:cNvSpPr txBox="1"/>
          <p:nvPr/>
        </p:nvSpPr>
        <p:spPr>
          <a:xfrm>
            <a:off x="3326575" y="4112125"/>
            <a:ext cx="29793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Example of platelet cluster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ordering of cluster centers</a:t>
            </a:r>
            <a:endParaRPr/>
          </a:p>
        </p:txBody>
      </p:sp>
      <p:pic>
        <p:nvPicPr>
          <p:cNvPr id="375" name="Google Shape;37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3825"/>
            <a:ext cx="8839200" cy="251109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4"/>
          <p:cNvSpPr/>
          <p:nvPr/>
        </p:nvSpPr>
        <p:spPr>
          <a:xfrm>
            <a:off x="152400" y="2257750"/>
            <a:ext cx="8697300" cy="521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- Final 342 Clustering Results</a:t>
            </a:r>
            <a:endParaRPr/>
          </a:p>
        </p:txBody>
      </p:sp>
      <p:sp>
        <p:nvSpPr>
          <p:cNvPr id="382" name="Google Shape;382;p5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Clustered eligibility criteria of 342 trials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300 clusters of 9776 criteria with k-means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Ordered via affinity propagation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Clinical Trials</a:t>
            </a:r>
            <a:endParaRPr/>
          </a:p>
        </p:txBody>
      </p:sp>
      <p:sp>
        <p:nvSpPr>
          <p:cNvPr id="247" name="Google Shape;247;p3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Widely used method of obtaining data on tests/experiments on people with various drugs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for participants determined by certain eligibility criteria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Eligibility criteria for clinical trials broken up into inclusion/exclusion criteria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accessible online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megacluster?</a:t>
            </a:r>
            <a:endParaRPr/>
          </a:p>
        </p:txBody>
      </p:sp>
      <p:sp>
        <p:nvSpPr>
          <p:cNvPr id="388" name="Google Shape;388;p5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collection of similar clusters with a similar theme, or tag.  An example would be all the clusters regarding platelets forming one platelet-related megacluster.  Megaclusters are great for finding discrepancies within the standardization of how criteria are being written.  For example, in a megacluster it might become evident which repeated pieces have equivalent meanings but are expressed differently, causing them to be clustered differently even though they mean the same thing.</a:t>
            </a:r>
            <a:endParaRPr/>
          </a:p>
        </p:txBody>
      </p:sp>
      <p:pic>
        <p:nvPicPr>
          <p:cNvPr id="389" name="Google Shape;38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456" y="3289831"/>
            <a:ext cx="2515950" cy="127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6"/>
          <p:cNvSpPr txBox="1"/>
          <p:nvPr/>
        </p:nvSpPr>
        <p:spPr>
          <a:xfrm>
            <a:off x="2062175" y="4515425"/>
            <a:ext cx="27045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Platelet megacluster wordcloud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Megaclusters</a:t>
            </a:r>
            <a:endParaRPr/>
          </a:p>
        </p:txBody>
      </p:sp>
      <p:sp>
        <p:nvSpPr>
          <p:cNvPr id="396" name="Google Shape;396;p5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clusters were ordered it was easier to determine megaclusters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342 set mostly done by hand due to small size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107 megaclusters generated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were only composed of one cluster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Others were composed of tens of clusters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big megaclusters: bilirubin, creatinine, hemoglobin, platelets, hiv, performance, pregnant (biggest), WBC, consent, investigational agents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8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megacluster in box based off breastfeeding</a:t>
            </a:r>
            <a:endParaRPr/>
          </a:p>
        </p:txBody>
      </p:sp>
      <p:pic>
        <p:nvPicPr>
          <p:cNvPr id="402" name="Google Shape;40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3825"/>
            <a:ext cx="8839200" cy="2511092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8"/>
          <p:cNvSpPr/>
          <p:nvPr/>
        </p:nvSpPr>
        <p:spPr>
          <a:xfrm>
            <a:off x="152400" y="2257750"/>
            <a:ext cx="8697300" cy="521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Discrepancies</a:t>
            </a:r>
            <a:endParaRPr/>
          </a:p>
        </p:txBody>
      </p:sp>
      <p:sp>
        <p:nvSpPr>
          <p:cNvPr id="409" name="Google Shape;409;p5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Change-To rules were generated for most megaclusters to determine equivalent phrasings and establish some standardization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was a partially subjective process to determine repeated equivalent phrasings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change-to rules were generated for some of the bigger megaclusters, they were implemented in find-and-replace to create new pieces of text with standardization in how they are written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changeto rules for platelet megacluster</a:t>
            </a:r>
            <a:endParaRPr/>
          </a:p>
        </p:txBody>
      </p:sp>
      <p:pic>
        <p:nvPicPr>
          <p:cNvPr id="415" name="Google Shape;41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488" y="152400"/>
            <a:ext cx="4345032" cy="39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60"/>
          <p:cNvSpPr/>
          <p:nvPr/>
        </p:nvSpPr>
        <p:spPr>
          <a:xfrm>
            <a:off x="2842175" y="2901375"/>
            <a:ext cx="321300" cy="253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Reclustering after Change-To</a:t>
            </a:r>
            <a:endParaRPr/>
          </a:p>
        </p:txBody>
      </p:sp>
      <p:sp>
        <p:nvSpPr>
          <p:cNvPr id="422" name="Google Shape;422;p6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determine how effective the change-to rules actually were, the megaclusters were reclustered after the change-to rules were implemented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possibly alter how accurate clusters are and the optimal number of clusters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change the average variance in the clusters significantly, meaning better clusters and more similar eligibility criteria within them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Platelet Reclustering Results</a:t>
            </a:r>
            <a:endParaRPr/>
          </a:p>
        </p:txBody>
      </p:sp>
      <p:pic>
        <p:nvPicPr>
          <p:cNvPr id="428" name="Google Shape;428;p62"/>
          <p:cNvPicPr preferRelativeResize="0"/>
          <p:nvPr/>
        </p:nvPicPr>
        <p:blipFill rotWithShape="1">
          <a:blip r:embed="rId3">
            <a:alphaModFix/>
          </a:blip>
          <a:srcRect l="1623" t="2295" r="1729" b="2475"/>
          <a:stretch/>
        </p:blipFill>
        <p:spPr>
          <a:xfrm>
            <a:off x="1599463" y="1132900"/>
            <a:ext cx="5945074" cy="364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Platelet Reclustering Results</a:t>
            </a:r>
            <a:endParaRPr/>
          </a:p>
        </p:txBody>
      </p:sp>
      <p:pic>
        <p:nvPicPr>
          <p:cNvPr id="434" name="Google Shape;434;p63"/>
          <p:cNvPicPr preferRelativeResize="0"/>
          <p:nvPr/>
        </p:nvPicPr>
        <p:blipFill rotWithShape="1">
          <a:blip r:embed="rId3">
            <a:alphaModFix/>
          </a:blip>
          <a:srcRect l="1655" t="1752" r="1529" b="1973"/>
          <a:stretch/>
        </p:blipFill>
        <p:spPr>
          <a:xfrm>
            <a:off x="1595000" y="1092825"/>
            <a:ext cx="5954002" cy="36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Platelet Reclustering Results</a:t>
            </a:r>
            <a:endParaRPr/>
          </a:p>
        </p:txBody>
      </p:sp>
      <p:sp>
        <p:nvSpPr>
          <p:cNvPr id="440" name="Google Shape;440;p6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number of optimal clusters went up from 9 → 11, but the average variance at the optimal cluster amount went from 6180.248111 → 3060.113113, a drop of 50.49%.</a:t>
            </a:r>
            <a:endParaRPr/>
          </a:p>
        </p:txBody>
      </p:sp>
      <p:pic>
        <p:nvPicPr>
          <p:cNvPr id="441" name="Google Shape;44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850" y="2242150"/>
            <a:ext cx="2461607" cy="23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656" y="2635206"/>
            <a:ext cx="2515950" cy="127905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64"/>
          <p:cNvSpPr txBox="1"/>
          <p:nvPr/>
        </p:nvSpPr>
        <p:spPr>
          <a:xfrm>
            <a:off x="1672250" y="3914250"/>
            <a:ext cx="19506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Before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64"/>
          <p:cNvSpPr txBox="1"/>
          <p:nvPr/>
        </p:nvSpPr>
        <p:spPr>
          <a:xfrm>
            <a:off x="4649200" y="4379325"/>
            <a:ext cx="12291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After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64"/>
          <p:cNvSpPr txBox="1"/>
          <p:nvPr/>
        </p:nvSpPr>
        <p:spPr>
          <a:xfrm>
            <a:off x="900650" y="4432750"/>
            <a:ext cx="31473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Platelet Megacluster Wordclouds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of Platelet Reclustering</a:t>
            </a:r>
            <a:endParaRPr/>
          </a:p>
        </p:txBody>
      </p:sp>
      <p:sp>
        <p:nvSpPr>
          <p:cNvPr id="451" name="Google Shape;451;p6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The variance in each cluster was about halved on average, meaning significantly more similar and better clusters that would allow for better fill-in template production later on.  It also means that the current lack of standardization has a significant and non-negligible impact that has to be dealt with</a:t>
            </a:r>
            <a:r>
              <a:rPr lang="en"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difficult in the current system for participants to determine which trials they’re eligible to participate in.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340 Set Work</a:t>
            </a:r>
            <a:endParaRPr/>
          </a:p>
        </p:txBody>
      </p:sp>
      <p:sp>
        <p:nvSpPr>
          <p:cNvPr id="457" name="Google Shape;457;p6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Participants were added to weight how much each criterion actually mattered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program-generated “groups” of clusters could be counted as megaclusters, which is what happened in the future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We can structure eligibility criteria using templates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6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We created an algorithm that outputs structured templates from sets of similar text</a:t>
            </a:r>
            <a:endParaRPr dirty="0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Example: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Input - 				Output -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 	     </a:t>
            </a:r>
            <a:r>
              <a:rPr lang="en" i="1" dirty="0">
                <a:latin typeface="Arial"/>
                <a:ea typeface="Arial"/>
                <a:cs typeface="Arial"/>
                <a:sym typeface="Arial"/>
              </a:rPr>
              <a:t>Template</a:t>
            </a:r>
            <a:endParaRPr dirty="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520700" lvl="1" indent="-63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							     </a:t>
            </a:r>
            <a:r>
              <a:rPr lang="en" i="1" dirty="0">
                <a:latin typeface="Arial"/>
                <a:ea typeface="Arial"/>
                <a:cs typeface="Arial"/>
                <a:sym typeface="Arial"/>
              </a:rPr>
              <a:t>Fill-Ins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6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graphicFrame>
        <p:nvGraphicFramePr>
          <p:cNvPr id="465" name="Google Shape;465;p67"/>
          <p:cNvGraphicFramePr/>
          <p:nvPr/>
        </p:nvGraphicFramePr>
        <p:xfrm>
          <a:off x="1595438" y="2444711"/>
          <a:ext cx="2476500" cy="1341200"/>
        </p:xfrm>
        <a:graphic>
          <a:graphicData uri="http://schemas.openxmlformats.org/drawingml/2006/table">
            <a:tbl>
              <a:tblPr firstRow="1" bandRow="1">
                <a:gradFill>
                  <a:gsLst>
                    <a:gs pos="0">
                      <a:srgbClr val="97C75F"/>
                    </a:gs>
                    <a:gs pos="50000">
                      <a:srgbClr val="8BC63E"/>
                    </a:gs>
                    <a:gs pos="100000">
                      <a:srgbClr val="7BB630"/>
                    </a:gs>
                  </a:gsLst>
                  <a:lin ang="5400012" scaled="0"/>
                </a:gradFill>
                <a:tableStyleId>{DD589E2E-B6E0-4277-A97C-1A67205F3559}</a:tableStyleId>
              </a:tblPr>
              <a:tblGrid>
                <a:gridCol w="2476500"/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/>
                        <a:t>Signed, dated informed consent</a:t>
                      </a:r>
                      <a:endParaRPr sz="1400" b="0"/>
                    </a:p>
                  </a:txBody>
                  <a:tcPr marL="68600" marR="68600" marT="34300" marB="34300"/>
                </a:tc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Signed, written informed consent</a:t>
                      </a:r>
                      <a:endParaRPr sz="1400"/>
                    </a:p>
                  </a:txBody>
                  <a:tcPr marL="68600" marR="68600" marT="34300" marB="34300"/>
                </a:tc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Written informed consent</a:t>
                      </a:r>
                      <a:endParaRPr sz="1400"/>
                    </a:p>
                  </a:txBody>
                  <a:tcPr marL="68600" marR="68600" marT="34300" marB="34300"/>
                </a:tc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Written informed consent</a:t>
                      </a:r>
                      <a:endParaRPr sz="1400"/>
                    </a:p>
                  </a:txBody>
                  <a:tcPr marL="68600" marR="68600" marT="34300" marB="34300"/>
                </a:tc>
              </a:tr>
            </a:tbl>
          </a:graphicData>
        </a:graphic>
      </p:graphicFrame>
      <p:graphicFrame>
        <p:nvGraphicFramePr>
          <p:cNvPr id="466" name="Google Shape;466;p67"/>
          <p:cNvGraphicFramePr/>
          <p:nvPr>
            <p:extLst>
              <p:ext uri="{D42A27DB-BD31-4B8C-83A1-F6EECF244321}">
                <p14:modId xmlns:p14="http://schemas.microsoft.com/office/powerpoint/2010/main" val="1931201522"/>
              </p:ext>
            </p:extLst>
          </p:nvPr>
        </p:nvGraphicFramePr>
        <p:xfrm>
          <a:off x="5855494" y="3990739"/>
          <a:ext cx="2155025" cy="1127840"/>
        </p:xfrm>
        <a:graphic>
          <a:graphicData uri="http://schemas.openxmlformats.org/drawingml/2006/table">
            <a:tbl>
              <a:tblPr firstRow="1" bandRow="1">
                <a:noFill/>
                <a:tableStyleId>{DD589E2E-B6E0-4277-A97C-1A67205F3559}</a:tableStyleId>
              </a:tblPr>
              <a:tblGrid>
                <a:gridCol w="2155025"/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chemeClr val="tx1"/>
                          </a:solidFill>
                        </a:rPr>
                        <a:t>signed dated</a:t>
                      </a:r>
                      <a:endParaRPr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/>
                </a:tc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</a:rPr>
                        <a:t>signed written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/>
                </a:tc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</a:rPr>
                        <a:t>written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/>
                </a:tc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tx1"/>
                          </a:solidFill>
                        </a:rPr>
                        <a:t>written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/>
                </a:tc>
              </a:tr>
            </a:tbl>
          </a:graphicData>
        </a:graphic>
      </p:graphicFrame>
      <p:graphicFrame>
        <p:nvGraphicFramePr>
          <p:cNvPr id="467" name="Google Shape;467;p67"/>
          <p:cNvGraphicFramePr/>
          <p:nvPr>
            <p:extLst>
              <p:ext uri="{D42A27DB-BD31-4B8C-83A1-F6EECF244321}">
                <p14:modId xmlns:p14="http://schemas.microsoft.com/office/powerpoint/2010/main" val="1422914506"/>
              </p:ext>
            </p:extLst>
          </p:nvPr>
        </p:nvGraphicFramePr>
        <p:xfrm>
          <a:off x="5867398" y="3000971"/>
          <a:ext cx="2919400" cy="281960"/>
        </p:xfrm>
        <a:graphic>
          <a:graphicData uri="http://schemas.openxmlformats.org/drawingml/2006/table">
            <a:tbl>
              <a:tblPr firstRow="1" bandRow="1">
                <a:noFill/>
                <a:tableStyleId>{DD589E2E-B6E0-4277-A97C-1A67205F3559}</a:tableStyleId>
              </a:tblPr>
              <a:tblGrid>
                <a:gridCol w="1459700"/>
                <a:gridCol w="1459700"/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chemeClr val="tx1"/>
                          </a:solidFill>
                        </a:rPr>
                        <a:t>BLANK</a:t>
                      </a:r>
                      <a:endParaRPr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chemeClr val="tx1"/>
                          </a:solidFill>
                        </a:rPr>
                        <a:t>informed consent</a:t>
                      </a:r>
                      <a:endParaRPr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Our framework for structuring eligibility criteria: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6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grpSp>
        <p:nvGrpSpPr>
          <p:cNvPr id="474" name="Google Shape;474;p68"/>
          <p:cNvGrpSpPr/>
          <p:nvPr/>
        </p:nvGrpSpPr>
        <p:grpSpPr>
          <a:xfrm>
            <a:off x="307668" y="2187238"/>
            <a:ext cx="8477870" cy="2970651"/>
            <a:chOff x="649" y="2426703"/>
            <a:chExt cx="11303826" cy="3960868"/>
          </a:xfrm>
        </p:grpSpPr>
        <p:sp>
          <p:nvSpPr>
            <p:cNvPr id="475" name="Google Shape;475;p68"/>
            <p:cNvSpPr/>
            <p:nvPr/>
          </p:nvSpPr>
          <p:spPr>
            <a:xfrm>
              <a:off x="1226090" y="2812405"/>
              <a:ext cx="2007900" cy="868500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rgbClr val="C9DDD5">
                <a:alpha val="89800"/>
              </a:srgbClr>
            </a:solidFill>
            <a:ln w="12700" cap="flat" cmpd="sng">
              <a:solidFill>
                <a:srgbClr val="C9DDD5">
                  <a:alpha val="898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8"/>
            <p:cNvSpPr txBox="1"/>
            <p:nvPr/>
          </p:nvSpPr>
          <p:spPr>
            <a:xfrm>
              <a:off x="1728092" y="2942692"/>
              <a:ext cx="12021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675" tIns="6650" rIns="13325" bIns="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Perform unsupervised clustering</a:t>
              </a:r>
              <a:endPara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68"/>
            <p:cNvSpPr/>
            <p:nvPr/>
          </p:nvSpPr>
          <p:spPr>
            <a:xfrm>
              <a:off x="649" y="2426703"/>
              <a:ext cx="1533900" cy="1533900"/>
            </a:xfrm>
            <a:prstGeom prst="ellipse">
              <a:avLst/>
            </a:prstGeom>
            <a:solidFill>
              <a:srgbClr val="1A9A7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68"/>
            <p:cNvSpPr txBox="1"/>
            <p:nvPr/>
          </p:nvSpPr>
          <p:spPr>
            <a:xfrm>
              <a:off x="225302" y="2651356"/>
              <a:ext cx="1084800" cy="10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50" tIns="6650" rIns="6650" bIns="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Unstructured eligibility criteria</a:t>
              </a: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68"/>
            <p:cNvSpPr/>
            <p:nvPr/>
          </p:nvSpPr>
          <p:spPr>
            <a:xfrm>
              <a:off x="4236926" y="2622421"/>
              <a:ext cx="2470200" cy="1224600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rgbClr val="C9DDD5">
                <a:alpha val="89800"/>
              </a:srgbClr>
            </a:solidFill>
            <a:ln w="12700" cap="flat" cmpd="sng">
              <a:solidFill>
                <a:srgbClr val="C9DDD5">
                  <a:alpha val="898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68"/>
            <p:cNvSpPr txBox="1"/>
            <p:nvPr/>
          </p:nvSpPr>
          <p:spPr>
            <a:xfrm>
              <a:off x="4854470" y="2806116"/>
              <a:ext cx="1424100" cy="8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575" tIns="7150" rIns="14300" bIns="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Combine similar clusters and implement change-to rules</a:t>
              </a: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68"/>
            <p:cNvSpPr/>
            <p:nvPr/>
          </p:nvSpPr>
          <p:spPr>
            <a:xfrm>
              <a:off x="3250194" y="2445500"/>
              <a:ext cx="1533900" cy="1533900"/>
            </a:xfrm>
            <a:prstGeom prst="ellipse">
              <a:avLst/>
            </a:prstGeom>
            <a:solidFill>
              <a:srgbClr val="1A9A7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8"/>
            <p:cNvSpPr txBox="1"/>
            <p:nvPr/>
          </p:nvSpPr>
          <p:spPr>
            <a:xfrm>
              <a:off x="3474847" y="2670153"/>
              <a:ext cx="1084800" cy="10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50" tIns="6650" rIns="6650" bIns="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Clustered criteria</a:t>
              </a: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68"/>
            <p:cNvSpPr/>
            <p:nvPr/>
          </p:nvSpPr>
          <p:spPr>
            <a:xfrm>
              <a:off x="8033121" y="2597417"/>
              <a:ext cx="1739400" cy="1224600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rgbClr val="C9DDD5">
                <a:alpha val="89800"/>
              </a:srgbClr>
            </a:solidFill>
            <a:ln w="12700" cap="flat" cmpd="sng">
              <a:solidFill>
                <a:srgbClr val="C9DDD5">
                  <a:alpha val="898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8"/>
            <p:cNvSpPr txBox="1"/>
            <p:nvPr/>
          </p:nvSpPr>
          <p:spPr>
            <a:xfrm>
              <a:off x="8468003" y="2781112"/>
              <a:ext cx="876000" cy="8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5700" rIns="11425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Run Template algorithm</a:t>
              </a: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68"/>
            <p:cNvSpPr/>
            <p:nvPr/>
          </p:nvSpPr>
          <p:spPr>
            <a:xfrm>
              <a:off x="6724328" y="2483310"/>
              <a:ext cx="1533900" cy="1533900"/>
            </a:xfrm>
            <a:prstGeom prst="ellipse">
              <a:avLst/>
            </a:prstGeom>
            <a:solidFill>
              <a:srgbClr val="1A9A7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68"/>
            <p:cNvSpPr txBox="1"/>
            <p:nvPr/>
          </p:nvSpPr>
          <p:spPr>
            <a:xfrm>
              <a:off x="6948981" y="2707963"/>
              <a:ext cx="1084800" cy="10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50" tIns="6650" rIns="6650" bIns="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Megaclusters</a:t>
              </a: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68"/>
            <p:cNvSpPr/>
            <p:nvPr/>
          </p:nvSpPr>
          <p:spPr>
            <a:xfrm flipH="1">
              <a:off x="9422826" y="6375271"/>
              <a:ext cx="12300" cy="12300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rgbClr val="C9DDD5">
                <a:alpha val="89800"/>
              </a:srgbClr>
            </a:solidFill>
            <a:ln w="12700" cap="flat" cmpd="sng">
              <a:solidFill>
                <a:srgbClr val="C9DDD5">
                  <a:alpha val="898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8"/>
            <p:cNvSpPr/>
            <p:nvPr/>
          </p:nvSpPr>
          <p:spPr>
            <a:xfrm>
              <a:off x="9770575" y="2436102"/>
              <a:ext cx="1533900" cy="1533900"/>
            </a:xfrm>
            <a:prstGeom prst="ellipse">
              <a:avLst/>
            </a:prstGeom>
            <a:solidFill>
              <a:srgbClr val="1A9A7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8"/>
            <p:cNvSpPr txBox="1"/>
            <p:nvPr/>
          </p:nvSpPr>
          <p:spPr>
            <a:xfrm>
              <a:off x="9995228" y="2660755"/>
              <a:ext cx="1084800" cy="10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50" tIns="6650" rIns="6650" bIns="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Structured eligibility criteria</a:t>
              </a: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9"/>
          <p:cNvSpPr txBox="1">
            <a:spLocks noGrp="1"/>
          </p:cNvSpPr>
          <p:nvPr>
            <p:ph type="title"/>
          </p:nvPr>
        </p:nvSpPr>
        <p:spPr>
          <a:xfrm>
            <a:off x="628650" y="30777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Input: unstructured eligibility criteria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6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496" name="Google Shape;496;p69"/>
          <p:cNvSpPr txBox="1"/>
          <p:nvPr/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 on ClinicalTrials.gov</a:t>
            </a:r>
            <a:endParaRPr sz="1100"/>
          </a:p>
        </p:txBody>
      </p:sp>
      <p:grpSp>
        <p:nvGrpSpPr>
          <p:cNvPr id="497" name="Google Shape;497;p69"/>
          <p:cNvGrpSpPr/>
          <p:nvPr/>
        </p:nvGrpSpPr>
        <p:grpSpPr>
          <a:xfrm>
            <a:off x="628650" y="3484888"/>
            <a:ext cx="1147725" cy="1147725"/>
            <a:chOff x="647" y="1873202"/>
            <a:chExt cx="1530300" cy="1530300"/>
          </a:xfrm>
        </p:grpSpPr>
        <p:sp>
          <p:nvSpPr>
            <p:cNvPr id="498" name="Google Shape;498;p69"/>
            <p:cNvSpPr/>
            <p:nvPr/>
          </p:nvSpPr>
          <p:spPr>
            <a:xfrm>
              <a:off x="647" y="1873202"/>
              <a:ext cx="1530300" cy="1530300"/>
            </a:xfrm>
            <a:prstGeom prst="ellipse">
              <a:avLst/>
            </a:prstGeom>
            <a:solidFill>
              <a:srgbClr val="1A9A7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69"/>
            <p:cNvSpPr/>
            <p:nvPr/>
          </p:nvSpPr>
          <p:spPr>
            <a:xfrm>
              <a:off x="224775" y="2097330"/>
              <a:ext cx="1082100" cy="108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50" tIns="6650" rIns="6650" bIns="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Unstructured eligibility criteria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Clustering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7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506" name="Google Shape;506;p70"/>
          <p:cNvSpPr txBox="1"/>
          <p:nvPr/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Unsupervised K-means clustering in Python was used to group eligibility criteria with similar free text</a:t>
            </a:r>
            <a:endParaRPr sz="1100"/>
          </a:p>
        </p:txBody>
      </p:sp>
      <p:grpSp>
        <p:nvGrpSpPr>
          <p:cNvPr id="507" name="Google Shape;507;p70"/>
          <p:cNvGrpSpPr/>
          <p:nvPr/>
        </p:nvGrpSpPr>
        <p:grpSpPr>
          <a:xfrm>
            <a:off x="1547731" y="3771479"/>
            <a:ext cx="1505925" cy="651375"/>
            <a:chOff x="1226090" y="2812405"/>
            <a:chExt cx="2007900" cy="868500"/>
          </a:xfrm>
        </p:grpSpPr>
        <p:sp>
          <p:nvSpPr>
            <p:cNvPr id="508" name="Google Shape;508;p70"/>
            <p:cNvSpPr/>
            <p:nvPr/>
          </p:nvSpPr>
          <p:spPr>
            <a:xfrm>
              <a:off x="1226090" y="2812405"/>
              <a:ext cx="2007900" cy="868500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rgbClr val="C9DDD5">
                <a:alpha val="89800"/>
              </a:srgbClr>
            </a:solidFill>
            <a:ln w="12700" cap="flat" cmpd="sng">
              <a:solidFill>
                <a:srgbClr val="C9DDD5">
                  <a:alpha val="898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0"/>
            <p:cNvSpPr/>
            <p:nvPr/>
          </p:nvSpPr>
          <p:spPr>
            <a:xfrm>
              <a:off x="1728092" y="2942692"/>
              <a:ext cx="12021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675" tIns="6650" rIns="13325" bIns="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Perform unsupervised clustering</a:t>
              </a:r>
              <a:endPara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0" name="Google Shape;510;p70"/>
          <p:cNvGrpSpPr/>
          <p:nvPr/>
        </p:nvGrpSpPr>
        <p:grpSpPr>
          <a:xfrm>
            <a:off x="628650" y="3482202"/>
            <a:ext cx="1150425" cy="1150425"/>
            <a:chOff x="649" y="2426703"/>
            <a:chExt cx="1533900" cy="1533900"/>
          </a:xfrm>
        </p:grpSpPr>
        <p:sp>
          <p:nvSpPr>
            <p:cNvPr id="511" name="Google Shape;511;p70"/>
            <p:cNvSpPr/>
            <p:nvPr/>
          </p:nvSpPr>
          <p:spPr>
            <a:xfrm>
              <a:off x="649" y="2426703"/>
              <a:ext cx="1533900" cy="1533900"/>
            </a:xfrm>
            <a:prstGeom prst="ellipse">
              <a:avLst/>
            </a:prstGeom>
            <a:solidFill>
              <a:srgbClr val="1A9A7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0"/>
            <p:cNvSpPr/>
            <p:nvPr/>
          </p:nvSpPr>
          <p:spPr>
            <a:xfrm>
              <a:off x="225302" y="2651356"/>
              <a:ext cx="1084800" cy="10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50" tIns="6650" rIns="6650" bIns="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Unstructured eligibility criteria</a:t>
              </a: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Combining similar clusters and implementing change-to rules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7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519" name="Google Shape;519;p71"/>
          <p:cNvSpPr txBox="1"/>
          <p:nvPr/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Often, there were several clusters with the same “theme” (e.g. platelet count, informed consent). These clusters were combined to create ‘megaclusters.’</a:t>
            </a:r>
            <a:endParaRPr sz="1100"/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Megaclusters were altered to be more uniform using a set of manually created ‘change-to’ rules. For example, we might write a ‘change-to’ rule that changes “&gt;=”, “greater than or equal to”, and “at least” to “&gt;=”.</a:t>
            </a:r>
            <a:endParaRPr sz="1100"/>
          </a:p>
        </p:txBody>
      </p:sp>
      <p:grpSp>
        <p:nvGrpSpPr>
          <p:cNvPr id="520" name="Google Shape;520;p71"/>
          <p:cNvGrpSpPr/>
          <p:nvPr/>
        </p:nvGrpSpPr>
        <p:grpSpPr>
          <a:xfrm>
            <a:off x="1547731" y="3771668"/>
            <a:ext cx="1505925" cy="651375"/>
            <a:chOff x="1226090" y="2812405"/>
            <a:chExt cx="2007900" cy="868500"/>
          </a:xfrm>
        </p:grpSpPr>
        <p:sp>
          <p:nvSpPr>
            <p:cNvPr id="521" name="Google Shape;521;p71"/>
            <p:cNvSpPr/>
            <p:nvPr/>
          </p:nvSpPr>
          <p:spPr>
            <a:xfrm>
              <a:off x="1226090" y="2812405"/>
              <a:ext cx="2007900" cy="868500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rgbClr val="C9DDD5">
                <a:alpha val="89800"/>
              </a:srgbClr>
            </a:solidFill>
            <a:ln w="12700" cap="flat" cmpd="sng">
              <a:solidFill>
                <a:srgbClr val="C9DDD5">
                  <a:alpha val="898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1"/>
            <p:cNvSpPr/>
            <p:nvPr/>
          </p:nvSpPr>
          <p:spPr>
            <a:xfrm>
              <a:off x="1728092" y="2942692"/>
              <a:ext cx="12021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675" tIns="6650" rIns="13325" bIns="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Perform unsupervised clustering</a:t>
              </a:r>
              <a:endPara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3" name="Google Shape;523;p71"/>
          <p:cNvGrpSpPr/>
          <p:nvPr/>
        </p:nvGrpSpPr>
        <p:grpSpPr>
          <a:xfrm>
            <a:off x="628650" y="3482392"/>
            <a:ext cx="1150425" cy="1150425"/>
            <a:chOff x="649" y="2426703"/>
            <a:chExt cx="1533900" cy="1533900"/>
          </a:xfrm>
        </p:grpSpPr>
        <p:sp>
          <p:nvSpPr>
            <p:cNvPr id="524" name="Google Shape;524;p71"/>
            <p:cNvSpPr/>
            <p:nvPr/>
          </p:nvSpPr>
          <p:spPr>
            <a:xfrm>
              <a:off x="649" y="2426703"/>
              <a:ext cx="1533900" cy="1533900"/>
            </a:xfrm>
            <a:prstGeom prst="ellipse">
              <a:avLst/>
            </a:prstGeom>
            <a:solidFill>
              <a:srgbClr val="1A9A7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1"/>
            <p:cNvSpPr/>
            <p:nvPr/>
          </p:nvSpPr>
          <p:spPr>
            <a:xfrm>
              <a:off x="225302" y="2651356"/>
              <a:ext cx="1084800" cy="10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50" tIns="6650" rIns="6650" bIns="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Unstructured eligibility criteria</a:t>
              </a: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6" name="Google Shape;526;p71"/>
          <p:cNvGrpSpPr/>
          <p:nvPr/>
        </p:nvGrpSpPr>
        <p:grpSpPr>
          <a:xfrm>
            <a:off x="3791570" y="3629180"/>
            <a:ext cx="1852650" cy="918450"/>
            <a:chOff x="4236926" y="2622421"/>
            <a:chExt cx="2470200" cy="1224600"/>
          </a:xfrm>
        </p:grpSpPr>
        <p:sp>
          <p:nvSpPr>
            <p:cNvPr id="527" name="Google Shape;527;p71"/>
            <p:cNvSpPr/>
            <p:nvPr/>
          </p:nvSpPr>
          <p:spPr>
            <a:xfrm>
              <a:off x="4236926" y="2622421"/>
              <a:ext cx="2470200" cy="1224600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rgbClr val="C9DDD5">
                <a:alpha val="89800"/>
              </a:srgbClr>
            </a:solidFill>
            <a:ln w="12700" cap="flat" cmpd="sng">
              <a:solidFill>
                <a:srgbClr val="C9DDD5">
                  <a:alpha val="898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1"/>
            <p:cNvSpPr/>
            <p:nvPr/>
          </p:nvSpPr>
          <p:spPr>
            <a:xfrm>
              <a:off x="4854470" y="2806116"/>
              <a:ext cx="1424100" cy="8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575" tIns="7150" rIns="14300" bIns="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Combine similar clusters and implement change-to rules</a:t>
              </a: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9" name="Google Shape;529;p71"/>
          <p:cNvGrpSpPr/>
          <p:nvPr/>
        </p:nvGrpSpPr>
        <p:grpSpPr>
          <a:xfrm>
            <a:off x="3051521" y="3496489"/>
            <a:ext cx="1150425" cy="1150425"/>
            <a:chOff x="3250194" y="2445500"/>
            <a:chExt cx="1533900" cy="1533900"/>
          </a:xfrm>
        </p:grpSpPr>
        <p:sp>
          <p:nvSpPr>
            <p:cNvPr id="530" name="Google Shape;530;p71"/>
            <p:cNvSpPr/>
            <p:nvPr/>
          </p:nvSpPr>
          <p:spPr>
            <a:xfrm>
              <a:off x="3250194" y="2445500"/>
              <a:ext cx="1533900" cy="1533900"/>
            </a:xfrm>
            <a:prstGeom prst="ellipse">
              <a:avLst/>
            </a:prstGeom>
            <a:solidFill>
              <a:srgbClr val="1A9A7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1"/>
            <p:cNvSpPr/>
            <p:nvPr/>
          </p:nvSpPr>
          <p:spPr>
            <a:xfrm>
              <a:off x="3474847" y="2670153"/>
              <a:ext cx="1084800" cy="10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50" tIns="6650" rIns="6650" bIns="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Clustered criteria</a:t>
              </a: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Running Template Algorithm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7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538" name="Google Shape;538;p72"/>
          <p:cNvSpPr txBox="1"/>
          <p:nvPr/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 Algorithm was run on megaclusters to structure data</a:t>
            </a:r>
            <a:endParaRPr sz="1100"/>
          </a:p>
        </p:txBody>
      </p:sp>
      <p:grpSp>
        <p:nvGrpSpPr>
          <p:cNvPr id="539" name="Google Shape;539;p72"/>
          <p:cNvGrpSpPr/>
          <p:nvPr/>
        </p:nvGrpSpPr>
        <p:grpSpPr>
          <a:xfrm>
            <a:off x="1547731" y="3768314"/>
            <a:ext cx="1505925" cy="651375"/>
            <a:chOff x="1226090" y="2812405"/>
            <a:chExt cx="2007900" cy="868500"/>
          </a:xfrm>
        </p:grpSpPr>
        <p:sp>
          <p:nvSpPr>
            <p:cNvPr id="540" name="Google Shape;540;p72"/>
            <p:cNvSpPr/>
            <p:nvPr/>
          </p:nvSpPr>
          <p:spPr>
            <a:xfrm>
              <a:off x="1226090" y="2812405"/>
              <a:ext cx="2007900" cy="868500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rgbClr val="C9DDD5">
                <a:alpha val="89800"/>
              </a:srgbClr>
            </a:solidFill>
            <a:ln w="12700" cap="flat" cmpd="sng">
              <a:solidFill>
                <a:srgbClr val="C9DDD5">
                  <a:alpha val="898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2"/>
            <p:cNvSpPr/>
            <p:nvPr/>
          </p:nvSpPr>
          <p:spPr>
            <a:xfrm>
              <a:off x="1728092" y="2942692"/>
              <a:ext cx="12021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675" tIns="6650" rIns="13325" bIns="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Perform unsupervised clustering</a:t>
              </a:r>
              <a:endPara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2" name="Google Shape;542;p72"/>
          <p:cNvGrpSpPr/>
          <p:nvPr/>
        </p:nvGrpSpPr>
        <p:grpSpPr>
          <a:xfrm>
            <a:off x="628650" y="3486181"/>
            <a:ext cx="1150425" cy="1150425"/>
            <a:chOff x="649" y="2426703"/>
            <a:chExt cx="1533900" cy="1533900"/>
          </a:xfrm>
        </p:grpSpPr>
        <p:sp>
          <p:nvSpPr>
            <p:cNvPr id="543" name="Google Shape;543;p72"/>
            <p:cNvSpPr/>
            <p:nvPr/>
          </p:nvSpPr>
          <p:spPr>
            <a:xfrm>
              <a:off x="649" y="2426703"/>
              <a:ext cx="1533900" cy="1533900"/>
            </a:xfrm>
            <a:prstGeom prst="ellipse">
              <a:avLst/>
            </a:prstGeom>
            <a:solidFill>
              <a:srgbClr val="1A9A7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72"/>
            <p:cNvSpPr/>
            <p:nvPr/>
          </p:nvSpPr>
          <p:spPr>
            <a:xfrm>
              <a:off x="225302" y="2651356"/>
              <a:ext cx="1084800" cy="10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50" tIns="6650" rIns="6650" bIns="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Unstructured eligibility criteria</a:t>
              </a: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5" name="Google Shape;545;p72"/>
          <p:cNvGrpSpPr/>
          <p:nvPr/>
        </p:nvGrpSpPr>
        <p:grpSpPr>
          <a:xfrm>
            <a:off x="3791570" y="3625826"/>
            <a:ext cx="1852650" cy="918450"/>
            <a:chOff x="4236926" y="2622421"/>
            <a:chExt cx="2470200" cy="1224600"/>
          </a:xfrm>
        </p:grpSpPr>
        <p:sp>
          <p:nvSpPr>
            <p:cNvPr id="546" name="Google Shape;546;p72"/>
            <p:cNvSpPr/>
            <p:nvPr/>
          </p:nvSpPr>
          <p:spPr>
            <a:xfrm>
              <a:off x="4236926" y="2622421"/>
              <a:ext cx="2470200" cy="1224600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rgbClr val="C9DDD5">
                <a:alpha val="89800"/>
              </a:srgbClr>
            </a:solidFill>
            <a:ln w="12700" cap="flat" cmpd="sng">
              <a:solidFill>
                <a:srgbClr val="C9DDD5">
                  <a:alpha val="898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2"/>
            <p:cNvSpPr/>
            <p:nvPr/>
          </p:nvSpPr>
          <p:spPr>
            <a:xfrm>
              <a:off x="4854470" y="2806116"/>
              <a:ext cx="1424100" cy="8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575" tIns="7150" rIns="14300" bIns="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Combine similar clusters and implement change-to rules</a:t>
              </a: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8" name="Google Shape;548;p72"/>
          <p:cNvGrpSpPr/>
          <p:nvPr/>
        </p:nvGrpSpPr>
        <p:grpSpPr>
          <a:xfrm>
            <a:off x="3051521" y="3500279"/>
            <a:ext cx="1150425" cy="1150425"/>
            <a:chOff x="3250194" y="2445500"/>
            <a:chExt cx="1533900" cy="1533900"/>
          </a:xfrm>
        </p:grpSpPr>
        <p:sp>
          <p:nvSpPr>
            <p:cNvPr id="549" name="Google Shape;549;p72"/>
            <p:cNvSpPr/>
            <p:nvPr/>
          </p:nvSpPr>
          <p:spPr>
            <a:xfrm>
              <a:off x="3250194" y="2445500"/>
              <a:ext cx="1533900" cy="1533900"/>
            </a:xfrm>
            <a:prstGeom prst="ellipse">
              <a:avLst/>
            </a:prstGeom>
            <a:solidFill>
              <a:srgbClr val="1A9A7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72"/>
            <p:cNvSpPr/>
            <p:nvPr/>
          </p:nvSpPr>
          <p:spPr>
            <a:xfrm>
              <a:off x="3474847" y="2670153"/>
              <a:ext cx="1084800" cy="10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50" tIns="6650" rIns="6650" bIns="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Clustered criteria</a:t>
              </a: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1" name="Google Shape;551;p72"/>
          <p:cNvGrpSpPr/>
          <p:nvPr/>
        </p:nvGrpSpPr>
        <p:grpSpPr>
          <a:xfrm>
            <a:off x="6638717" y="3607073"/>
            <a:ext cx="1304550" cy="918450"/>
            <a:chOff x="8033121" y="2597417"/>
            <a:chExt cx="1739400" cy="1224600"/>
          </a:xfrm>
        </p:grpSpPr>
        <p:sp>
          <p:nvSpPr>
            <p:cNvPr id="552" name="Google Shape;552;p72"/>
            <p:cNvSpPr/>
            <p:nvPr/>
          </p:nvSpPr>
          <p:spPr>
            <a:xfrm>
              <a:off x="8033121" y="2597417"/>
              <a:ext cx="1739400" cy="1224600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rgbClr val="C9DDD5">
                <a:alpha val="89800"/>
              </a:srgbClr>
            </a:solidFill>
            <a:ln w="12700" cap="flat" cmpd="sng">
              <a:solidFill>
                <a:srgbClr val="C9DDD5">
                  <a:alpha val="898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2"/>
            <p:cNvSpPr/>
            <p:nvPr/>
          </p:nvSpPr>
          <p:spPr>
            <a:xfrm>
              <a:off x="8468003" y="2781112"/>
              <a:ext cx="876000" cy="8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5700" rIns="11425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Run Template algorithm</a:t>
              </a: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4" name="Google Shape;554;p72"/>
          <p:cNvGrpSpPr/>
          <p:nvPr/>
        </p:nvGrpSpPr>
        <p:grpSpPr>
          <a:xfrm>
            <a:off x="5657122" y="3521493"/>
            <a:ext cx="1150425" cy="1150425"/>
            <a:chOff x="6724328" y="2483310"/>
            <a:chExt cx="1533900" cy="1533900"/>
          </a:xfrm>
        </p:grpSpPr>
        <p:sp>
          <p:nvSpPr>
            <p:cNvPr id="555" name="Google Shape;555;p72"/>
            <p:cNvSpPr/>
            <p:nvPr/>
          </p:nvSpPr>
          <p:spPr>
            <a:xfrm>
              <a:off x="6724328" y="2483310"/>
              <a:ext cx="1533900" cy="1533900"/>
            </a:xfrm>
            <a:prstGeom prst="ellipse">
              <a:avLst/>
            </a:prstGeom>
            <a:solidFill>
              <a:srgbClr val="1A9A7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72"/>
            <p:cNvSpPr/>
            <p:nvPr/>
          </p:nvSpPr>
          <p:spPr>
            <a:xfrm>
              <a:off x="6948981" y="2707963"/>
              <a:ext cx="1084800" cy="10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50" tIns="6650" rIns="6650" bIns="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Megaclusters</a:t>
              </a: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Output: structured eligibility criteria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7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grpSp>
        <p:nvGrpSpPr>
          <p:cNvPr id="563" name="Google Shape;563;p73"/>
          <p:cNvGrpSpPr/>
          <p:nvPr/>
        </p:nvGrpSpPr>
        <p:grpSpPr>
          <a:xfrm>
            <a:off x="1547731" y="3771886"/>
            <a:ext cx="1505925" cy="651375"/>
            <a:chOff x="1226090" y="2812405"/>
            <a:chExt cx="2007900" cy="868500"/>
          </a:xfrm>
        </p:grpSpPr>
        <p:sp>
          <p:nvSpPr>
            <p:cNvPr id="564" name="Google Shape;564;p73"/>
            <p:cNvSpPr/>
            <p:nvPr/>
          </p:nvSpPr>
          <p:spPr>
            <a:xfrm>
              <a:off x="1226090" y="2812405"/>
              <a:ext cx="2007900" cy="868500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rgbClr val="C9DDD5">
                <a:alpha val="89800"/>
              </a:srgbClr>
            </a:solidFill>
            <a:ln w="12700" cap="flat" cmpd="sng">
              <a:solidFill>
                <a:srgbClr val="C9DDD5">
                  <a:alpha val="898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3"/>
            <p:cNvSpPr/>
            <p:nvPr/>
          </p:nvSpPr>
          <p:spPr>
            <a:xfrm>
              <a:off x="1728092" y="2942692"/>
              <a:ext cx="12021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675" tIns="6650" rIns="13325" bIns="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Perform unsupervised clustering</a:t>
              </a:r>
              <a:endPara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6" name="Google Shape;566;p73"/>
          <p:cNvGrpSpPr/>
          <p:nvPr/>
        </p:nvGrpSpPr>
        <p:grpSpPr>
          <a:xfrm>
            <a:off x="628650" y="3482609"/>
            <a:ext cx="1150425" cy="1150425"/>
            <a:chOff x="649" y="2426703"/>
            <a:chExt cx="1533900" cy="1533900"/>
          </a:xfrm>
        </p:grpSpPr>
        <p:sp>
          <p:nvSpPr>
            <p:cNvPr id="567" name="Google Shape;567;p73"/>
            <p:cNvSpPr/>
            <p:nvPr/>
          </p:nvSpPr>
          <p:spPr>
            <a:xfrm>
              <a:off x="649" y="2426703"/>
              <a:ext cx="1533900" cy="1533900"/>
            </a:xfrm>
            <a:prstGeom prst="ellipse">
              <a:avLst/>
            </a:prstGeom>
            <a:solidFill>
              <a:srgbClr val="1A9A7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73"/>
            <p:cNvSpPr/>
            <p:nvPr/>
          </p:nvSpPr>
          <p:spPr>
            <a:xfrm>
              <a:off x="225302" y="2651356"/>
              <a:ext cx="1084800" cy="10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50" tIns="6650" rIns="6650" bIns="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Unstructured eligibility criteria</a:t>
              </a: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9" name="Google Shape;569;p73"/>
          <p:cNvGrpSpPr/>
          <p:nvPr/>
        </p:nvGrpSpPr>
        <p:grpSpPr>
          <a:xfrm>
            <a:off x="3791570" y="3629398"/>
            <a:ext cx="1852650" cy="918450"/>
            <a:chOff x="4236926" y="2622421"/>
            <a:chExt cx="2470200" cy="1224600"/>
          </a:xfrm>
        </p:grpSpPr>
        <p:sp>
          <p:nvSpPr>
            <p:cNvPr id="570" name="Google Shape;570;p73"/>
            <p:cNvSpPr/>
            <p:nvPr/>
          </p:nvSpPr>
          <p:spPr>
            <a:xfrm>
              <a:off x="4236926" y="2622421"/>
              <a:ext cx="2470200" cy="1224600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rgbClr val="C9DDD5">
                <a:alpha val="89800"/>
              </a:srgbClr>
            </a:solidFill>
            <a:ln w="12700" cap="flat" cmpd="sng">
              <a:solidFill>
                <a:srgbClr val="C9DDD5">
                  <a:alpha val="898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73"/>
            <p:cNvSpPr/>
            <p:nvPr/>
          </p:nvSpPr>
          <p:spPr>
            <a:xfrm>
              <a:off x="4854470" y="2806116"/>
              <a:ext cx="1424100" cy="8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575" tIns="7150" rIns="14300" bIns="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Combine similar clusters and implement change-to rules</a:t>
              </a: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2" name="Google Shape;572;p73"/>
          <p:cNvGrpSpPr/>
          <p:nvPr/>
        </p:nvGrpSpPr>
        <p:grpSpPr>
          <a:xfrm>
            <a:off x="3051521" y="3496707"/>
            <a:ext cx="1150425" cy="1150425"/>
            <a:chOff x="3250194" y="2445500"/>
            <a:chExt cx="1533900" cy="1533900"/>
          </a:xfrm>
        </p:grpSpPr>
        <p:sp>
          <p:nvSpPr>
            <p:cNvPr id="573" name="Google Shape;573;p73"/>
            <p:cNvSpPr/>
            <p:nvPr/>
          </p:nvSpPr>
          <p:spPr>
            <a:xfrm>
              <a:off x="3250194" y="2445500"/>
              <a:ext cx="1533900" cy="1533900"/>
            </a:xfrm>
            <a:prstGeom prst="ellipse">
              <a:avLst/>
            </a:prstGeom>
            <a:solidFill>
              <a:srgbClr val="1A9A7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3"/>
            <p:cNvSpPr/>
            <p:nvPr/>
          </p:nvSpPr>
          <p:spPr>
            <a:xfrm>
              <a:off x="3474847" y="2670153"/>
              <a:ext cx="1084800" cy="10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50" tIns="6650" rIns="6650" bIns="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Clustered criteria</a:t>
              </a: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5" name="Google Shape;575;p73"/>
          <p:cNvGrpSpPr/>
          <p:nvPr/>
        </p:nvGrpSpPr>
        <p:grpSpPr>
          <a:xfrm>
            <a:off x="6638717" y="3610645"/>
            <a:ext cx="1304550" cy="918450"/>
            <a:chOff x="8033121" y="2597417"/>
            <a:chExt cx="1739400" cy="1224600"/>
          </a:xfrm>
        </p:grpSpPr>
        <p:sp>
          <p:nvSpPr>
            <p:cNvPr id="576" name="Google Shape;576;p73"/>
            <p:cNvSpPr/>
            <p:nvPr/>
          </p:nvSpPr>
          <p:spPr>
            <a:xfrm>
              <a:off x="8033121" y="2597417"/>
              <a:ext cx="1739400" cy="1224600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rgbClr val="C9DDD5">
                <a:alpha val="89800"/>
              </a:srgbClr>
            </a:solidFill>
            <a:ln w="12700" cap="flat" cmpd="sng">
              <a:solidFill>
                <a:srgbClr val="C9DDD5">
                  <a:alpha val="898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3"/>
            <p:cNvSpPr/>
            <p:nvPr/>
          </p:nvSpPr>
          <p:spPr>
            <a:xfrm>
              <a:off x="8468003" y="2781112"/>
              <a:ext cx="876000" cy="8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5700" rIns="11425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Run Template algorithm</a:t>
              </a: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8" name="Google Shape;578;p73"/>
          <p:cNvGrpSpPr/>
          <p:nvPr/>
        </p:nvGrpSpPr>
        <p:grpSpPr>
          <a:xfrm>
            <a:off x="5657122" y="3525064"/>
            <a:ext cx="1150425" cy="1150425"/>
            <a:chOff x="6724328" y="2483310"/>
            <a:chExt cx="1533900" cy="1533900"/>
          </a:xfrm>
        </p:grpSpPr>
        <p:sp>
          <p:nvSpPr>
            <p:cNvPr id="579" name="Google Shape;579;p73"/>
            <p:cNvSpPr/>
            <p:nvPr/>
          </p:nvSpPr>
          <p:spPr>
            <a:xfrm>
              <a:off x="6724328" y="2483310"/>
              <a:ext cx="1533900" cy="1533900"/>
            </a:xfrm>
            <a:prstGeom prst="ellipse">
              <a:avLst/>
            </a:prstGeom>
            <a:solidFill>
              <a:srgbClr val="1A9A7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3"/>
            <p:cNvSpPr/>
            <p:nvPr/>
          </p:nvSpPr>
          <p:spPr>
            <a:xfrm>
              <a:off x="6948981" y="2707963"/>
              <a:ext cx="1084800" cy="10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50" tIns="6650" rIns="6650" bIns="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Megaclusters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1" name="Google Shape;581;p73"/>
          <p:cNvGrpSpPr/>
          <p:nvPr/>
        </p:nvGrpSpPr>
        <p:grpSpPr>
          <a:xfrm>
            <a:off x="7941807" y="3489658"/>
            <a:ext cx="1150425" cy="1150425"/>
            <a:chOff x="9770575" y="2436102"/>
            <a:chExt cx="1533900" cy="1533900"/>
          </a:xfrm>
        </p:grpSpPr>
        <p:sp>
          <p:nvSpPr>
            <p:cNvPr id="582" name="Google Shape;582;p73"/>
            <p:cNvSpPr/>
            <p:nvPr/>
          </p:nvSpPr>
          <p:spPr>
            <a:xfrm>
              <a:off x="9770575" y="2436102"/>
              <a:ext cx="1533900" cy="1533900"/>
            </a:xfrm>
            <a:prstGeom prst="ellipse">
              <a:avLst/>
            </a:prstGeom>
            <a:solidFill>
              <a:srgbClr val="1A9A7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3"/>
            <p:cNvSpPr/>
            <p:nvPr/>
          </p:nvSpPr>
          <p:spPr>
            <a:xfrm>
              <a:off x="9995228" y="2660755"/>
              <a:ext cx="1084800" cy="10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50" tIns="6650" rIns="6650" bIns="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Structured eligibility criteria</a:t>
              </a: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Example result: platelet count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7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590" name="Google Shape;590;p74"/>
          <p:cNvSpPr txBox="1"/>
          <p:nvPr/>
        </p:nvSpPr>
        <p:spPr>
          <a:xfrm>
            <a:off x="550068" y="1545350"/>
            <a:ext cx="1888331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1" name="Google Shape;591;p74"/>
          <p:cNvPicPr preferRelativeResize="0"/>
          <p:nvPr/>
        </p:nvPicPr>
        <p:blipFill rotWithShape="1">
          <a:blip r:embed="rId3">
            <a:alphaModFix/>
          </a:blip>
          <a:srcRect l="1874" t="25555" r="77657" b="72360"/>
          <a:stretch/>
        </p:blipFill>
        <p:spPr>
          <a:xfrm>
            <a:off x="628650" y="2200275"/>
            <a:ext cx="7237094" cy="414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Example result: platelet count, cont.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7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598" name="Google Shape;598;p75"/>
          <p:cNvSpPr txBox="1"/>
          <p:nvPr/>
        </p:nvSpPr>
        <p:spPr>
          <a:xfrm>
            <a:off x="628650" y="1025641"/>
            <a:ext cx="28122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Fill-ins (excerpt)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9" name="Google Shape;599;p75"/>
          <p:cNvPicPr preferRelativeResize="0"/>
          <p:nvPr/>
        </p:nvPicPr>
        <p:blipFill rotWithShape="1">
          <a:blip r:embed="rId3">
            <a:alphaModFix/>
          </a:blip>
          <a:srcRect l="1799" t="25552" r="1479" b="10001"/>
          <a:stretch/>
        </p:blipFill>
        <p:spPr>
          <a:xfrm>
            <a:off x="150019" y="1589484"/>
            <a:ext cx="8843962" cy="331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</a:t>
            </a:r>
            <a:endParaRPr/>
          </a:p>
        </p:txBody>
      </p:sp>
      <p:sp>
        <p:nvSpPr>
          <p:cNvPr id="258" name="Google Shape;258;p4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Clinical trials suffer from low rates of participation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~ 3% of cancer patients participate in clinical trials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Impact: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Loss of opportunity for patients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Roadblock to approval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Significant (~$2 billion) economic cost</a:t>
            </a:r>
            <a:endParaRPr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Example result: platelet count, cont.</a:t>
            </a:r>
            <a:endParaRPr/>
          </a:p>
        </p:txBody>
      </p:sp>
      <p:sp>
        <p:nvSpPr>
          <p:cNvPr id="605" name="Google Shape;605;p7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We have a structure for platelet count eligibility criteria: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_____ Platelets _____ &gt;= _____  </a:t>
            </a:r>
            <a:endParaRPr dirty="0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We have a ‘most common’ example for platelet count eligibility criteria: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	Platelets &gt;= 100 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000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mcl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7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90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Summary</a:t>
            </a:r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98" name="Google Shape;698;p9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Clustered clinical trials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Generated generalized clusters, or </a:t>
            </a:r>
            <a:r>
              <a:rPr lang="en" dirty="0" err="1"/>
              <a:t>megaclusters</a:t>
            </a:r>
            <a:r>
              <a:rPr lang="en" dirty="0"/>
              <a:t> for the 342 </a:t>
            </a:r>
            <a:r>
              <a:rPr lang="en" dirty="0" smtClean="0"/>
              <a:t>cancer </a:t>
            </a:r>
            <a:r>
              <a:rPr lang="en" dirty="0"/>
              <a:t>sets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Found discrepancies in standardization and made </a:t>
            </a:r>
            <a:r>
              <a:rPr lang="en" dirty="0" err="1"/>
              <a:t>changeto</a:t>
            </a:r>
            <a:r>
              <a:rPr lang="en" dirty="0"/>
              <a:t> rules to fix them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</a:t>
            </a:r>
            <a:r>
              <a:rPr lang="en" dirty="0" err="1"/>
              <a:t>changeto</a:t>
            </a:r>
            <a:r>
              <a:rPr lang="en" dirty="0"/>
              <a:t> rules had significant impacts as shown after </a:t>
            </a:r>
            <a:r>
              <a:rPr lang="en" dirty="0" err="1"/>
              <a:t>reclustering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Templates were generated for user-use out of the clusters and </a:t>
            </a:r>
            <a:r>
              <a:rPr lang="en" dirty="0" err="1"/>
              <a:t>megaclusters</a:t>
            </a:r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9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Solutions</a:t>
            </a:r>
            <a:endParaRPr/>
          </a:p>
        </p:txBody>
      </p:sp>
      <p:sp>
        <p:nvSpPr>
          <p:cNvPr id="264" name="Google Shape;264;p4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Structuring eligibility criteria would increase trial participation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Unstructured criteria makes it more difficult to find trials that a patient is eligible for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awareness of trials is a common reason for lack of participation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Solutions</a:t>
            </a:r>
            <a:endParaRPr/>
          </a:p>
        </p:txBody>
      </p:sp>
      <p:sp>
        <p:nvSpPr>
          <p:cNvPr id="270" name="Google Shape;270;p4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Ones we’ll talk about in this presentation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Cluster the eligibility criteria to find similar ones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Find discrepancies in the writing of the clusters and propose a standardization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Proceed to make fill-in templates of the eligibility criteria for similar ones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Ones we won’t talk about in this presentation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Create an interface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Participants can use the templates to fill in about a certain topic and then have the program figure out which trials the results match up with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/>
          <p:nvPr/>
        </p:nvSpPr>
        <p:spPr>
          <a:xfrm>
            <a:off x="2821940" y="1234440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Platelet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megacluster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5"/>
          <p:cNvSpPr/>
          <p:nvPr/>
        </p:nvSpPr>
        <p:spPr>
          <a:xfrm>
            <a:off x="5364619" y="1234440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HIV Status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megacluster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5"/>
          <p:cNvSpPr txBox="1"/>
          <p:nvPr/>
        </p:nvSpPr>
        <p:spPr>
          <a:xfrm>
            <a:off x="256541" y="1438840"/>
            <a:ext cx="1643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Criteria megaclusters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5"/>
          <p:cNvSpPr/>
          <p:nvPr/>
        </p:nvSpPr>
        <p:spPr>
          <a:xfrm>
            <a:off x="3724910" y="0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 Criteria</a:t>
            </a:r>
            <a:endParaRPr sz="1100"/>
          </a:p>
        </p:txBody>
      </p:sp>
      <p:cxnSp>
        <p:nvCxnSpPr>
          <p:cNvPr id="284" name="Google Shape;284;p45"/>
          <p:cNvCxnSpPr>
            <a:stCxn id="283" idx="2"/>
            <a:endCxn id="280" idx="0"/>
          </p:cNvCxnSpPr>
          <p:nvPr/>
        </p:nvCxnSpPr>
        <p:spPr>
          <a:xfrm flipH="1">
            <a:off x="3410510" y="685800"/>
            <a:ext cx="903000" cy="5487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5" name="Google Shape;285;p45"/>
          <p:cNvCxnSpPr>
            <a:stCxn id="283" idx="2"/>
            <a:endCxn id="281" idx="0"/>
          </p:cNvCxnSpPr>
          <p:nvPr/>
        </p:nvCxnSpPr>
        <p:spPr>
          <a:xfrm>
            <a:off x="4313510" y="685800"/>
            <a:ext cx="1639800" cy="5487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6" name="Google Shape;286;p45"/>
          <p:cNvSpPr/>
          <p:nvPr/>
        </p:nvSpPr>
        <p:spPr>
          <a:xfrm>
            <a:off x="1874520" y="2380278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Platelet 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1</a:t>
            </a:r>
            <a:endParaRPr sz="1100"/>
          </a:p>
        </p:txBody>
      </p:sp>
      <p:sp>
        <p:nvSpPr>
          <p:cNvPr id="287" name="Google Shape;287;p45"/>
          <p:cNvSpPr/>
          <p:nvPr/>
        </p:nvSpPr>
        <p:spPr>
          <a:xfrm>
            <a:off x="4240615" y="2386697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Platelet 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2</a:t>
            </a:r>
            <a:endParaRPr sz="1100"/>
          </a:p>
        </p:txBody>
      </p:sp>
      <p:sp>
        <p:nvSpPr>
          <p:cNvPr id="288" name="Google Shape;288;p45"/>
          <p:cNvSpPr txBox="1"/>
          <p:nvPr/>
        </p:nvSpPr>
        <p:spPr>
          <a:xfrm>
            <a:off x="243425" y="2487223"/>
            <a:ext cx="12918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Criteria clusters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(phrasings)</a:t>
            </a:r>
            <a:endParaRPr sz="1100"/>
          </a:p>
        </p:txBody>
      </p:sp>
      <p:cxnSp>
        <p:nvCxnSpPr>
          <p:cNvPr id="289" name="Google Shape;289;p45"/>
          <p:cNvCxnSpPr>
            <a:stCxn id="280" idx="2"/>
            <a:endCxn id="286" idx="0"/>
          </p:cNvCxnSpPr>
          <p:nvPr/>
        </p:nvCxnSpPr>
        <p:spPr>
          <a:xfrm flipH="1">
            <a:off x="2463140" y="1920240"/>
            <a:ext cx="947400" cy="4599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0" name="Google Shape;290;p45"/>
          <p:cNvCxnSpPr>
            <a:stCxn id="280" idx="2"/>
            <a:endCxn id="287" idx="0"/>
          </p:cNvCxnSpPr>
          <p:nvPr/>
        </p:nvCxnSpPr>
        <p:spPr>
          <a:xfrm>
            <a:off x="3410540" y="1920240"/>
            <a:ext cx="1418700" cy="4665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1" name="Google Shape;291;p45"/>
          <p:cNvSpPr/>
          <p:nvPr/>
        </p:nvSpPr>
        <p:spPr>
          <a:xfrm>
            <a:off x="2671222" y="3304770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Transform rules</a:t>
            </a:r>
            <a:endParaRPr sz="1100"/>
          </a:p>
        </p:txBody>
      </p:sp>
      <p:cxnSp>
        <p:nvCxnSpPr>
          <p:cNvPr id="292" name="Google Shape;292;p45"/>
          <p:cNvCxnSpPr>
            <a:endCxn id="291" idx="0"/>
          </p:cNvCxnSpPr>
          <p:nvPr/>
        </p:nvCxnSpPr>
        <p:spPr>
          <a:xfrm>
            <a:off x="2449522" y="2974770"/>
            <a:ext cx="810300" cy="3300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3" name="Google Shape;293;p45"/>
          <p:cNvSpPr txBox="1"/>
          <p:nvPr/>
        </p:nvSpPr>
        <p:spPr>
          <a:xfrm>
            <a:off x="7907298" y="1404215"/>
            <a:ext cx="477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 </a:t>
            </a:r>
            <a:endParaRPr sz="1100"/>
          </a:p>
        </p:txBody>
      </p:sp>
      <p:cxnSp>
        <p:nvCxnSpPr>
          <p:cNvPr id="294" name="Google Shape;294;p45"/>
          <p:cNvCxnSpPr>
            <a:stCxn id="287" idx="2"/>
            <a:endCxn id="291" idx="0"/>
          </p:cNvCxnSpPr>
          <p:nvPr/>
        </p:nvCxnSpPr>
        <p:spPr>
          <a:xfrm flipH="1">
            <a:off x="3259915" y="3072497"/>
            <a:ext cx="1569300" cy="2322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5" name="Google Shape;295;p45"/>
          <p:cNvSpPr txBox="1"/>
          <p:nvPr/>
        </p:nvSpPr>
        <p:spPr>
          <a:xfrm>
            <a:off x="256541" y="3471567"/>
            <a:ext cx="20028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 rules to reduce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phrasings, keep semantics</a:t>
            </a:r>
            <a:endParaRPr sz="1100"/>
          </a:p>
        </p:txBody>
      </p:sp>
      <p:sp>
        <p:nvSpPr>
          <p:cNvPr id="296" name="Google Shape;296;p45"/>
          <p:cNvSpPr/>
          <p:nvPr/>
        </p:nvSpPr>
        <p:spPr>
          <a:xfrm>
            <a:off x="6934542" y="2378616"/>
            <a:ext cx="1177200" cy="685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Platelet 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10</a:t>
            </a:r>
            <a:endParaRPr sz="1100"/>
          </a:p>
        </p:txBody>
      </p:sp>
      <p:cxnSp>
        <p:nvCxnSpPr>
          <p:cNvPr id="297" name="Google Shape;297;p45"/>
          <p:cNvCxnSpPr>
            <a:stCxn id="280" idx="2"/>
            <a:endCxn id="296" idx="0"/>
          </p:cNvCxnSpPr>
          <p:nvPr/>
        </p:nvCxnSpPr>
        <p:spPr>
          <a:xfrm>
            <a:off x="3410540" y="1920240"/>
            <a:ext cx="4112700" cy="4584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8" name="Google Shape;298;p45"/>
          <p:cNvSpPr txBox="1"/>
          <p:nvPr/>
        </p:nvSpPr>
        <p:spPr>
          <a:xfrm>
            <a:off x="6515535" y="2487223"/>
            <a:ext cx="477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 </a:t>
            </a:r>
            <a:endParaRPr sz="1100"/>
          </a:p>
        </p:txBody>
      </p:sp>
      <p:sp>
        <p:nvSpPr>
          <p:cNvPr id="299" name="Google Shape;299;p45"/>
          <p:cNvSpPr/>
          <p:nvPr/>
        </p:nvSpPr>
        <p:spPr>
          <a:xfrm>
            <a:off x="2671225" y="4320632"/>
            <a:ext cx="1184100" cy="8229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Platelet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Standardized</a:t>
            </a:r>
            <a:b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Megacluster </a:t>
            </a:r>
            <a:endParaRPr sz="1100"/>
          </a:p>
        </p:txBody>
      </p:sp>
      <p:sp>
        <p:nvSpPr>
          <p:cNvPr id="300" name="Google Shape;300;p45"/>
          <p:cNvSpPr txBox="1"/>
          <p:nvPr/>
        </p:nvSpPr>
        <p:spPr>
          <a:xfrm>
            <a:off x="283099" y="4437332"/>
            <a:ext cx="16260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Criteria standardized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megacluster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5"/>
          <p:cNvSpPr txBox="1"/>
          <p:nvPr/>
        </p:nvSpPr>
        <p:spPr>
          <a:xfrm>
            <a:off x="283099" y="312122"/>
            <a:ext cx="1568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Unclustered Criteria</a:t>
            </a:r>
            <a:endParaRPr sz="1100"/>
          </a:p>
        </p:txBody>
      </p:sp>
      <p:pic>
        <p:nvPicPr>
          <p:cNvPr id="302" name="Google Shape;302;p45"/>
          <p:cNvPicPr preferRelativeResize="0"/>
          <p:nvPr/>
        </p:nvPicPr>
        <p:blipFill rotWithShape="1">
          <a:blip r:embed="rId3">
            <a:alphaModFix/>
          </a:blip>
          <a:srcRect l="7866" t="1148" r="3150" b="10536"/>
          <a:stretch/>
        </p:blipFill>
        <p:spPr>
          <a:xfrm>
            <a:off x="4902200" y="-45133"/>
            <a:ext cx="1490296" cy="776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5"/>
          <p:cNvPicPr preferRelativeResize="0"/>
          <p:nvPr/>
        </p:nvPicPr>
        <p:blipFill rotWithShape="1">
          <a:blip r:embed="rId4">
            <a:alphaModFix/>
          </a:blip>
          <a:srcRect l="8579" t="4559" r="4403" b="11470"/>
          <a:stretch/>
        </p:blipFill>
        <p:spPr>
          <a:xfrm>
            <a:off x="4040104" y="1252374"/>
            <a:ext cx="1283639" cy="64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5"/>
          <p:cNvPicPr preferRelativeResize="0"/>
          <p:nvPr/>
        </p:nvPicPr>
        <p:blipFill rotWithShape="1">
          <a:blip r:embed="rId5">
            <a:alphaModFix/>
          </a:blip>
          <a:srcRect l="8554" t="4789" r="4337" b="11911"/>
          <a:stretch/>
        </p:blipFill>
        <p:spPr>
          <a:xfrm>
            <a:off x="3060780" y="2393332"/>
            <a:ext cx="1029117" cy="671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5"/>
          <p:cNvPicPr preferRelativeResize="0"/>
          <p:nvPr/>
        </p:nvPicPr>
        <p:blipFill rotWithShape="1">
          <a:blip r:embed="rId6">
            <a:alphaModFix/>
          </a:blip>
          <a:srcRect l="8554" t="4789" r="4337" b="11911"/>
          <a:stretch/>
        </p:blipFill>
        <p:spPr>
          <a:xfrm>
            <a:off x="5415222" y="2378616"/>
            <a:ext cx="1126597" cy="748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5"/>
          <p:cNvPicPr preferRelativeResize="0"/>
          <p:nvPr/>
        </p:nvPicPr>
        <p:blipFill rotWithShape="1">
          <a:blip r:embed="rId7">
            <a:alphaModFix/>
          </a:blip>
          <a:srcRect l="8553" t="5523" r="4693" b="11913"/>
          <a:stretch/>
        </p:blipFill>
        <p:spPr>
          <a:xfrm>
            <a:off x="8109222" y="2374431"/>
            <a:ext cx="989232" cy="698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5"/>
          <p:cNvPicPr preferRelativeResize="0"/>
          <p:nvPr/>
        </p:nvPicPr>
        <p:blipFill rotWithShape="1">
          <a:blip r:embed="rId8">
            <a:alphaModFix/>
          </a:blip>
          <a:srcRect l="7218" b="9918"/>
          <a:stretch/>
        </p:blipFill>
        <p:spPr>
          <a:xfrm>
            <a:off x="6557678" y="1234440"/>
            <a:ext cx="1349619" cy="687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5"/>
          <p:cNvPicPr preferRelativeResize="0"/>
          <p:nvPr/>
        </p:nvPicPr>
        <p:blipFill rotWithShape="1">
          <a:blip r:embed="rId9">
            <a:alphaModFix/>
          </a:blip>
          <a:srcRect l="12349" b="6550"/>
          <a:stretch/>
        </p:blipFill>
        <p:spPr>
          <a:xfrm>
            <a:off x="3999138" y="4154900"/>
            <a:ext cx="981025" cy="98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9" name="Google Shape;309;p45"/>
          <p:cNvCxnSpPr>
            <a:stCxn id="291" idx="2"/>
          </p:cNvCxnSpPr>
          <p:nvPr/>
        </p:nvCxnSpPr>
        <p:spPr>
          <a:xfrm>
            <a:off x="3259822" y="3990570"/>
            <a:ext cx="5400" cy="55170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310" name="Google Shape;310;p45"/>
          <p:cNvPicPr preferRelativeResize="0"/>
          <p:nvPr/>
        </p:nvPicPr>
        <p:blipFill rotWithShape="1">
          <a:blip r:embed="rId10">
            <a:alphaModFix/>
          </a:blip>
          <a:srcRect l="14876" t="2798" r="1216" b="9474"/>
          <a:stretch/>
        </p:blipFill>
        <p:spPr>
          <a:xfrm>
            <a:off x="4038150" y="3255736"/>
            <a:ext cx="903000" cy="8910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ame 3"/>
          <p:cNvSpPr/>
          <p:nvPr/>
        </p:nvSpPr>
        <p:spPr>
          <a:xfrm>
            <a:off x="4902111" y="-45133"/>
            <a:ext cx="1490386" cy="88297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A3CBFF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1545</Words>
  <Application>Microsoft Macintosh PowerPoint</Application>
  <PresentationFormat>On-screen Show (16:9)</PresentationFormat>
  <Paragraphs>345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Calibri</vt:lpstr>
      <vt:lpstr>Roboto</vt:lpstr>
      <vt:lpstr>Arial</vt:lpstr>
      <vt:lpstr>Geometric</vt:lpstr>
      <vt:lpstr>Office Theme</vt:lpstr>
      <vt:lpstr>Office Theme</vt:lpstr>
      <vt:lpstr>      Standardized Dual-track Trial Language (SDTL) for AI-based Clinical Trial Matching</vt:lpstr>
      <vt:lpstr>Background and Introduction</vt:lpstr>
      <vt:lpstr>Clinical Trials</vt:lpstr>
      <vt:lpstr>It’s difficult in the current system for participants to determine which trials they’re eligible to participate in.</vt:lpstr>
      <vt:lpstr>Issue</vt:lpstr>
      <vt:lpstr>Proposed Solutions</vt:lpstr>
      <vt:lpstr>Proposed Solutions</vt:lpstr>
      <vt:lpstr>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Derived Template Example</vt:lpstr>
      <vt:lpstr>How was the clustering done?</vt:lpstr>
      <vt:lpstr>Results and Brief Discussion</vt:lpstr>
      <vt:lpstr>342 Set</vt:lpstr>
      <vt:lpstr>342 Set</vt:lpstr>
      <vt:lpstr>PowerPoint Presentation</vt:lpstr>
      <vt:lpstr>PowerPoint Presentation</vt:lpstr>
      <vt:lpstr>Ordering - 342</vt:lpstr>
      <vt:lpstr>PowerPoint Presentation</vt:lpstr>
      <vt:lpstr>Summary - Final 342 Clustering Results</vt:lpstr>
      <vt:lpstr>What is a megacluster?</vt:lpstr>
      <vt:lpstr>Generating Megaclusters</vt:lpstr>
      <vt:lpstr>PowerPoint Presentation</vt:lpstr>
      <vt:lpstr>Finding Discrepancies</vt:lpstr>
      <vt:lpstr>PowerPoint Presentation</vt:lpstr>
      <vt:lpstr>Reclustering after Change-To</vt:lpstr>
      <vt:lpstr>Platelet Reclustering Results</vt:lpstr>
      <vt:lpstr>Platelet Reclustering Results</vt:lpstr>
      <vt:lpstr>Platelet Reclustering Results</vt:lpstr>
      <vt:lpstr>Discussion of Platelet Reclustering</vt:lpstr>
      <vt:lpstr>Other 340 Set Work</vt:lpstr>
      <vt:lpstr>We can structure eligibility criteria using templates</vt:lpstr>
      <vt:lpstr>Our framework for structuring eligibility criteria:</vt:lpstr>
      <vt:lpstr>Input: unstructured eligibility criteria</vt:lpstr>
      <vt:lpstr>Clustering</vt:lpstr>
      <vt:lpstr>Combining similar clusters and implementing change-to rules </vt:lpstr>
      <vt:lpstr>Running Template Algorithm</vt:lpstr>
      <vt:lpstr>Output: structured eligibility criteria</vt:lpstr>
      <vt:lpstr>Example result: platelet count</vt:lpstr>
      <vt:lpstr>Example result: platelet count, cont.</vt:lpstr>
      <vt:lpstr>Example result: platelet count, cont.</vt:lpstr>
      <vt:lpstr>Summary</vt:lpstr>
      <vt:lpstr>Summary</vt:lpstr>
      <vt:lpstr>Thanks!</vt:lpstr>
    </vt:vector>
  </TitlesOfParts>
  <Manager/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Clinical Trials</dc:title>
  <dc:subject/>
  <dc:creator/>
  <cp:keywords/>
  <dc:description/>
  <cp:lastModifiedBy>Gil Phone</cp:lastModifiedBy>
  <cp:revision>11</cp:revision>
  <dcterms:modified xsi:type="dcterms:W3CDTF">2018-12-27T04:57:25Z</dcterms:modified>
  <cp:category/>
</cp:coreProperties>
</file>