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7" r:id="rId2"/>
    <p:sldId id="1189" r:id="rId3"/>
    <p:sldId id="1329" r:id="rId4"/>
    <p:sldId id="1188" r:id="rId5"/>
    <p:sldId id="1328" r:id="rId6"/>
    <p:sldId id="1334" r:id="rId7"/>
    <p:sldId id="1254" r:id="rId8"/>
    <p:sldId id="1330" r:id="rId9"/>
    <p:sldId id="1321" r:id="rId10"/>
    <p:sldId id="1340" r:id="rId11"/>
    <p:sldId id="1336" r:id="rId12"/>
    <p:sldId id="1337" r:id="rId13"/>
    <p:sldId id="1322" r:id="rId14"/>
    <p:sldId id="1341" r:id="rId15"/>
    <p:sldId id="1342" r:id="rId16"/>
    <p:sldId id="1272" r:id="rId17"/>
    <p:sldId id="1324" r:id="rId18"/>
    <p:sldId id="1325" r:id="rId19"/>
    <p:sldId id="1344" r:id="rId20"/>
    <p:sldId id="1343" r:id="rId21"/>
    <p:sldId id="1327" r:id="rId22"/>
    <p:sldId id="1271" r:id="rId23"/>
    <p:sldId id="1323" r:id="rId24"/>
    <p:sldId id="1320" r:id="rId25"/>
  </p:sldIdLst>
  <p:sldSz cx="12192000" cy="6858000"/>
  <p:notesSz cx="6797675"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194FA3-AE31-4C1F-BFCA-0BE6A25DA1B0}">
          <p14:sldIdLst>
            <p14:sldId id="257"/>
          </p14:sldIdLst>
        </p14:section>
        <p14:section name="Untitled Section" id="{525A9572-26D6-4147-AB2E-2B84C314AB64}">
          <p14:sldIdLst>
            <p14:sldId id="1189"/>
            <p14:sldId id="1329"/>
            <p14:sldId id="1188"/>
            <p14:sldId id="1328"/>
            <p14:sldId id="1334"/>
            <p14:sldId id="1254"/>
            <p14:sldId id="1330"/>
            <p14:sldId id="1321"/>
            <p14:sldId id="1340"/>
            <p14:sldId id="1336"/>
            <p14:sldId id="1337"/>
            <p14:sldId id="1322"/>
            <p14:sldId id="1341"/>
            <p14:sldId id="1342"/>
            <p14:sldId id="1272"/>
            <p14:sldId id="1324"/>
            <p14:sldId id="1325"/>
            <p14:sldId id="1344"/>
            <p14:sldId id="1343"/>
            <p14:sldId id="1327"/>
            <p14:sldId id="1271"/>
            <p14:sldId id="1323"/>
            <p14:sldId id="132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2932"/>
    <a:srgbClr val="E8D8C4"/>
    <a:srgbClr val="F0E8E6"/>
    <a:srgbClr val="C7B7A3"/>
    <a:srgbClr val="E9E7E8"/>
    <a:srgbClr val="561C24"/>
    <a:srgbClr val="D1CCCC"/>
    <a:srgbClr val="FFFF6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22" autoAdjust="0"/>
    <p:restoredTop sz="93810" autoAdjust="0"/>
  </p:normalViewPr>
  <p:slideViewPr>
    <p:cSldViewPr snapToGrid="0" showGuides="1">
      <p:cViewPr varScale="1">
        <p:scale>
          <a:sx n="112" d="100"/>
          <a:sy n="112" d="100"/>
        </p:scale>
        <p:origin x="1048" y="19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45659" cy="49534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50443" y="0"/>
            <a:ext cx="2945659" cy="495348"/>
          </a:xfrm>
          <a:prstGeom prst="rect">
            <a:avLst/>
          </a:prstGeom>
        </p:spPr>
        <p:txBody>
          <a:bodyPr vert="horz" lIns="91440" tIns="45720" rIns="91440" bIns="45720" rtlCol="0"/>
          <a:lstStyle>
            <a:lvl1pPr algn="r">
              <a:defRPr sz="1200"/>
            </a:lvl1pPr>
          </a:lstStyle>
          <a:p>
            <a:fld id="{23AD794A-17F4-48F7-A14F-39DCAE091952}" type="datetimeFigureOut">
              <a:rPr lang="en-US" smtClean="0"/>
              <a:pPr/>
              <a:t>8/6/24</a:t>
            </a:fld>
            <a:endParaRPr lang="en-US"/>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9377317"/>
            <a:ext cx="2945659" cy="4953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50443" y="9377317"/>
            <a:ext cx="2945659" cy="49534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34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5348"/>
          </a:xfrm>
          <a:prstGeom prst="rect">
            <a:avLst/>
          </a:prstGeom>
        </p:spPr>
        <p:txBody>
          <a:bodyPr vert="horz" lIns="91440" tIns="45720" rIns="91440" bIns="45720" rtlCol="0"/>
          <a:lstStyle>
            <a:lvl1pPr algn="r">
              <a:defRPr sz="1200"/>
            </a:lvl1pPr>
          </a:lstStyle>
          <a:p>
            <a:fld id="{594C6A87-CC60-415C-BFEE-13D1CAD6861A}" type="datetimeFigureOut">
              <a:rPr lang="en-US" smtClean="0"/>
              <a:pPr/>
              <a:t>8/6/24</a:t>
            </a:fld>
            <a:endParaRPr lang="en-US"/>
          </a:p>
        </p:txBody>
      </p:sp>
      <p:sp>
        <p:nvSpPr>
          <p:cNvPr id="4" name="Slide Image Placeholder 3"/>
          <p:cNvSpPr>
            <a:spLocks noGrp="1" noRot="1" noChangeAspect="1"/>
          </p:cNvSpPr>
          <p:nvPr>
            <p:ph type="sldImg" idx="2"/>
          </p:nvPr>
        </p:nvSpPr>
        <p:spPr>
          <a:xfrm>
            <a:off x="438150" y="1233488"/>
            <a:ext cx="5921375" cy="33321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51219"/>
            <a:ext cx="543814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7317"/>
            <a:ext cx="2945659" cy="49534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7317"/>
            <a:ext cx="2945659" cy="49534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1098D-A579-E78B-FCEF-4953E829C9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D65951-AA69-A766-825A-5CEA724273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FE75B0-128F-CDDA-6FE7-03EE71F462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605E0E-23EB-5E23-EAA4-6455BB983CC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9BBACA-7E53-4729-B0BA-C75122D7AD5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039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9BBACA-7E53-4729-B0BA-C75122D7AD5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954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9BBACA-7E53-4729-B0BA-C75122D7AD5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172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9BBACA-7E53-4729-B0BA-C75122D7AD5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0320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9BBACA-7E53-4729-B0BA-C75122D7AD5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1061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9BBACA-7E53-4729-B0BA-C75122D7AD5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468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9BBACA-7E53-4729-B0BA-C75122D7AD5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6124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9BBACA-7E53-4729-B0BA-C75122D7AD5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9050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9BBACA-7E53-4729-B0BA-C75122D7AD5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4491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9BBACA-7E53-4729-B0BA-C75122D7AD5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9386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GB"/>
              <a:t>Click icon to add picture</a:t>
            </a:r>
            <a:endParaRPr lang="en-US"/>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a:blipFill>
            <a:blip r:embed="rId2"/>
            <a:tile tx="0" ty="0" sx="100000" sy="100000" flip="none" algn="tl"/>
          </a:blipFill>
        </p:spPr>
        <p:txBody>
          <a:bodyPr/>
          <a:lstStyle/>
          <a:p>
            <a:fld id="{03DC2DEF-D2FE-4B45-ABA4-9F153FD1C98A}" type="slidenum">
              <a:rPr lang="en-US" smtClean="0"/>
              <a:pPr/>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414E8A29-42C7-2ED9-6B3D-3BB50986F813}"/>
              </a:ext>
            </a:extLst>
          </p:cNvPr>
          <p:cNvSpPr>
            <a:spLocks noGrp="1"/>
          </p:cNvSpPr>
          <p:nvPr>
            <p:ph type="body" sz="quarter" idx="14" hasCustomPrompt="1"/>
          </p:nvPr>
        </p:nvSpPr>
        <p:spPr>
          <a:xfrm>
            <a:off x="191386" y="6262577"/>
            <a:ext cx="3901189" cy="595423"/>
          </a:xfrm>
        </p:spPr>
        <p:txBody>
          <a:bodyPr/>
          <a:lstStyle>
            <a:lvl1pPr>
              <a:defRPr sz="1600" b="0" cap="none" spc="0">
                <a:ln w="0"/>
                <a:solidFill>
                  <a:schemeClr val="accent1"/>
                </a:solidFill>
                <a:effectLst>
                  <a:outerShdw blurRad="38100" dist="25400" dir="5400000" algn="ctr" rotWithShape="0">
                    <a:srgbClr val="6E747A">
                      <a:alpha val="43000"/>
                    </a:srgbClr>
                  </a:outerShdw>
                </a:effect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dirty="0">
                <a:solidFill>
                  <a:srgbClr val="0070C0"/>
                </a:solidFill>
              </a:rPr>
              <a:t>Prepared by: Al </a:t>
            </a:r>
            <a:r>
              <a:rPr lang="en-GB" dirty="0" err="1">
                <a:solidFill>
                  <a:srgbClr val="0070C0"/>
                </a:solidFill>
              </a:rPr>
              <a:t>Barij</a:t>
            </a:r>
            <a:r>
              <a:rPr lang="en-GB" dirty="0">
                <a:solidFill>
                  <a:srgbClr val="0070C0"/>
                </a:solidFill>
              </a:rPr>
              <a:t> Audit &amp; Financial Consultancy</a:t>
            </a:r>
            <a:r>
              <a:rPr lang="en-GB" dirty="0"/>
              <a:t> </a:t>
            </a:r>
            <a:r>
              <a:rPr lang="en-GB" dirty="0">
                <a:solidFill>
                  <a:srgbClr val="FF0000"/>
                </a:solidFill>
              </a:rPr>
              <a:t>(BAF)</a:t>
            </a:r>
          </a:p>
          <a:p>
            <a:pPr lvl="0"/>
            <a:r>
              <a:rPr lang="en-US" dirty="0"/>
              <a:t>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8">
            <a:extLst>
              <a:ext uri="{FF2B5EF4-FFF2-40B4-BE49-F238E27FC236}">
                <a16:creationId xmlns:a16="http://schemas.microsoft.com/office/drawing/2014/main" id="{2C08E5E5-6E24-60BC-9404-AF71A0D38D0C}"/>
              </a:ext>
            </a:extLst>
          </p:cNvPr>
          <p:cNvSpPr>
            <a:spLocks noGrp="1"/>
          </p:cNvSpPr>
          <p:nvPr>
            <p:ph type="pic" sz="quarter" idx="15"/>
          </p:nvPr>
        </p:nvSpPr>
        <p:spPr>
          <a:xfrm>
            <a:off x="7708900" y="6381750"/>
            <a:ext cx="2116138" cy="476250"/>
          </a:xfrm>
        </p:spPr>
        <p:txBody>
          <a:bodyPr/>
          <a:lstStyle>
            <a:lvl1pPr marL="0" indent="0">
              <a:buNone/>
              <a:defRPr/>
            </a:lvl1pPr>
          </a:lstStyle>
          <a:p>
            <a:r>
              <a:rPr lang="en-GB"/>
              <a:t>Click icon to add picture</a:t>
            </a:r>
            <a:endParaRPr lang="en-US"/>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pPr/>
              <a:t>‹#›</a:t>
            </a:fld>
            <a:endParaRPr lang="en-US"/>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noProof="0"/>
              <a:t>Click icon to add picture</a:t>
            </a: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GB"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GB" noProof="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GB" noProof="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GB" noProof="0"/>
              <a:t>Click icon to add picture</a:t>
            </a:r>
            <a:endParaRPr lang="en-US" noProof="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GB" noProof="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noProof="0"/>
              <a:t>Click icon to add picture</a:t>
            </a:r>
            <a:endParaRPr lang="en-US" noProof="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GB"/>
              <a:t>Click icon to add picture</a:t>
            </a:r>
            <a:endParaRPr lang="en-US"/>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GB"/>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GB" noProof="0"/>
              <a:t>Click to edit Master title style</a:t>
            </a:r>
            <a:endParaRPr lang="en-US" noProof="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GB" noProof="0"/>
              <a:t>Click icon to add picture</a:t>
            </a:r>
            <a:endParaRPr lang="en-US" noProof="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GB"/>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noProof="0"/>
              <a:t>Click icon to add picture</a:t>
            </a:r>
            <a:endParaRPr lang="en-US" noProof="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GB"/>
              <a:t>Click icon to add picture</a:t>
            </a:r>
            <a:endParaRPr lang="en-US"/>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noProof="0"/>
              <a:t>Click icon to add picture</a:t>
            </a:r>
            <a:endParaRPr lang="en-US" noProof="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noProof="0"/>
              <a:t>Click icon to add picture</a:t>
            </a:r>
            <a:endParaRPr lang="en-US" noProof="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GB"/>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GB"/>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GB"/>
              <a:t>Click icon to add picture</a:t>
            </a: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GB"/>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GB"/>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GB"/>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GB"/>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noProof="0"/>
              <a:t>Click icon to add picture</a:t>
            </a:r>
            <a:endParaRPr lang="en-US" noProof="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noProof="0"/>
              <a:t>Click icon to add picture</a:t>
            </a:r>
            <a:endParaRPr lang="en-US" noProof="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GB"/>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04918" cy="51038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GB"/>
              <a:t>Click icon to add picture</a:t>
            </a:r>
            <a:endParaRPr lang="en-US"/>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GB"/>
              <a:t>Click icon to add picture</a:t>
            </a:r>
            <a:endParaRPr lang="en-US"/>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GB"/>
              <a:t>Click icon to add picture</a:t>
            </a:r>
            <a:endParaRPr lang="en-US"/>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GB"/>
              <a:t>Click icon to add picture</a:t>
            </a:r>
            <a:endParaRPr lang="en-US"/>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GB"/>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GB"/>
              <a:t>Click icon to add picture</a:t>
            </a:r>
            <a:endParaRPr lang="en-US"/>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GB"/>
              <a:t>Click icon to add picture</a:t>
            </a:r>
            <a:endParaRPr lang="en-US"/>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GB"/>
              <a:t>Click icon to add picture</a:t>
            </a:r>
            <a:endParaRPr lang="en-US"/>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GB"/>
              <a:t>Click icon to add picture</a:t>
            </a: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GB"/>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GB"/>
              <a:t>Click icon to add picture</a:t>
            </a:r>
            <a:endParaRPr lang="en-US"/>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GB"/>
              <a:t>Click icon to add picture</a:t>
            </a:r>
            <a:endParaRPr lang="en-US"/>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GB"/>
              <a:t>Click icon to add picture</a:t>
            </a:r>
            <a:endParaRPr lang="en-US"/>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GB"/>
              <a:t>Click icon to add picture</a:t>
            </a:r>
            <a:endParaRPr lang="en-US"/>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GB"/>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GB"/>
              <a:t>Click icon to add picture</a:t>
            </a:r>
            <a:endParaRPr lang="en-US"/>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GB"/>
              <a:t>Click icon to add picture</a:t>
            </a:r>
            <a:endParaRPr lang="en-US"/>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GB"/>
              <a:t>Click icon to add picture</a:t>
            </a:r>
            <a:endParaRPr lang="en-US"/>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GB"/>
              <a:t>Click icon to add picture</a:t>
            </a:r>
            <a:endParaRPr lang="en-US"/>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GB"/>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GB"/>
              <a:t>Click icon to add picture</a:t>
            </a:r>
            <a:endParaRPr lang="en-US"/>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GB"/>
              <a:t>Click icon to add picture</a:t>
            </a:r>
            <a:endParaRPr lang="en-US"/>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GB"/>
              <a:t>Click icon to add picture</a:t>
            </a:r>
            <a:endParaRPr lang="en-US"/>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GB"/>
              <a:t>Click icon to add picture</a:t>
            </a:r>
            <a:endParaRPr lang="en-US"/>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GB"/>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1083856" y="1014267"/>
            <a:ext cx="1424762" cy="1183618"/>
          </a:xfrm>
        </p:spPr>
        <p:txBody>
          <a:bodyPr>
            <a:normAutofit/>
          </a:bodyPr>
          <a:lstStyle>
            <a:lvl1pPr marL="0" indent="0" algn="ctr">
              <a:buNone/>
              <a:defRPr sz="1600">
                <a:solidFill>
                  <a:schemeClr val="bg1"/>
                </a:solidFill>
              </a:defRPr>
            </a:lvl1pPr>
          </a:lstStyle>
          <a:p>
            <a:r>
              <a:rPr lang="en-GB"/>
              <a:t>Click icon to add picture</a:t>
            </a:r>
            <a:endParaRPr lang="en-US"/>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1083856" y="2230400"/>
            <a:ext cx="1424762" cy="446568"/>
          </a:xfrm>
        </p:spPr>
        <p:txBody>
          <a:bodyPr anchor="t">
            <a:noAutofit/>
          </a:bodyPr>
          <a:lstStyle>
            <a:lvl1pPr marL="0" indent="0" algn="ctr">
              <a:buNone/>
              <a:defRPr sz="16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 name="Picture Placeholder 33">
            <a:extLst>
              <a:ext uri="{FF2B5EF4-FFF2-40B4-BE49-F238E27FC236}">
                <a16:creationId xmlns:a16="http://schemas.microsoft.com/office/drawing/2014/main" id="{62E6692D-1C60-FC81-98D1-1C7CA5EACF49}"/>
              </a:ext>
            </a:extLst>
          </p:cNvPr>
          <p:cNvSpPr>
            <a:spLocks noGrp="1"/>
          </p:cNvSpPr>
          <p:nvPr>
            <p:ph type="pic" sz="quarter" idx="31"/>
          </p:nvPr>
        </p:nvSpPr>
        <p:spPr>
          <a:xfrm>
            <a:off x="9564628" y="4720707"/>
            <a:ext cx="1424762" cy="1183618"/>
          </a:xfrm>
        </p:spPr>
        <p:txBody>
          <a:bodyPr>
            <a:normAutofit/>
          </a:bodyPr>
          <a:lstStyle>
            <a:lvl1pPr marL="0" indent="0" algn="ctr">
              <a:buNone/>
              <a:defRPr sz="1600">
                <a:solidFill>
                  <a:schemeClr val="bg1"/>
                </a:solidFill>
              </a:defRPr>
            </a:lvl1pPr>
          </a:lstStyle>
          <a:p>
            <a:r>
              <a:rPr lang="en-GB"/>
              <a:t>Click icon to add picture</a:t>
            </a:r>
            <a:endParaRPr lang="en-US"/>
          </a:p>
        </p:txBody>
      </p:sp>
      <p:sp>
        <p:nvSpPr>
          <p:cNvPr id="5" name="Picture Placeholder 33">
            <a:extLst>
              <a:ext uri="{FF2B5EF4-FFF2-40B4-BE49-F238E27FC236}">
                <a16:creationId xmlns:a16="http://schemas.microsoft.com/office/drawing/2014/main" id="{A3B038D4-6119-3B55-4787-66C690AB0358}"/>
              </a:ext>
            </a:extLst>
          </p:cNvPr>
          <p:cNvSpPr>
            <a:spLocks noGrp="1"/>
          </p:cNvSpPr>
          <p:nvPr>
            <p:ph type="pic" sz="quarter" idx="32"/>
          </p:nvPr>
        </p:nvSpPr>
        <p:spPr>
          <a:xfrm>
            <a:off x="9564628" y="1029081"/>
            <a:ext cx="1424762" cy="1183618"/>
          </a:xfrm>
        </p:spPr>
        <p:txBody>
          <a:bodyPr>
            <a:normAutofit/>
          </a:bodyPr>
          <a:lstStyle>
            <a:lvl1pPr marL="0" indent="0" algn="ctr">
              <a:buNone/>
              <a:defRPr sz="1600">
                <a:solidFill>
                  <a:schemeClr val="bg1"/>
                </a:solidFill>
              </a:defRPr>
            </a:lvl1pPr>
          </a:lstStyle>
          <a:p>
            <a:r>
              <a:rPr lang="en-GB"/>
              <a:t>Click icon to add picture</a:t>
            </a:r>
            <a:endParaRPr lang="en-US"/>
          </a:p>
        </p:txBody>
      </p:sp>
      <p:sp>
        <p:nvSpPr>
          <p:cNvPr id="6" name="Picture Placeholder 33">
            <a:extLst>
              <a:ext uri="{FF2B5EF4-FFF2-40B4-BE49-F238E27FC236}">
                <a16:creationId xmlns:a16="http://schemas.microsoft.com/office/drawing/2014/main" id="{2989960D-B1FC-13E3-393D-38A8B82ACF09}"/>
              </a:ext>
            </a:extLst>
          </p:cNvPr>
          <p:cNvSpPr>
            <a:spLocks noGrp="1"/>
          </p:cNvSpPr>
          <p:nvPr>
            <p:ph type="pic" sz="quarter" idx="33"/>
          </p:nvPr>
        </p:nvSpPr>
        <p:spPr>
          <a:xfrm>
            <a:off x="3853198" y="1029081"/>
            <a:ext cx="1424762" cy="1183618"/>
          </a:xfrm>
        </p:spPr>
        <p:txBody>
          <a:bodyPr>
            <a:normAutofit/>
          </a:bodyPr>
          <a:lstStyle>
            <a:lvl1pPr marL="0" indent="0" algn="ctr">
              <a:buNone/>
              <a:defRPr sz="1600">
                <a:solidFill>
                  <a:schemeClr val="bg1"/>
                </a:solidFill>
              </a:defRPr>
            </a:lvl1pPr>
          </a:lstStyle>
          <a:p>
            <a:r>
              <a:rPr lang="en-GB"/>
              <a:t>Click icon to add picture</a:t>
            </a:r>
            <a:endParaRPr lang="en-US"/>
          </a:p>
        </p:txBody>
      </p:sp>
      <p:sp>
        <p:nvSpPr>
          <p:cNvPr id="7" name="Picture Placeholder 33">
            <a:extLst>
              <a:ext uri="{FF2B5EF4-FFF2-40B4-BE49-F238E27FC236}">
                <a16:creationId xmlns:a16="http://schemas.microsoft.com/office/drawing/2014/main" id="{8D759DD2-2CF8-A8E9-3124-5716548C6565}"/>
              </a:ext>
            </a:extLst>
          </p:cNvPr>
          <p:cNvSpPr>
            <a:spLocks noGrp="1"/>
          </p:cNvSpPr>
          <p:nvPr>
            <p:ph type="pic" sz="quarter" idx="34"/>
          </p:nvPr>
        </p:nvSpPr>
        <p:spPr>
          <a:xfrm>
            <a:off x="6708913" y="1029991"/>
            <a:ext cx="1424762" cy="1183618"/>
          </a:xfrm>
        </p:spPr>
        <p:txBody>
          <a:bodyPr>
            <a:normAutofit/>
          </a:bodyPr>
          <a:lstStyle>
            <a:lvl1pPr marL="0" indent="0" algn="ctr">
              <a:buNone/>
              <a:defRPr sz="1600">
                <a:solidFill>
                  <a:schemeClr val="bg1"/>
                </a:solidFill>
              </a:defRPr>
            </a:lvl1pPr>
          </a:lstStyle>
          <a:p>
            <a:r>
              <a:rPr lang="en-GB"/>
              <a:t>Click icon to add picture</a:t>
            </a:r>
            <a:endParaRPr lang="en-US"/>
          </a:p>
        </p:txBody>
      </p:sp>
      <p:sp>
        <p:nvSpPr>
          <p:cNvPr id="8" name="Picture Placeholder 33">
            <a:extLst>
              <a:ext uri="{FF2B5EF4-FFF2-40B4-BE49-F238E27FC236}">
                <a16:creationId xmlns:a16="http://schemas.microsoft.com/office/drawing/2014/main" id="{0DD70E70-0CF9-8721-C095-BD9949F58B60}"/>
              </a:ext>
            </a:extLst>
          </p:cNvPr>
          <p:cNvSpPr>
            <a:spLocks noGrp="1"/>
          </p:cNvSpPr>
          <p:nvPr>
            <p:ph type="pic" sz="quarter" idx="35"/>
          </p:nvPr>
        </p:nvSpPr>
        <p:spPr>
          <a:xfrm>
            <a:off x="5951181" y="2869941"/>
            <a:ext cx="1424762" cy="1183618"/>
          </a:xfrm>
        </p:spPr>
        <p:txBody>
          <a:bodyPr>
            <a:normAutofit/>
          </a:bodyPr>
          <a:lstStyle>
            <a:lvl1pPr marL="0" indent="0" algn="ctr">
              <a:buNone/>
              <a:defRPr sz="1600">
                <a:solidFill>
                  <a:schemeClr val="bg1"/>
                </a:solidFill>
              </a:defRPr>
            </a:lvl1pPr>
          </a:lstStyle>
          <a:p>
            <a:r>
              <a:rPr lang="en-GB"/>
              <a:t>Click icon to add picture</a:t>
            </a:r>
            <a:endParaRPr lang="en-US"/>
          </a:p>
        </p:txBody>
      </p:sp>
      <p:sp>
        <p:nvSpPr>
          <p:cNvPr id="9" name="Picture Placeholder 33">
            <a:extLst>
              <a:ext uri="{FF2B5EF4-FFF2-40B4-BE49-F238E27FC236}">
                <a16:creationId xmlns:a16="http://schemas.microsoft.com/office/drawing/2014/main" id="{ADD95B41-1D89-8236-72BE-8900E45335C9}"/>
              </a:ext>
            </a:extLst>
          </p:cNvPr>
          <p:cNvSpPr>
            <a:spLocks noGrp="1"/>
          </p:cNvSpPr>
          <p:nvPr>
            <p:ph type="pic" sz="quarter" idx="36"/>
          </p:nvPr>
        </p:nvSpPr>
        <p:spPr>
          <a:xfrm>
            <a:off x="2614533" y="2876404"/>
            <a:ext cx="1424762" cy="1183618"/>
          </a:xfrm>
        </p:spPr>
        <p:txBody>
          <a:bodyPr>
            <a:normAutofit/>
          </a:bodyPr>
          <a:lstStyle>
            <a:lvl1pPr marL="0" indent="0" algn="ctr">
              <a:buNone/>
              <a:defRPr sz="1600">
                <a:solidFill>
                  <a:schemeClr val="bg1"/>
                </a:solidFill>
              </a:defRPr>
            </a:lvl1pPr>
          </a:lstStyle>
          <a:p>
            <a:r>
              <a:rPr lang="en-GB"/>
              <a:t>Click icon to add picture</a:t>
            </a:r>
            <a:endParaRPr lang="en-US"/>
          </a:p>
        </p:txBody>
      </p:sp>
      <p:sp>
        <p:nvSpPr>
          <p:cNvPr id="10" name="Picture Placeholder 33">
            <a:extLst>
              <a:ext uri="{FF2B5EF4-FFF2-40B4-BE49-F238E27FC236}">
                <a16:creationId xmlns:a16="http://schemas.microsoft.com/office/drawing/2014/main" id="{EDD1104A-7540-B7BA-AB2A-746D12224E89}"/>
              </a:ext>
            </a:extLst>
          </p:cNvPr>
          <p:cNvSpPr>
            <a:spLocks noGrp="1"/>
          </p:cNvSpPr>
          <p:nvPr>
            <p:ph type="pic" sz="quarter" idx="37"/>
          </p:nvPr>
        </p:nvSpPr>
        <p:spPr>
          <a:xfrm>
            <a:off x="1083856" y="4765998"/>
            <a:ext cx="1424762" cy="1183618"/>
          </a:xfrm>
        </p:spPr>
        <p:txBody>
          <a:bodyPr>
            <a:normAutofit/>
          </a:bodyPr>
          <a:lstStyle>
            <a:lvl1pPr marL="0" indent="0" algn="ctr">
              <a:buNone/>
              <a:defRPr sz="1600">
                <a:solidFill>
                  <a:schemeClr val="bg1"/>
                </a:solidFill>
              </a:defRPr>
            </a:lvl1pPr>
          </a:lstStyle>
          <a:p>
            <a:r>
              <a:rPr lang="en-GB"/>
              <a:t>Click icon to add picture</a:t>
            </a:r>
            <a:endParaRPr lang="en-US"/>
          </a:p>
        </p:txBody>
      </p:sp>
      <p:sp>
        <p:nvSpPr>
          <p:cNvPr id="11" name="Picture Placeholder 33">
            <a:extLst>
              <a:ext uri="{FF2B5EF4-FFF2-40B4-BE49-F238E27FC236}">
                <a16:creationId xmlns:a16="http://schemas.microsoft.com/office/drawing/2014/main" id="{6D8060A4-D853-1D1E-5907-65D25E5AA996}"/>
              </a:ext>
            </a:extLst>
          </p:cNvPr>
          <p:cNvSpPr>
            <a:spLocks noGrp="1"/>
          </p:cNvSpPr>
          <p:nvPr>
            <p:ph type="pic" sz="quarter" idx="38"/>
          </p:nvPr>
        </p:nvSpPr>
        <p:spPr>
          <a:xfrm>
            <a:off x="4039295" y="4733000"/>
            <a:ext cx="1424762" cy="1183618"/>
          </a:xfrm>
        </p:spPr>
        <p:txBody>
          <a:bodyPr>
            <a:normAutofit/>
          </a:bodyPr>
          <a:lstStyle>
            <a:lvl1pPr marL="0" indent="0" algn="ctr">
              <a:buNone/>
              <a:defRPr sz="1600">
                <a:solidFill>
                  <a:schemeClr val="bg1"/>
                </a:solidFill>
              </a:defRPr>
            </a:lvl1pPr>
          </a:lstStyle>
          <a:p>
            <a:r>
              <a:rPr lang="en-GB"/>
              <a:t>Click icon to add picture</a:t>
            </a:r>
            <a:endParaRPr lang="en-US"/>
          </a:p>
        </p:txBody>
      </p:sp>
      <p:sp>
        <p:nvSpPr>
          <p:cNvPr id="12" name="Picture Placeholder 33">
            <a:extLst>
              <a:ext uri="{FF2B5EF4-FFF2-40B4-BE49-F238E27FC236}">
                <a16:creationId xmlns:a16="http://schemas.microsoft.com/office/drawing/2014/main" id="{97A4401A-357F-4D9E-686E-32501E8F3FD1}"/>
              </a:ext>
            </a:extLst>
          </p:cNvPr>
          <p:cNvSpPr>
            <a:spLocks noGrp="1"/>
          </p:cNvSpPr>
          <p:nvPr>
            <p:ph type="pic" sz="quarter" idx="39"/>
          </p:nvPr>
        </p:nvSpPr>
        <p:spPr>
          <a:xfrm>
            <a:off x="6918251" y="4720707"/>
            <a:ext cx="1424762" cy="1183618"/>
          </a:xfrm>
        </p:spPr>
        <p:txBody>
          <a:bodyPr>
            <a:normAutofit/>
          </a:bodyPr>
          <a:lstStyle>
            <a:lvl1pPr marL="0" indent="0" algn="ctr">
              <a:buNone/>
              <a:defRPr sz="1600">
                <a:solidFill>
                  <a:schemeClr val="bg1"/>
                </a:solidFill>
              </a:defRPr>
            </a:lvl1pPr>
          </a:lstStyle>
          <a:p>
            <a:r>
              <a:rPr lang="en-GB"/>
              <a:t>Click icon to add picture</a:t>
            </a:r>
            <a:endParaRPr lang="en-US"/>
          </a:p>
        </p:txBody>
      </p:sp>
      <p:sp>
        <p:nvSpPr>
          <p:cNvPr id="13" name="Text Placeholder 39">
            <a:extLst>
              <a:ext uri="{FF2B5EF4-FFF2-40B4-BE49-F238E27FC236}">
                <a16:creationId xmlns:a16="http://schemas.microsoft.com/office/drawing/2014/main" id="{01ACF649-5641-D1CA-2A52-3AF511FFC50C}"/>
              </a:ext>
            </a:extLst>
          </p:cNvPr>
          <p:cNvSpPr>
            <a:spLocks noGrp="1"/>
          </p:cNvSpPr>
          <p:nvPr>
            <p:ph type="body" sz="quarter" idx="40" hasCustomPrompt="1"/>
          </p:nvPr>
        </p:nvSpPr>
        <p:spPr>
          <a:xfrm>
            <a:off x="9564628" y="5982131"/>
            <a:ext cx="1424762" cy="446568"/>
          </a:xfrm>
        </p:spPr>
        <p:txBody>
          <a:bodyPr anchor="t">
            <a:noAutofit/>
          </a:bodyPr>
          <a:lstStyle>
            <a:lvl1pPr marL="0" indent="0" algn="ctr">
              <a:buNone/>
              <a:defRPr sz="16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4" name="Text Placeholder 39">
            <a:extLst>
              <a:ext uri="{FF2B5EF4-FFF2-40B4-BE49-F238E27FC236}">
                <a16:creationId xmlns:a16="http://schemas.microsoft.com/office/drawing/2014/main" id="{C736155D-1F1A-E225-B939-53C3C2A90246}"/>
              </a:ext>
            </a:extLst>
          </p:cNvPr>
          <p:cNvSpPr>
            <a:spLocks noGrp="1"/>
          </p:cNvSpPr>
          <p:nvPr>
            <p:ph type="body" sz="quarter" idx="41" hasCustomPrompt="1"/>
          </p:nvPr>
        </p:nvSpPr>
        <p:spPr>
          <a:xfrm>
            <a:off x="6918251" y="5959144"/>
            <a:ext cx="1424762" cy="446568"/>
          </a:xfrm>
        </p:spPr>
        <p:txBody>
          <a:bodyPr anchor="t">
            <a:noAutofit/>
          </a:bodyPr>
          <a:lstStyle>
            <a:lvl1pPr marL="0" indent="0" algn="ctr">
              <a:buNone/>
              <a:defRPr sz="16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5" name="Text Placeholder 39">
            <a:extLst>
              <a:ext uri="{FF2B5EF4-FFF2-40B4-BE49-F238E27FC236}">
                <a16:creationId xmlns:a16="http://schemas.microsoft.com/office/drawing/2014/main" id="{855A479E-362A-E7EB-E4AD-833933A35A86}"/>
              </a:ext>
            </a:extLst>
          </p:cNvPr>
          <p:cNvSpPr>
            <a:spLocks noGrp="1"/>
          </p:cNvSpPr>
          <p:nvPr>
            <p:ph type="body" sz="quarter" idx="42" hasCustomPrompt="1"/>
          </p:nvPr>
        </p:nvSpPr>
        <p:spPr>
          <a:xfrm>
            <a:off x="4039295" y="5982131"/>
            <a:ext cx="1424762" cy="446568"/>
          </a:xfrm>
        </p:spPr>
        <p:txBody>
          <a:bodyPr anchor="t">
            <a:noAutofit/>
          </a:bodyPr>
          <a:lstStyle>
            <a:lvl1pPr marL="0" indent="0" algn="ctr">
              <a:buNone/>
              <a:defRPr sz="16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6" name="Text Placeholder 39">
            <a:extLst>
              <a:ext uri="{FF2B5EF4-FFF2-40B4-BE49-F238E27FC236}">
                <a16:creationId xmlns:a16="http://schemas.microsoft.com/office/drawing/2014/main" id="{FAF38905-52CF-F60D-5841-E7899218C03B}"/>
              </a:ext>
            </a:extLst>
          </p:cNvPr>
          <p:cNvSpPr>
            <a:spLocks noGrp="1"/>
          </p:cNvSpPr>
          <p:nvPr>
            <p:ph type="body" sz="quarter" idx="43" hasCustomPrompt="1"/>
          </p:nvPr>
        </p:nvSpPr>
        <p:spPr>
          <a:xfrm>
            <a:off x="1103688" y="5982131"/>
            <a:ext cx="1424762" cy="446568"/>
          </a:xfrm>
        </p:spPr>
        <p:txBody>
          <a:bodyPr anchor="t">
            <a:noAutofit/>
          </a:bodyPr>
          <a:lstStyle>
            <a:lvl1pPr marL="0" indent="0" algn="ctr">
              <a:buNone/>
              <a:defRPr sz="16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ED368035-E677-3DD5-2251-3AC0F2B5149D}"/>
              </a:ext>
            </a:extLst>
          </p:cNvPr>
          <p:cNvSpPr>
            <a:spLocks noGrp="1"/>
          </p:cNvSpPr>
          <p:nvPr>
            <p:ph type="body" sz="quarter" idx="44" hasCustomPrompt="1"/>
          </p:nvPr>
        </p:nvSpPr>
        <p:spPr>
          <a:xfrm>
            <a:off x="5951181" y="4108378"/>
            <a:ext cx="1424762" cy="446568"/>
          </a:xfrm>
        </p:spPr>
        <p:txBody>
          <a:bodyPr anchor="t">
            <a:noAutofit/>
          </a:bodyPr>
          <a:lstStyle>
            <a:lvl1pPr marL="0" indent="0" algn="ctr">
              <a:buNone/>
              <a:defRPr sz="16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20" name="Text Placeholder 39">
            <a:extLst>
              <a:ext uri="{FF2B5EF4-FFF2-40B4-BE49-F238E27FC236}">
                <a16:creationId xmlns:a16="http://schemas.microsoft.com/office/drawing/2014/main" id="{50EBA189-9C9E-022D-8D56-43362C898C01}"/>
              </a:ext>
            </a:extLst>
          </p:cNvPr>
          <p:cNvSpPr>
            <a:spLocks noGrp="1"/>
          </p:cNvSpPr>
          <p:nvPr>
            <p:ph type="body" sz="quarter" idx="45" hasCustomPrompt="1"/>
          </p:nvPr>
        </p:nvSpPr>
        <p:spPr>
          <a:xfrm>
            <a:off x="2614533" y="4082235"/>
            <a:ext cx="1424762" cy="446568"/>
          </a:xfrm>
        </p:spPr>
        <p:txBody>
          <a:bodyPr anchor="t">
            <a:noAutofit/>
          </a:bodyPr>
          <a:lstStyle>
            <a:lvl1pPr marL="0" indent="0" algn="ctr">
              <a:buNone/>
              <a:defRPr sz="16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23" name="Text Placeholder 39">
            <a:extLst>
              <a:ext uri="{FF2B5EF4-FFF2-40B4-BE49-F238E27FC236}">
                <a16:creationId xmlns:a16="http://schemas.microsoft.com/office/drawing/2014/main" id="{77C86EE7-935D-EE8C-F321-F0A224572CEE}"/>
              </a:ext>
            </a:extLst>
          </p:cNvPr>
          <p:cNvSpPr>
            <a:spLocks noGrp="1"/>
          </p:cNvSpPr>
          <p:nvPr>
            <p:ph type="body" sz="quarter" idx="46" hasCustomPrompt="1"/>
          </p:nvPr>
        </p:nvSpPr>
        <p:spPr>
          <a:xfrm>
            <a:off x="9564628" y="2260208"/>
            <a:ext cx="1424762" cy="446568"/>
          </a:xfrm>
        </p:spPr>
        <p:txBody>
          <a:bodyPr anchor="t">
            <a:noAutofit/>
          </a:bodyPr>
          <a:lstStyle>
            <a:lvl1pPr marL="0" indent="0" algn="ctr">
              <a:buNone/>
              <a:defRPr sz="16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26" name="Text Placeholder 39">
            <a:extLst>
              <a:ext uri="{FF2B5EF4-FFF2-40B4-BE49-F238E27FC236}">
                <a16:creationId xmlns:a16="http://schemas.microsoft.com/office/drawing/2014/main" id="{8560B8E9-6145-0EDA-EE0F-F46988ACAE37}"/>
              </a:ext>
            </a:extLst>
          </p:cNvPr>
          <p:cNvSpPr>
            <a:spLocks noGrp="1"/>
          </p:cNvSpPr>
          <p:nvPr>
            <p:ph type="body" sz="quarter" idx="47" hasCustomPrompt="1"/>
          </p:nvPr>
        </p:nvSpPr>
        <p:spPr>
          <a:xfrm>
            <a:off x="6708913" y="2253653"/>
            <a:ext cx="1424762" cy="446568"/>
          </a:xfrm>
        </p:spPr>
        <p:txBody>
          <a:bodyPr anchor="t">
            <a:noAutofit/>
          </a:bodyPr>
          <a:lstStyle>
            <a:lvl1pPr marL="0" indent="0" algn="ctr">
              <a:buNone/>
              <a:defRPr sz="16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27" name="Text Placeholder 39">
            <a:extLst>
              <a:ext uri="{FF2B5EF4-FFF2-40B4-BE49-F238E27FC236}">
                <a16:creationId xmlns:a16="http://schemas.microsoft.com/office/drawing/2014/main" id="{BAF4139F-5F86-7313-D371-4482F0997E40}"/>
              </a:ext>
            </a:extLst>
          </p:cNvPr>
          <p:cNvSpPr>
            <a:spLocks noGrp="1"/>
          </p:cNvSpPr>
          <p:nvPr>
            <p:ph type="body" sz="quarter" idx="48" hasCustomPrompt="1"/>
          </p:nvPr>
        </p:nvSpPr>
        <p:spPr>
          <a:xfrm>
            <a:off x="3853198" y="2269511"/>
            <a:ext cx="1424762" cy="446568"/>
          </a:xfrm>
        </p:spPr>
        <p:txBody>
          <a:bodyPr anchor="t">
            <a:noAutofit/>
          </a:bodyPr>
          <a:lstStyle>
            <a:lvl1pPr marL="0" indent="0" algn="ctr">
              <a:buNone/>
              <a:defRPr sz="16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GB"/>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GB"/>
              <a:t>Click icon to add picture</a:t>
            </a:r>
            <a:endParaRPr lang="en-US"/>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GB"/>
              <a:t>Click icon to add picture</a:t>
            </a:r>
            <a:endParaRPr lang="en-US"/>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GB"/>
              <a:t>Click icon to add picture</a:t>
            </a:r>
            <a:endParaRPr lang="en-US"/>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GB"/>
              <a:t>Click icon to add picture</a:t>
            </a:r>
            <a:endParaRPr lang="en-US"/>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GB"/>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GB"/>
              <a:t>Click icon to add chart</a:t>
            </a:r>
            <a:endParaRPr lang="en-US"/>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GB"/>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GB"/>
              <a:t>Click icon to add chart</a:t>
            </a:r>
            <a:endParaRPr lang="en-US"/>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GB"/>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GB"/>
              <a:t>Click icon to add chart</a:t>
            </a:r>
            <a:endParaRPr lang="en-US"/>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GB"/>
              <a:t>Click icon to add picture</a:t>
            </a:r>
            <a:endParaRPr lang="en-US"/>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GB"/>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GB"/>
              <a:t>Click icon to add chart</a:t>
            </a:r>
            <a:endParaRPr lang="en-US"/>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GB"/>
              <a:t>Click icon to add chart</a:t>
            </a:r>
            <a:endParaRPr lang="en-US"/>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GB"/>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GB"/>
              <a:t>Click icon to add chart</a:t>
            </a:r>
            <a:endParaRPr lang="en-US"/>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GB"/>
              <a:t>Click icon to add chart</a:t>
            </a:r>
            <a:endParaRPr lang="en-US"/>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GB"/>
              <a:t>Click icon to add chart</a:t>
            </a:r>
            <a:endParaRPr lang="en-US"/>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GB"/>
              <a:t>Click icon to add chart</a:t>
            </a:r>
            <a:endParaRPr lang="en-US"/>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GB"/>
              <a:t>Click icon to add picture</a:t>
            </a:r>
            <a:endParaRPr lang="en-US"/>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GB"/>
              <a:t>Click icon to add picture</a:t>
            </a: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pPr/>
              <a:t>‹#›</a:t>
            </a:fld>
            <a:endParaRPr lang="en-US"/>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pPr/>
              <a:t>‹#›</a:t>
            </a:fld>
            <a:endParaRPr lang="en-US"/>
          </a:p>
        </p:txBody>
      </p:sp>
    </p:spTree>
    <p:extLst>
      <p:ext uri="{BB962C8B-B14F-4D97-AF65-F5344CB8AC3E}">
        <p14:creationId xmlns:p14="http://schemas.microsoft.com/office/powerpoint/2010/main" val="18034160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lvl1pPr>
              <a:defRPr>
                <a:solidFill>
                  <a:schemeClr val="bg1"/>
                </a:solidFill>
                <a:latin typeface="+mj-lt"/>
              </a:defRPr>
            </a:lvl1pPr>
          </a:lstStyle>
          <a:p>
            <a:pPr>
              <a:defRPr/>
            </a:pPr>
            <a:fld id="{6B5AAD5F-0BDA-40B3-A821-DE594FC51B9B}" type="slidenum">
              <a:rPr lang="en-US" smtClean="0"/>
              <a:pPr>
                <a:defRPr/>
              </a:pPr>
              <a:t>‹#›</a:t>
            </a:fld>
            <a:endParaRPr lang="en-US"/>
          </a:p>
        </p:txBody>
      </p:sp>
    </p:spTree>
    <p:extLst>
      <p:ext uri="{BB962C8B-B14F-4D97-AF65-F5344CB8AC3E}">
        <p14:creationId xmlns:p14="http://schemas.microsoft.com/office/powerpoint/2010/main" val="2045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GB" noProof="0"/>
              <a:t>Click to edit Master title style</a:t>
            </a:r>
            <a:endParaRPr lang="en-US" noProof="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GB"/>
              <a:t>Click icon to add picture</a:t>
            </a:r>
            <a:endParaRPr lang="en-US"/>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 id="2147483703" r:id="rId53"/>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1647477" y="2739231"/>
            <a:ext cx="9253886" cy="1379537"/>
          </a:xfrm>
        </p:spPr>
        <p:txBody>
          <a:bodyPr>
            <a:normAutofit/>
          </a:bodyPr>
          <a:lstStyle/>
          <a:p>
            <a:pPr algn="ctr"/>
            <a:r>
              <a:rPr lang="en-US" sz="4400" dirty="0">
                <a:solidFill>
                  <a:schemeClr val="tx1"/>
                </a:solidFill>
                <a:latin typeface="Garamond" panose="02020404030301010803" pitchFamily="18" charset="0"/>
              </a:rPr>
              <a:t>E-Commerce and Retail B2B</a:t>
            </a:r>
            <a:br>
              <a:rPr lang="en-US" sz="4400" dirty="0">
                <a:solidFill>
                  <a:schemeClr val="tx1"/>
                </a:solidFill>
                <a:latin typeface="Garamond" panose="02020404030301010803" pitchFamily="18" charset="0"/>
              </a:rPr>
            </a:br>
            <a:r>
              <a:rPr lang="en-US" sz="4400" dirty="0">
                <a:solidFill>
                  <a:schemeClr val="tx1"/>
                </a:solidFill>
                <a:latin typeface="Garamond" panose="02020404030301010803" pitchFamily="18" charset="0"/>
              </a:rPr>
              <a:t>Case Study</a:t>
            </a:r>
            <a:endParaRPr lang="en-GB" sz="2400" dirty="0">
              <a:solidFill>
                <a:schemeClr val="tx1"/>
              </a:solidFill>
              <a:latin typeface="Garamond" panose="02020404030301010803" pitchFamily="18" charset="0"/>
            </a:endParaRPr>
          </a:p>
        </p:txBody>
      </p:sp>
      <p:sp>
        <p:nvSpPr>
          <p:cNvPr id="4" name="Title 2">
            <a:extLst>
              <a:ext uri="{FF2B5EF4-FFF2-40B4-BE49-F238E27FC236}">
                <a16:creationId xmlns:a16="http://schemas.microsoft.com/office/drawing/2014/main" id="{D546A185-CB26-3F7A-2E55-27F650EBF514}"/>
              </a:ext>
            </a:extLst>
          </p:cNvPr>
          <p:cNvSpPr txBox="1">
            <a:spLocks/>
          </p:cNvSpPr>
          <p:nvPr/>
        </p:nvSpPr>
        <p:spPr>
          <a:xfrm>
            <a:off x="10438356" y="6244683"/>
            <a:ext cx="1753644" cy="777603"/>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ctr"/>
            <a:r>
              <a:rPr lang="en-US" sz="1400" dirty="0">
                <a:solidFill>
                  <a:schemeClr val="tx1"/>
                </a:solidFill>
                <a:latin typeface="Garamond" panose="02020404030301010803" pitchFamily="18" charset="0"/>
              </a:rPr>
              <a:t>Tiana Viola Pinto Ujwal Kant         Tushar Parwani</a:t>
            </a:r>
            <a:br>
              <a:rPr lang="en-US" sz="4400" dirty="0">
                <a:solidFill>
                  <a:schemeClr val="tx1"/>
                </a:solidFill>
                <a:latin typeface="Garamond" panose="02020404030301010803" pitchFamily="18" charset="0"/>
              </a:rPr>
            </a:br>
            <a:endParaRPr lang="en-GB" sz="2400" dirty="0">
              <a:solidFill>
                <a:schemeClr val="tx1"/>
              </a:solidFill>
              <a:latin typeface="Garamond" panose="02020404030301010803" pitchFamily="18" charset="0"/>
            </a:endParaRPr>
          </a:p>
        </p:txBody>
      </p:sp>
      <p:sp>
        <p:nvSpPr>
          <p:cNvPr id="5" name="Title 2">
            <a:extLst>
              <a:ext uri="{FF2B5EF4-FFF2-40B4-BE49-F238E27FC236}">
                <a16:creationId xmlns:a16="http://schemas.microsoft.com/office/drawing/2014/main" id="{9A259847-4F99-C325-A304-11AE5A9EC2D0}"/>
              </a:ext>
            </a:extLst>
          </p:cNvPr>
          <p:cNvSpPr txBox="1">
            <a:spLocks/>
          </p:cNvSpPr>
          <p:nvPr/>
        </p:nvSpPr>
        <p:spPr>
          <a:xfrm>
            <a:off x="1704627" y="2762091"/>
            <a:ext cx="9253886" cy="13795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ctr"/>
            <a:r>
              <a:rPr lang="en-US" sz="4400" dirty="0">
                <a:latin typeface="Garamond" panose="02020404030301010803" pitchFamily="18" charset="0"/>
              </a:rPr>
              <a:t>E-Commerce and Retail B2B</a:t>
            </a:r>
            <a:br>
              <a:rPr lang="en-US" sz="4400" dirty="0">
                <a:latin typeface="Garamond" panose="02020404030301010803" pitchFamily="18" charset="0"/>
              </a:rPr>
            </a:br>
            <a:r>
              <a:rPr lang="en-US" sz="4400" dirty="0">
                <a:latin typeface="Garamond" panose="02020404030301010803" pitchFamily="18" charset="0"/>
              </a:rPr>
              <a:t>Case Study</a:t>
            </a:r>
            <a:endParaRPr lang="en-GB" sz="2400" dirty="0">
              <a:latin typeface="Garamond" panose="02020404030301010803" pitchFamily="18" charset="0"/>
            </a:endParaRPr>
          </a:p>
        </p:txBody>
      </p:sp>
      <p:sp>
        <p:nvSpPr>
          <p:cNvPr id="8" name="Title 2">
            <a:extLst>
              <a:ext uri="{FF2B5EF4-FFF2-40B4-BE49-F238E27FC236}">
                <a16:creationId xmlns:a16="http://schemas.microsoft.com/office/drawing/2014/main" id="{47DB8B99-ECFD-88D7-47E6-9A1AE7029662}"/>
              </a:ext>
            </a:extLst>
          </p:cNvPr>
          <p:cNvSpPr txBox="1">
            <a:spLocks/>
          </p:cNvSpPr>
          <p:nvPr/>
        </p:nvSpPr>
        <p:spPr>
          <a:xfrm>
            <a:off x="10472646" y="6256113"/>
            <a:ext cx="1753644" cy="777603"/>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ctr"/>
            <a:r>
              <a:rPr lang="en-US" sz="1400" dirty="0">
                <a:latin typeface="Garamond" panose="02020404030301010803" pitchFamily="18" charset="0"/>
              </a:rPr>
              <a:t>Tiana Viola Pinto Ujwal Kant         Tushar Parwani</a:t>
            </a:r>
            <a:br>
              <a:rPr lang="en-US" sz="4400" dirty="0">
                <a:latin typeface="Garamond" panose="02020404030301010803" pitchFamily="18" charset="0"/>
              </a:rPr>
            </a:br>
            <a:endParaRPr lang="en-GB" sz="2400" dirty="0">
              <a:latin typeface="Garamond" panose="02020404030301010803" pitchFamily="18" charset="0"/>
            </a:endParaRP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B5AAD5F-0BDA-40B3-A821-DE594FC51B9B}" type="slidenum">
              <a:rPr lang="en-US" smtClean="0"/>
              <a:pPr>
                <a:defRPr/>
              </a:pPr>
              <a:t>10</a:t>
            </a:fld>
            <a:endParaRPr lang="en-US"/>
          </a:p>
        </p:txBody>
      </p:sp>
      <p:sp>
        <p:nvSpPr>
          <p:cNvPr id="6" name="TextBox 5"/>
          <p:cNvSpPr txBox="1"/>
          <p:nvPr/>
        </p:nvSpPr>
        <p:spPr>
          <a:xfrm>
            <a:off x="321225" y="6006906"/>
            <a:ext cx="6017429" cy="646331"/>
          </a:xfrm>
          <a:prstGeom prst="rect">
            <a:avLst/>
          </a:prstGeom>
          <a:noFill/>
        </p:spPr>
        <p:txBody>
          <a:bodyPr wrap="square" rtlCol="0">
            <a:spAutoFit/>
          </a:bodyPr>
          <a:lstStyle/>
          <a:p>
            <a:r>
              <a:rPr lang="en-US" dirty="0"/>
              <a:t>No payment was received against any invoices from the 7th month onwards.</a:t>
            </a:r>
          </a:p>
        </p:txBody>
      </p:sp>
      <p:pic>
        <p:nvPicPr>
          <p:cNvPr id="5122" name="Picture 2">
            <a:extLst>
              <a:ext uri="{FF2B5EF4-FFF2-40B4-BE49-F238E27FC236}">
                <a16:creationId xmlns:a16="http://schemas.microsoft.com/office/drawing/2014/main" id="{20798A81-F005-3C5A-9F04-4207EE653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77" y="269046"/>
            <a:ext cx="6017429" cy="585216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32ED6012-BEA6-ABD8-BB81-6C540A537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796" y="269046"/>
            <a:ext cx="5955114" cy="58521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DE0605B-3A9E-681A-10FF-D74292A31090}"/>
              </a:ext>
            </a:extLst>
          </p:cNvPr>
          <p:cNvSpPr txBox="1"/>
          <p:nvPr/>
        </p:nvSpPr>
        <p:spPr>
          <a:xfrm>
            <a:off x="6357502" y="6006906"/>
            <a:ext cx="5834498" cy="646331"/>
          </a:xfrm>
          <a:prstGeom prst="rect">
            <a:avLst/>
          </a:prstGeom>
          <a:noFill/>
        </p:spPr>
        <p:txBody>
          <a:bodyPr wrap="square" rtlCol="0">
            <a:spAutoFit/>
          </a:bodyPr>
          <a:lstStyle/>
          <a:p>
            <a:r>
              <a:rPr lang="en-US" dirty="0"/>
              <a:t>Late payment rate decreases from the 1st to the 5th month. For the months 7, 8 and 9, however, the rate is very high.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B5AAD5F-0BDA-40B3-A821-DE594FC51B9B}" type="slidenum">
              <a:rPr lang="en-US" smtClean="0"/>
              <a:pPr>
                <a:defRPr/>
              </a:pPr>
              <a:t>11</a:t>
            </a:fld>
            <a:endParaRPr lang="en-US"/>
          </a:p>
        </p:txBody>
      </p:sp>
      <p:sp>
        <p:nvSpPr>
          <p:cNvPr id="7" name="TextBox 6"/>
          <p:cNvSpPr txBox="1"/>
          <p:nvPr/>
        </p:nvSpPr>
        <p:spPr>
          <a:xfrm>
            <a:off x="4598124" y="3020897"/>
            <a:ext cx="579005" cy="369332"/>
          </a:xfrm>
          <a:prstGeom prst="rect">
            <a:avLst/>
          </a:prstGeom>
          <a:noFill/>
        </p:spPr>
        <p:txBody>
          <a:bodyPr wrap="none" rtlCol="0">
            <a:spAutoFit/>
          </a:bodyPr>
          <a:lstStyle/>
          <a:p>
            <a:r>
              <a:rPr lang="en-US" dirty="0"/>
              <a:t>Fig1</a:t>
            </a:r>
          </a:p>
        </p:txBody>
      </p:sp>
      <p:sp>
        <p:nvSpPr>
          <p:cNvPr id="12" name="TextBox 11"/>
          <p:cNvSpPr txBox="1"/>
          <p:nvPr/>
        </p:nvSpPr>
        <p:spPr>
          <a:xfrm>
            <a:off x="4598125" y="4580164"/>
            <a:ext cx="4125833" cy="646331"/>
          </a:xfrm>
          <a:prstGeom prst="rect">
            <a:avLst/>
          </a:prstGeom>
          <a:noFill/>
        </p:spPr>
        <p:txBody>
          <a:bodyPr wrap="square" rtlCol="0">
            <a:spAutoFit/>
          </a:bodyPr>
          <a:lstStyle/>
          <a:p>
            <a:pPr algn="just"/>
            <a:r>
              <a:rPr lang="en-US" dirty="0"/>
              <a:t>Late payment ratio is very high for CM and lowest for INV INVOICE_CLASS.</a:t>
            </a:r>
          </a:p>
        </p:txBody>
      </p:sp>
      <p:pic>
        <p:nvPicPr>
          <p:cNvPr id="3" name="Picture 2">
            <a:extLst>
              <a:ext uri="{FF2B5EF4-FFF2-40B4-BE49-F238E27FC236}">
                <a16:creationId xmlns:a16="http://schemas.microsoft.com/office/drawing/2014/main" id="{414D4785-BF45-453F-E85F-0A2DE53CCD55}"/>
              </a:ext>
            </a:extLst>
          </p:cNvPr>
          <p:cNvPicPr>
            <a:picLocks noChangeAspect="1"/>
          </p:cNvPicPr>
          <p:nvPr/>
        </p:nvPicPr>
        <p:blipFill>
          <a:blip r:embed="rId2"/>
          <a:stretch>
            <a:fillRect/>
          </a:stretch>
        </p:blipFill>
        <p:spPr>
          <a:xfrm>
            <a:off x="472291" y="253609"/>
            <a:ext cx="8251667" cy="2769395"/>
          </a:xfrm>
          <a:prstGeom prst="rect">
            <a:avLst/>
          </a:prstGeom>
        </p:spPr>
      </p:pic>
      <p:pic>
        <p:nvPicPr>
          <p:cNvPr id="9" name="Picture 8">
            <a:extLst>
              <a:ext uri="{FF2B5EF4-FFF2-40B4-BE49-F238E27FC236}">
                <a16:creationId xmlns:a16="http://schemas.microsoft.com/office/drawing/2014/main" id="{3590A2C3-BBED-BC1C-FB72-0D9D8169BD64}"/>
              </a:ext>
            </a:extLst>
          </p:cNvPr>
          <p:cNvPicPr>
            <a:picLocks noChangeAspect="1"/>
          </p:cNvPicPr>
          <p:nvPr/>
        </p:nvPicPr>
        <p:blipFill>
          <a:blip r:embed="rId3"/>
          <a:stretch>
            <a:fillRect/>
          </a:stretch>
        </p:blipFill>
        <p:spPr>
          <a:xfrm>
            <a:off x="850718" y="3422875"/>
            <a:ext cx="3594100" cy="2870200"/>
          </a:xfrm>
          <a:prstGeom prst="rect">
            <a:avLst/>
          </a:prstGeom>
        </p:spPr>
      </p:pic>
      <p:sp>
        <p:nvSpPr>
          <p:cNvPr id="13" name="TextBox 12">
            <a:extLst>
              <a:ext uri="{FF2B5EF4-FFF2-40B4-BE49-F238E27FC236}">
                <a16:creationId xmlns:a16="http://schemas.microsoft.com/office/drawing/2014/main" id="{531A5216-D5FE-3AE9-829A-415106C3DD7F}"/>
              </a:ext>
            </a:extLst>
          </p:cNvPr>
          <p:cNvSpPr txBox="1"/>
          <p:nvPr/>
        </p:nvSpPr>
        <p:spPr>
          <a:xfrm>
            <a:off x="8812530" y="1038141"/>
            <a:ext cx="2706370" cy="1200329"/>
          </a:xfrm>
          <a:prstGeom prst="rect">
            <a:avLst/>
          </a:prstGeom>
          <a:noFill/>
        </p:spPr>
        <p:txBody>
          <a:bodyPr wrap="square" rtlCol="0">
            <a:spAutoFit/>
          </a:bodyPr>
          <a:lstStyle/>
          <a:p>
            <a:pPr algn="just"/>
            <a:r>
              <a:rPr lang="en-US" dirty="0"/>
              <a:t>The mean and median of invoice value of On-time bill payment is higher than late payment.</a:t>
            </a:r>
          </a:p>
        </p:txBody>
      </p:sp>
      <p:sp>
        <p:nvSpPr>
          <p:cNvPr id="14" name="TextBox 13">
            <a:extLst>
              <a:ext uri="{FF2B5EF4-FFF2-40B4-BE49-F238E27FC236}">
                <a16:creationId xmlns:a16="http://schemas.microsoft.com/office/drawing/2014/main" id="{0A1CDD60-E59D-C2CB-E9AB-402CF83086DA}"/>
              </a:ext>
            </a:extLst>
          </p:cNvPr>
          <p:cNvSpPr txBox="1"/>
          <p:nvPr/>
        </p:nvSpPr>
        <p:spPr>
          <a:xfrm>
            <a:off x="2329411" y="6315698"/>
            <a:ext cx="636713" cy="369332"/>
          </a:xfrm>
          <a:prstGeom prst="rect">
            <a:avLst/>
          </a:prstGeom>
          <a:noFill/>
        </p:spPr>
        <p:txBody>
          <a:bodyPr wrap="none" rtlCol="0">
            <a:spAutoFit/>
          </a:bodyPr>
          <a:lstStyle/>
          <a:p>
            <a:r>
              <a:rPr lang="en-US" dirty="0"/>
              <a:t>Fig 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B5AAD5F-0BDA-40B3-A821-DE594FC51B9B}" type="slidenum">
              <a:rPr lang="en-US" smtClean="0"/>
              <a:pPr>
                <a:defRPr/>
              </a:pPr>
              <a:t>12</a:t>
            </a:fld>
            <a:endParaRPr lang="en-US"/>
          </a:p>
        </p:txBody>
      </p:sp>
      <p:sp>
        <p:nvSpPr>
          <p:cNvPr id="6" name="TextBox 5"/>
          <p:cNvSpPr txBox="1"/>
          <p:nvPr/>
        </p:nvSpPr>
        <p:spPr>
          <a:xfrm>
            <a:off x="3434341" y="5551714"/>
            <a:ext cx="6044925" cy="369332"/>
          </a:xfrm>
          <a:prstGeom prst="rect">
            <a:avLst/>
          </a:prstGeom>
          <a:noFill/>
        </p:spPr>
        <p:txBody>
          <a:bodyPr wrap="none" rtlCol="0">
            <a:spAutoFit/>
          </a:bodyPr>
          <a:lstStyle/>
          <a:p>
            <a:r>
              <a:rPr lang="en-US" dirty="0"/>
              <a:t>The l ate payment ratio for Goods is higher than for Non-Goods.</a:t>
            </a:r>
          </a:p>
        </p:txBody>
      </p:sp>
      <p:pic>
        <p:nvPicPr>
          <p:cNvPr id="8194" name="Picture 2">
            <a:extLst>
              <a:ext uri="{FF2B5EF4-FFF2-40B4-BE49-F238E27FC236}">
                <a16:creationId xmlns:a16="http://schemas.microsoft.com/office/drawing/2014/main" id="{0E8A2180-FCEC-7F0B-AA6E-EF318D585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400" y="494574"/>
            <a:ext cx="6807200" cy="4965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13A6B1-EF37-3EFC-DEA2-BB2469AB5F80}"/>
              </a:ext>
            </a:extLst>
          </p:cNvPr>
          <p:cNvSpPr/>
          <p:nvPr/>
        </p:nvSpPr>
        <p:spPr>
          <a:xfrm>
            <a:off x="545231" y="6555"/>
            <a:ext cx="1101210" cy="64448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highlight>
                  <a:srgbClr val="800000"/>
                </a:highlight>
                <a:uLnTx/>
                <a:uFillTx/>
                <a:latin typeface="Calibri" panose="020F0502020204030204"/>
                <a:ea typeface="+mn-ea"/>
                <a:cs typeface="+mn-cs"/>
              </a:rPr>
              <a:t>        </a:t>
            </a:r>
          </a:p>
        </p:txBody>
      </p:sp>
      <p:grpSp>
        <p:nvGrpSpPr>
          <p:cNvPr id="8" name="Group 7">
            <a:extLst>
              <a:ext uri="{FF2B5EF4-FFF2-40B4-BE49-F238E27FC236}">
                <a16:creationId xmlns:a16="http://schemas.microsoft.com/office/drawing/2014/main" id="{01C51ABF-D524-9032-BAC6-8112314D6DCA}"/>
              </a:ext>
            </a:extLst>
          </p:cNvPr>
          <p:cNvGrpSpPr/>
          <p:nvPr/>
        </p:nvGrpSpPr>
        <p:grpSpPr>
          <a:xfrm>
            <a:off x="382771" y="265814"/>
            <a:ext cx="2514600" cy="754215"/>
            <a:chOff x="328247" y="616019"/>
            <a:chExt cx="1857600" cy="689150"/>
          </a:xfrm>
        </p:grpSpPr>
        <p:sp>
          <p:nvSpPr>
            <p:cNvPr id="12" name="Rectangle 11">
              <a:extLst>
                <a:ext uri="{FF2B5EF4-FFF2-40B4-BE49-F238E27FC236}">
                  <a16:creationId xmlns:a16="http://schemas.microsoft.com/office/drawing/2014/main" id="{745B02A5-24AA-85CF-0902-E02EE2EB62FC}"/>
                </a:ext>
              </a:extLst>
            </p:cNvPr>
            <p:cNvSpPr/>
            <p:nvPr/>
          </p:nvSpPr>
          <p:spPr>
            <a:xfrm>
              <a:off x="328247" y="616019"/>
              <a:ext cx="1857600" cy="689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50FD800-3D4C-F519-4F6D-CA4A1EC83EF2}"/>
                </a:ext>
              </a:extLst>
            </p:cNvPr>
            <p:cNvSpPr txBox="1"/>
            <p:nvPr/>
          </p:nvSpPr>
          <p:spPr>
            <a:xfrm>
              <a:off x="429846" y="819980"/>
              <a:ext cx="1597048" cy="2812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n w="0"/>
                  <a:solidFill>
                    <a:schemeClr val="accent1"/>
                  </a:solidFill>
                  <a:effectLst>
                    <a:outerShdw blurRad="38100" dist="25400" dir="5400000" algn="ctr" rotWithShape="0">
                      <a:srgbClr val="6E747A">
                        <a:alpha val="43000"/>
                      </a:srgbClr>
                    </a:outerShdw>
                  </a:effectLst>
                  <a:latin typeface="+mj-lt"/>
                  <a:ea typeface="Droid Serif" panose="02020600060500020200" pitchFamily="18" charset="0"/>
                  <a:cs typeface="Droid Serif" panose="02020600060500020200" pitchFamily="18" charset="0"/>
                </a:rPr>
                <a:t>E-Commerce &amp; Retail B2B</a:t>
              </a:r>
              <a:endParaRPr kumimoji="0" lang="en-US" sz="1400"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mj-lt"/>
                <a:ea typeface="Droid Serif" panose="02020600060500020200" pitchFamily="18" charset="0"/>
                <a:cs typeface="Droid Serif" panose="02020600060500020200" pitchFamily="18" charset="0"/>
              </a:endParaRPr>
            </a:p>
          </p:txBody>
        </p:sp>
        <p:cxnSp>
          <p:nvCxnSpPr>
            <p:cNvPr id="14" name="Straight Connector 13">
              <a:extLst>
                <a:ext uri="{FF2B5EF4-FFF2-40B4-BE49-F238E27FC236}">
                  <a16:creationId xmlns:a16="http://schemas.microsoft.com/office/drawing/2014/main" id="{F7B3EC7A-1817-3B73-C11B-D8E6A5A8ACD5}"/>
                </a:ext>
              </a:extLst>
            </p:cNvPr>
            <p:cNvCxnSpPr>
              <a:cxnSpLocks/>
            </p:cNvCxnSpPr>
            <p:nvPr/>
          </p:nvCxnSpPr>
          <p:spPr>
            <a:xfrm>
              <a:off x="429846" y="61601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F8AE065-B811-85EE-CA5D-32C50F0E00EB}"/>
                </a:ext>
              </a:extLst>
            </p:cNvPr>
            <p:cNvCxnSpPr>
              <a:cxnSpLocks/>
            </p:cNvCxnSpPr>
            <p:nvPr/>
          </p:nvCxnSpPr>
          <p:spPr>
            <a:xfrm>
              <a:off x="429846" y="130516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sp>
        <p:nvSpPr>
          <p:cNvPr id="3" name="Title 5">
            <a:extLst>
              <a:ext uri="{FF2B5EF4-FFF2-40B4-BE49-F238E27FC236}">
                <a16:creationId xmlns:a16="http://schemas.microsoft.com/office/drawing/2014/main" id="{6E0D1235-AB0D-C5FB-6961-588AD4928813}"/>
              </a:ext>
            </a:extLst>
          </p:cNvPr>
          <p:cNvSpPr txBox="1">
            <a:spLocks/>
          </p:cNvSpPr>
          <p:nvPr/>
        </p:nvSpPr>
        <p:spPr>
          <a:xfrm>
            <a:off x="4031814" y="104136"/>
            <a:ext cx="5023293" cy="107757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marL="0" lvl="1" algn="ctr"/>
            <a:r>
              <a:rPr lang="en-GB" sz="3600" b="1" dirty="0">
                <a:solidFill>
                  <a:srgbClr val="561C24"/>
                </a:solidFill>
                <a:latin typeface="+mj-lt"/>
                <a:cs typeface="Times New Roman" panose="02020603050405020304" pitchFamily="18" charset="0"/>
              </a:rPr>
              <a:t>Customer Segmentation</a:t>
            </a:r>
          </a:p>
          <a:p>
            <a:pPr marL="0" lvl="1" algn="ctr"/>
            <a:r>
              <a:rPr lang="en-GB" sz="3000" b="1" dirty="0">
                <a:solidFill>
                  <a:srgbClr val="561C24"/>
                </a:solidFill>
                <a:latin typeface="+mj-lt"/>
                <a:cs typeface="Times New Roman" panose="02020603050405020304" pitchFamily="18" charset="0"/>
              </a:rPr>
              <a:t>K means Analysis</a:t>
            </a:r>
          </a:p>
        </p:txBody>
      </p:sp>
      <p:sp>
        <p:nvSpPr>
          <p:cNvPr id="2" name="Slide Number Placeholder 3">
            <a:extLst>
              <a:ext uri="{FF2B5EF4-FFF2-40B4-BE49-F238E27FC236}">
                <a16:creationId xmlns:a16="http://schemas.microsoft.com/office/drawing/2014/main" id="{FF6DD656-8F66-7F29-5408-5C2D2E686B32}"/>
              </a:ext>
            </a:extLst>
          </p:cNvPr>
          <p:cNvSpPr txBox="1">
            <a:spLocks/>
          </p:cNvSpPr>
          <p:nvPr/>
        </p:nvSpPr>
        <p:spPr>
          <a:xfrm>
            <a:off x="11671300" y="6585788"/>
            <a:ext cx="373062" cy="20610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13</a:t>
            </a:fld>
            <a:endParaRPr lang="en-US"/>
          </a:p>
        </p:txBody>
      </p:sp>
      <p:sp>
        <p:nvSpPr>
          <p:cNvPr id="10" name="TextBox 9"/>
          <p:cNvSpPr txBox="1"/>
          <p:nvPr/>
        </p:nvSpPr>
        <p:spPr>
          <a:xfrm>
            <a:off x="1789611" y="1220992"/>
            <a:ext cx="9857158" cy="1200329"/>
          </a:xfrm>
          <a:prstGeom prst="rect">
            <a:avLst/>
          </a:prstGeom>
          <a:noFill/>
        </p:spPr>
        <p:txBody>
          <a:bodyPr wrap="square" rtlCol="0">
            <a:spAutoFit/>
          </a:bodyPr>
          <a:lstStyle/>
          <a:p>
            <a:pPr algn="just"/>
            <a:r>
              <a:rPr lang="en-US" dirty="0"/>
              <a:t>Enhancing model performance can be significantly achieved by incorporating customer-level attributes. By segmenting customers based on the average and standard deviation of their payment times, distinct customer groups can be identified. These segments can then be utilized as valuable features within the machine learning model.</a:t>
            </a:r>
          </a:p>
        </p:txBody>
      </p:sp>
      <p:sp>
        <p:nvSpPr>
          <p:cNvPr id="18" name="TextBox 17"/>
          <p:cNvSpPr txBox="1"/>
          <p:nvPr/>
        </p:nvSpPr>
        <p:spPr>
          <a:xfrm>
            <a:off x="4717319" y="5765510"/>
            <a:ext cx="3652282" cy="923330"/>
          </a:xfrm>
          <a:prstGeom prst="rect">
            <a:avLst/>
          </a:prstGeom>
          <a:noFill/>
        </p:spPr>
        <p:txBody>
          <a:bodyPr wrap="none" rtlCol="0">
            <a:spAutoFit/>
          </a:bodyPr>
          <a:lstStyle/>
          <a:p>
            <a:r>
              <a:rPr lang="en-US" dirty="0"/>
              <a:t>Cluster 0 - Medium Invoice Payment</a:t>
            </a:r>
          </a:p>
          <a:p>
            <a:r>
              <a:rPr lang="en-US" dirty="0"/>
              <a:t>Cluster 1 - Early Invoice Payment</a:t>
            </a:r>
          </a:p>
          <a:p>
            <a:r>
              <a:rPr lang="en-US" dirty="0"/>
              <a:t>Cluster 2 - Prolonged Invoice Payment</a:t>
            </a:r>
          </a:p>
        </p:txBody>
      </p:sp>
      <p:pic>
        <p:nvPicPr>
          <p:cNvPr id="7" name="Picture 6">
            <a:extLst>
              <a:ext uri="{FF2B5EF4-FFF2-40B4-BE49-F238E27FC236}">
                <a16:creationId xmlns:a16="http://schemas.microsoft.com/office/drawing/2014/main" id="{B873C913-03FC-0960-FC22-7E861CB8AE25}"/>
              </a:ext>
            </a:extLst>
          </p:cNvPr>
          <p:cNvPicPr>
            <a:picLocks noChangeAspect="1"/>
          </p:cNvPicPr>
          <p:nvPr/>
        </p:nvPicPr>
        <p:blipFill>
          <a:blip r:embed="rId3"/>
          <a:stretch>
            <a:fillRect/>
          </a:stretch>
        </p:blipFill>
        <p:spPr>
          <a:xfrm>
            <a:off x="3125548" y="2476321"/>
            <a:ext cx="6835824" cy="3181350"/>
          </a:xfrm>
          <a:prstGeom prst="rect">
            <a:avLst/>
          </a:prstGeom>
        </p:spPr>
      </p:pic>
    </p:spTree>
    <p:extLst>
      <p:ext uri="{BB962C8B-B14F-4D97-AF65-F5344CB8AC3E}">
        <p14:creationId xmlns:p14="http://schemas.microsoft.com/office/powerpoint/2010/main" val="14353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86802" y="4207585"/>
            <a:ext cx="10418396" cy="1754326"/>
          </a:xfrm>
          <a:prstGeom prst="rect">
            <a:avLst/>
          </a:prstGeom>
          <a:noFill/>
        </p:spPr>
        <p:txBody>
          <a:bodyPr wrap="square" rtlCol="0">
            <a:spAutoFit/>
          </a:bodyPr>
          <a:lstStyle/>
          <a:p>
            <a:r>
              <a:rPr lang="en-US" dirty="0"/>
              <a:t>Cluster 0 - Medium Invoice Payment</a:t>
            </a:r>
          </a:p>
          <a:p>
            <a:r>
              <a:rPr lang="en-US" dirty="0"/>
              <a:t>Cluster 1 - Early Invoice Payment</a:t>
            </a:r>
          </a:p>
          <a:p>
            <a:r>
              <a:rPr lang="en-US" dirty="0"/>
              <a:t>Cluster 2 - Prolonged Invoice Payment	</a:t>
            </a:r>
          </a:p>
          <a:p>
            <a:endParaRPr lang="en-US" dirty="0"/>
          </a:p>
          <a:p>
            <a:r>
              <a:rPr lang="en-US" dirty="0"/>
              <a:t>From the graphical distribution above, we can see that Early customers comprise of 88.7% of customers whereas medium payment duration has about 8.7%. Prolonged payers comprise the smallest distribution of 2.6%</a:t>
            </a:r>
          </a:p>
        </p:txBody>
      </p:sp>
      <p:pic>
        <p:nvPicPr>
          <p:cNvPr id="11266" name="Picture 2">
            <a:extLst>
              <a:ext uri="{FF2B5EF4-FFF2-40B4-BE49-F238E27FC236}">
                <a16:creationId xmlns:a16="http://schemas.microsoft.com/office/drawing/2014/main" id="{82A0A124-1B87-0EF1-AC57-E7832C580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205" y="639271"/>
            <a:ext cx="3831590" cy="38315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24767" y="5048795"/>
            <a:ext cx="7742465" cy="923330"/>
          </a:xfrm>
          <a:prstGeom prst="rect">
            <a:avLst/>
          </a:prstGeom>
          <a:noFill/>
        </p:spPr>
        <p:txBody>
          <a:bodyPr wrap="square" rtlCol="0">
            <a:spAutoFit/>
          </a:bodyPr>
          <a:lstStyle/>
          <a:p>
            <a:r>
              <a:rPr lang="en-US" dirty="0"/>
              <a:t>Category 0 – Early Payers had the shortest average payment duration, while </a:t>
            </a:r>
          </a:p>
          <a:p>
            <a:r>
              <a:rPr lang="en-US" dirty="0"/>
              <a:t>Category 2 – Extended Payers had the longest average payment duration. </a:t>
            </a:r>
          </a:p>
          <a:p>
            <a:r>
              <a:rPr lang="en-US" dirty="0"/>
              <a:t>Category 1 – Medium-Duration Payers.</a:t>
            </a:r>
          </a:p>
        </p:txBody>
      </p:sp>
      <p:pic>
        <p:nvPicPr>
          <p:cNvPr id="10242" name="Picture 2">
            <a:extLst>
              <a:ext uri="{FF2B5EF4-FFF2-40B4-BE49-F238E27FC236}">
                <a16:creationId xmlns:a16="http://schemas.microsoft.com/office/drawing/2014/main" id="{FEF724B7-5FC8-6AC6-6E2A-9CEEED006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49" y="885875"/>
            <a:ext cx="4991100" cy="3987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3E5F-B2C4-C556-2BF8-DA9EEE3CAE3C}"/>
              </a:ext>
            </a:extLst>
          </p:cNvPr>
          <p:cNvSpPr>
            <a:spLocks noGrp="1"/>
          </p:cNvSpPr>
          <p:nvPr>
            <p:ph type="title"/>
          </p:nvPr>
        </p:nvSpPr>
        <p:spPr>
          <a:xfrm>
            <a:off x="831850" y="2331584"/>
            <a:ext cx="10515600" cy="2461133"/>
          </a:xfrm>
        </p:spPr>
        <p:txBody>
          <a:bodyPr>
            <a:normAutofit/>
          </a:bodyPr>
          <a:lstStyle/>
          <a:p>
            <a:pPr marL="0" lvl="1" algn="ctr"/>
            <a:r>
              <a:rPr lang="en-GB" sz="5400" b="1" dirty="0">
                <a:solidFill>
                  <a:srgbClr val="F0E8E6"/>
                </a:solidFill>
                <a:latin typeface="+mj-lt"/>
                <a:cs typeface="Times New Roman" panose="02020603050405020304" pitchFamily="18" charset="0"/>
              </a:rPr>
              <a:t>Model Building</a:t>
            </a:r>
            <a:br>
              <a:rPr lang="en-GB" sz="6000" b="1" dirty="0">
                <a:solidFill>
                  <a:srgbClr val="F0E8E6"/>
                </a:solidFill>
                <a:latin typeface="+mj-lt"/>
                <a:cs typeface="Times New Roman" panose="02020603050405020304" pitchFamily="18" charset="0"/>
              </a:rPr>
            </a:br>
            <a:endParaRPr lang="en-US" dirty="0">
              <a:solidFill>
                <a:srgbClr val="F0E8E6"/>
              </a:solidFill>
            </a:endParaRPr>
          </a:p>
        </p:txBody>
      </p:sp>
      <p:sp>
        <p:nvSpPr>
          <p:cNvPr id="3" name="Slide Number Placeholder 3">
            <a:extLst>
              <a:ext uri="{FF2B5EF4-FFF2-40B4-BE49-F238E27FC236}">
                <a16:creationId xmlns:a16="http://schemas.microsoft.com/office/drawing/2014/main" id="{79A96F7C-11D8-B31B-5822-BD8F3F16E992}"/>
              </a:ext>
            </a:extLst>
          </p:cNvPr>
          <p:cNvSpPr txBox="1">
            <a:spLocks/>
          </p:cNvSpPr>
          <p:nvPr/>
        </p:nvSpPr>
        <p:spPr>
          <a:xfrm>
            <a:off x="11671300" y="6585788"/>
            <a:ext cx="373062" cy="20610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16</a:t>
            </a:fld>
            <a:endParaRPr lang="en-US"/>
          </a:p>
        </p:txBody>
      </p:sp>
    </p:spTree>
    <p:extLst>
      <p:ext uri="{BB962C8B-B14F-4D97-AF65-F5344CB8AC3E}">
        <p14:creationId xmlns:p14="http://schemas.microsoft.com/office/powerpoint/2010/main" val="3446304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13A6B1-EF37-3EFC-DEA2-BB2469AB5F80}"/>
              </a:ext>
            </a:extLst>
          </p:cNvPr>
          <p:cNvSpPr/>
          <p:nvPr/>
        </p:nvSpPr>
        <p:spPr>
          <a:xfrm>
            <a:off x="545231" y="6555"/>
            <a:ext cx="1101210" cy="64448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highlight>
                  <a:srgbClr val="800000"/>
                </a:highlight>
                <a:uLnTx/>
                <a:uFillTx/>
                <a:latin typeface="Calibri" panose="020F0502020204030204"/>
                <a:ea typeface="+mn-ea"/>
                <a:cs typeface="+mn-cs"/>
              </a:rPr>
              <a:t>        </a:t>
            </a:r>
          </a:p>
        </p:txBody>
      </p:sp>
      <p:grpSp>
        <p:nvGrpSpPr>
          <p:cNvPr id="8" name="Group 7">
            <a:extLst>
              <a:ext uri="{FF2B5EF4-FFF2-40B4-BE49-F238E27FC236}">
                <a16:creationId xmlns:a16="http://schemas.microsoft.com/office/drawing/2014/main" id="{01C51ABF-D524-9032-BAC6-8112314D6DCA}"/>
              </a:ext>
            </a:extLst>
          </p:cNvPr>
          <p:cNvGrpSpPr/>
          <p:nvPr/>
        </p:nvGrpSpPr>
        <p:grpSpPr>
          <a:xfrm>
            <a:off x="382771" y="265814"/>
            <a:ext cx="2514600" cy="754215"/>
            <a:chOff x="328247" y="616019"/>
            <a:chExt cx="1857600" cy="689150"/>
          </a:xfrm>
        </p:grpSpPr>
        <p:sp>
          <p:nvSpPr>
            <p:cNvPr id="12" name="Rectangle 11">
              <a:extLst>
                <a:ext uri="{FF2B5EF4-FFF2-40B4-BE49-F238E27FC236}">
                  <a16:creationId xmlns:a16="http://schemas.microsoft.com/office/drawing/2014/main" id="{745B02A5-24AA-85CF-0902-E02EE2EB62FC}"/>
                </a:ext>
              </a:extLst>
            </p:cNvPr>
            <p:cNvSpPr/>
            <p:nvPr/>
          </p:nvSpPr>
          <p:spPr>
            <a:xfrm>
              <a:off x="328247" y="616019"/>
              <a:ext cx="1857600" cy="689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50FD800-3D4C-F519-4F6D-CA4A1EC83EF2}"/>
                </a:ext>
              </a:extLst>
            </p:cNvPr>
            <p:cNvSpPr txBox="1"/>
            <p:nvPr/>
          </p:nvSpPr>
          <p:spPr>
            <a:xfrm>
              <a:off x="429846" y="819980"/>
              <a:ext cx="1597048" cy="2812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n w="0"/>
                  <a:solidFill>
                    <a:schemeClr val="accent1"/>
                  </a:solidFill>
                  <a:effectLst>
                    <a:outerShdw blurRad="38100" dist="25400" dir="5400000" algn="ctr" rotWithShape="0">
                      <a:srgbClr val="6E747A">
                        <a:alpha val="43000"/>
                      </a:srgbClr>
                    </a:outerShdw>
                  </a:effectLst>
                  <a:latin typeface="+mj-lt"/>
                  <a:ea typeface="Droid Serif" panose="02020600060500020200" pitchFamily="18" charset="0"/>
                  <a:cs typeface="Droid Serif" panose="02020600060500020200" pitchFamily="18" charset="0"/>
                </a:rPr>
                <a:t>E-Commerce &amp; Retail B2B</a:t>
              </a:r>
              <a:endParaRPr kumimoji="0" lang="en-US" sz="1400"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mj-lt"/>
                <a:ea typeface="Droid Serif" panose="02020600060500020200" pitchFamily="18" charset="0"/>
                <a:cs typeface="Droid Serif" panose="02020600060500020200" pitchFamily="18" charset="0"/>
              </a:endParaRPr>
            </a:p>
          </p:txBody>
        </p:sp>
        <p:cxnSp>
          <p:nvCxnSpPr>
            <p:cNvPr id="14" name="Straight Connector 13">
              <a:extLst>
                <a:ext uri="{FF2B5EF4-FFF2-40B4-BE49-F238E27FC236}">
                  <a16:creationId xmlns:a16="http://schemas.microsoft.com/office/drawing/2014/main" id="{F7B3EC7A-1817-3B73-C11B-D8E6A5A8ACD5}"/>
                </a:ext>
              </a:extLst>
            </p:cNvPr>
            <p:cNvCxnSpPr>
              <a:cxnSpLocks/>
            </p:cNvCxnSpPr>
            <p:nvPr/>
          </p:nvCxnSpPr>
          <p:spPr>
            <a:xfrm>
              <a:off x="429846" y="61601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F8AE065-B811-85EE-CA5D-32C50F0E00EB}"/>
                </a:ext>
              </a:extLst>
            </p:cNvPr>
            <p:cNvCxnSpPr>
              <a:cxnSpLocks/>
            </p:cNvCxnSpPr>
            <p:nvPr/>
          </p:nvCxnSpPr>
          <p:spPr>
            <a:xfrm>
              <a:off x="429846" y="130516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sp>
        <p:nvSpPr>
          <p:cNvPr id="3" name="Title 5">
            <a:extLst>
              <a:ext uri="{FF2B5EF4-FFF2-40B4-BE49-F238E27FC236}">
                <a16:creationId xmlns:a16="http://schemas.microsoft.com/office/drawing/2014/main" id="{6E0D1235-AB0D-C5FB-6961-588AD4928813}"/>
              </a:ext>
            </a:extLst>
          </p:cNvPr>
          <p:cNvSpPr txBox="1">
            <a:spLocks/>
          </p:cNvSpPr>
          <p:nvPr/>
        </p:nvSpPr>
        <p:spPr>
          <a:xfrm>
            <a:off x="4031814" y="104136"/>
            <a:ext cx="5023293" cy="107757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marL="0" lvl="1" algn="ctr"/>
            <a:r>
              <a:rPr lang="en-GB" sz="3600" b="1" dirty="0">
                <a:solidFill>
                  <a:srgbClr val="561C24"/>
                </a:solidFill>
                <a:latin typeface="+mj-lt"/>
                <a:cs typeface="Times New Roman" panose="02020603050405020304" pitchFamily="18" charset="0"/>
              </a:rPr>
              <a:t>Model Building</a:t>
            </a:r>
          </a:p>
        </p:txBody>
      </p:sp>
      <p:sp>
        <p:nvSpPr>
          <p:cNvPr id="2" name="Slide Number Placeholder 3">
            <a:extLst>
              <a:ext uri="{FF2B5EF4-FFF2-40B4-BE49-F238E27FC236}">
                <a16:creationId xmlns:a16="http://schemas.microsoft.com/office/drawing/2014/main" id="{D9D64C48-098C-19E3-0635-2A2B6397FE44}"/>
              </a:ext>
            </a:extLst>
          </p:cNvPr>
          <p:cNvSpPr txBox="1">
            <a:spLocks/>
          </p:cNvSpPr>
          <p:nvPr/>
        </p:nvSpPr>
        <p:spPr>
          <a:xfrm>
            <a:off x="11671300" y="6585788"/>
            <a:ext cx="373062" cy="20610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17</a:t>
            </a:fld>
            <a:endParaRPr lang="en-US"/>
          </a:p>
        </p:txBody>
      </p:sp>
      <p:sp>
        <p:nvSpPr>
          <p:cNvPr id="11" name="TextBox 10"/>
          <p:cNvSpPr txBox="1"/>
          <p:nvPr/>
        </p:nvSpPr>
        <p:spPr>
          <a:xfrm>
            <a:off x="7155180" y="2136338"/>
            <a:ext cx="4491589" cy="2585323"/>
          </a:xfrm>
          <a:prstGeom prst="rect">
            <a:avLst/>
          </a:prstGeom>
          <a:noFill/>
        </p:spPr>
        <p:txBody>
          <a:bodyPr wrap="square" rtlCol="0">
            <a:spAutoFit/>
          </a:bodyPr>
          <a:lstStyle/>
          <a:p>
            <a:r>
              <a:rPr lang="en-US" dirty="0"/>
              <a:t>Since the columns </a:t>
            </a:r>
          </a:p>
          <a:p>
            <a:r>
              <a:rPr lang="en-US" dirty="0"/>
              <a:t>- CM &amp; INV</a:t>
            </a:r>
          </a:p>
          <a:p>
            <a:r>
              <a:rPr lang="en-US" dirty="0"/>
              <a:t>- INV &amp; Immediate Payment</a:t>
            </a:r>
          </a:p>
          <a:p>
            <a:r>
              <a:rPr lang="en-US" dirty="0"/>
              <a:t>- DM &amp; 90 days from EOM </a:t>
            </a:r>
          </a:p>
          <a:p>
            <a:r>
              <a:rPr lang="en-US" dirty="0"/>
              <a:t>These columns were dropped and the heatmap was plotted again with the remaining columns. The results presented hereby indicate that after dropping columns with high multicollinearity, the dataset is now ready for model building</a:t>
            </a:r>
          </a:p>
        </p:txBody>
      </p:sp>
      <p:pic>
        <p:nvPicPr>
          <p:cNvPr id="12290" name="Picture 2">
            <a:extLst>
              <a:ext uri="{FF2B5EF4-FFF2-40B4-BE49-F238E27FC236}">
                <a16:creationId xmlns:a16="http://schemas.microsoft.com/office/drawing/2014/main" id="{A22E28BE-5C96-A8AE-F087-436396D2D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442" y="1404923"/>
            <a:ext cx="4879282" cy="515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205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13A6B1-EF37-3EFC-DEA2-BB2469AB5F80}"/>
              </a:ext>
            </a:extLst>
          </p:cNvPr>
          <p:cNvSpPr/>
          <p:nvPr/>
        </p:nvSpPr>
        <p:spPr>
          <a:xfrm>
            <a:off x="545231" y="6555"/>
            <a:ext cx="1101210" cy="64448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highlight>
                  <a:srgbClr val="800000"/>
                </a:highlight>
                <a:uLnTx/>
                <a:uFillTx/>
                <a:latin typeface="Calibri" panose="020F0502020204030204"/>
                <a:ea typeface="+mn-ea"/>
                <a:cs typeface="+mn-cs"/>
              </a:rPr>
              <a:t>        </a:t>
            </a:r>
          </a:p>
        </p:txBody>
      </p:sp>
      <p:grpSp>
        <p:nvGrpSpPr>
          <p:cNvPr id="8" name="Group 7">
            <a:extLst>
              <a:ext uri="{FF2B5EF4-FFF2-40B4-BE49-F238E27FC236}">
                <a16:creationId xmlns:a16="http://schemas.microsoft.com/office/drawing/2014/main" id="{01C51ABF-D524-9032-BAC6-8112314D6DCA}"/>
              </a:ext>
            </a:extLst>
          </p:cNvPr>
          <p:cNvGrpSpPr/>
          <p:nvPr/>
        </p:nvGrpSpPr>
        <p:grpSpPr>
          <a:xfrm>
            <a:off x="382771" y="265814"/>
            <a:ext cx="2514600" cy="754215"/>
            <a:chOff x="328247" y="616019"/>
            <a:chExt cx="1857600" cy="689150"/>
          </a:xfrm>
        </p:grpSpPr>
        <p:sp>
          <p:nvSpPr>
            <p:cNvPr id="12" name="Rectangle 11">
              <a:extLst>
                <a:ext uri="{FF2B5EF4-FFF2-40B4-BE49-F238E27FC236}">
                  <a16:creationId xmlns:a16="http://schemas.microsoft.com/office/drawing/2014/main" id="{745B02A5-24AA-85CF-0902-E02EE2EB62FC}"/>
                </a:ext>
              </a:extLst>
            </p:cNvPr>
            <p:cNvSpPr/>
            <p:nvPr/>
          </p:nvSpPr>
          <p:spPr>
            <a:xfrm>
              <a:off x="328247" y="616019"/>
              <a:ext cx="1857600" cy="689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50FD800-3D4C-F519-4F6D-CA4A1EC83EF2}"/>
                </a:ext>
              </a:extLst>
            </p:cNvPr>
            <p:cNvSpPr txBox="1"/>
            <p:nvPr/>
          </p:nvSpPr>
          <p:spPr>
            <a:xfrm>
              <a:off x="429846" y="819980"/>
              <a:ext cx="1597048" cy="2812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n w="0"/>
                  <a:solidFill>
                    <a:schemeClr val="accent1"/>
                  </a:solidFill>
                  <a:effectLst>
                    <a:outerShdw blurRad="38100" dist="25400" dir="5400000" algn="ctr" rotWithShape="0">
                      <a:srgbClr val="6E747A">
                        <a:alpha val="43000"/>
                      </a:srgbClr>
                    </a:outerShdw>
                  </a:effectLst>
                  <a:latin typeface="+mj-lt"/>
                  <a:ea typeface="Droid Serif" panose="02020600060500020200" pitchFamily="18" charset="0"/>
                  <a:cs typeface="Droid Serif" panose="02020600060500020200" pitchFamily="18" charset="0"/>
                </a:rPr>
                <a:t>E-Commerce &amp; Retail B2B</a:t>
              </a:r>
              <a:endParaRPr kumimoji="0" lang="en-US" sz="1400"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mj-lt"/>
                <a:ea typeface="Droid Serif" panose="02020600060500020200" pitchFamily="18" charset="0"/>
                <a:cs typeface="Droid Serif" panose="02020600060500020200" pitchFamily="18" charset="0"/>
              </a:endParaRPr>
            </a:p>
          </p:txBody>
        </p:sp>
        <p:cxnSp>
          <p:nvCxnSpPr>
            <p:cNvPr id="14" name="Straight Connector 13">
              <a:extLst>
                <a:ext uri="{FF2B5EF4-FFF2-40B4-BE49-F238E27FC236}">
                  <a16:creationId xmlns:a16="http://schemas.microsoft.com/office/drawing/2014/main" id="{F7B3EC7A-1817-3B73-C11B-D8E6A5A8ACD5}"/>
                </a:ext>
              </a:extLst>
            </p:cNvPr>
            <p:cNvCxnSpPr>
              <a:cxnSpLocks/>
            </p:cNvCxnSpPr>
            <p:nvPr/>
          </p:nvCxnSpPr>
          <p:spPr>
            <a:xfrm>
              <a:off x="429846" y="61601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F8AE065-B811-85EE-CA5D-32C50F0E00EB}"/>
                </a:ext>
              </a:extLst>
            </p:cNvPr>
            <p:cNvCxnSpPr>
              <a:cxnSpLocks/>
            </p:cNvCxnSpPr>
            <p:nvPr/>
          </p:nvCxnSpPr>
          <p:spPr>
            <a:xfrm>
              <a:off x="429846" y="130516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sp>
        <p:nvSpPr>
          <p:cNvPr id="3" name="Title 5">
            <a:extLst>
              <a:ext uri="{FF2B5EF4-FFF2-40B4-BE49-F238E27FC236}">
                <a16:creationId xmlns:a16="http://schemas.microsoft.com/office/drawing/2014/main" id="{6E0D1235-AB0D-C5FB-6961-588AD4928813}"/>
              </a:ext>
            </a:extLst>
          </p:cNvPr>
          <p:cNvSpPr txBox="1">
            <a:spLocks/>
          </p:cNvSpPr>
          <p:nvPr/>
        </p:nvSpPr>
        <p:spPr>
          <a:xfrm>
            <a:off x="3258091" y="104136"/>
            <a:ext cx="7860148" cy="107757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marL="0" lvl="1" algn="ctr"/>
            <a:r>
              <a:rPr lang="en-GB" sz="3600" b="1" dirty="0">
                <a:solidFill>
                  <a:srgbClr val="561C24"/>
                </a:solidFill>
                <a:latin typeface="+mj-lt"/>
                <a:cs typeface="Times New Roman" panose="02020603050405020304" pitchFamily="18" charset="0"/>
              </a:rPr>
              <a:t>Logistic Regression VS Random Forest</a:t>
            </a:r>
          </a:p>
        </p:txBody>
      </p:sp>
      <p:sp>
        <p:nvSpPr>
          <p:cNvPr id="2" name="Slide Number Placeholder 3">
            <a:extLst>
              <a:ext uri="{FF2B5EF4-FFF2-40B4-BE49-F238E27FC236}">
                <a16:creationId xmlns:a16="http://schemas.microsoft.com/office/drawing/2014/main" id="{6AFAD668-9811-FC8E-1A90-7F84429FE08F}"/>
              </a:ext>
            </a:extLst>
          </p:cNvPr>
          <p:cNvSpPr txBox="1">
            <a:spLocks/>
          </p:cNvSpPr>
          <p:nvPr/>
        </p:nvSpPr>
        <p:spPr>
          <a:xfrm>
            <a:off x="11671300" y="6585788"/>
            <a:ext cx="373062" cy="20610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18</a:t>
            </a:fld>
            <a:endParaRPr lang="en-US"/>
          </a:p>
        </p:txBody>
      </p:sp>
      <p:sp>
        <p:nvSpPr>
          <p:cNvPr id="11" name="TextBox 10"/>
          <p:cNvSpPr txBox="1"/>
          <p:nvPr/>
        </p:nvSpPr>
        <p:spPr>
          <a:xfrm>
            <a:off x="9026434" y="4219302"/>
            <a:ext cx="1645920" cy="307777"/>
          </a:xfrm>
          <a:prstGeom prst="rect">
            <a:avLst/>
          </a:prstGeom>
          <a:noFill/>
        </p:spPr>
        <p:txBody>
          <a:bodyPr wrap="square" rtlCol="0">
            <a:spAutoFit/>
          </a:bodyPr>
          <a:lstStyle/>
          <a:p>
            <a:r>
              <a:rPr lang="en-US" sz="1400" b="1" dirty="0"/>
              <a:t>Fig 2</a:t>
            </a:r>
            <a:endParaRPr lang="en-US" b="1" dirty="0"/>
          </a:p>
        </p:txBody>
      </p:sp>
      <p:sp>
        <p:nvSpPr>
          <p:cNvPr id="16" name="TextBox 15"/>
          <p:cNvSpPr txBox="1"/>
          <p:nvPr/>
        </p:nvSpPr>
        <p:spPr>
          <a:xfrm>
            <a:off x="7685686" y="5113786"/>
            <a:ext cx="3985614" cy="1200329"/>
          </a:xfrm>
          <a:prstGeom prst="rect">
            <a:avLst/>
          </a:prstGeom>
          <a:noFill/>
        </p:spPr>
        <p:txBody>
          <a:bodyPr wrap="square" rtlCol="0">
            <a:spAutoFit/>
          </a:bodyPr>
          <a:lstStyle/>
          <a:p>
            <a:r>
              <a:rPr lang="en-US" dirty="0"/>
              <a:t>Fig 2: The plot from the random forest confirmed the feasibility of using 0.65 as the optimal point for the cutoff probability</a:t>
            </a:r>
          </a:p>
        </p:txBody>
      </p:sp>
      <p:sp>
        <p:nvSpPr>
          <p:cNvPr id="18" name="TextBox 17"/>
          <p:cNvSpPr txBox="1"/>
          <p:nvPr/>
        </p:nvSpPr>
        <p:spPr>
          <a:xfrm>
            <a:off x="4274211" y="4793506"/>
            <a:ext cx="559769" cy="307777"/>
          </a:xfrm>
          <a:prstGeom prst="rect">
            <a:avLst/>
          </a:prstGeom>
          <a:noFill/>
        </p:spPr>
        <p:txBody>
          <a:bodyPr wrap="none" rtlCol="0">
            <a:spAutoFit/>
          </a:bodyPr>
          <a:lstStyle/>
          <a:p>
            <a:r>
              <a:rPr lang="en-US" sz="1400" b="1" dirty="0"/>
              <a:t>Fig 1</a:t>
            </a:r>
          </a:p>
        </p:txBody>
      </p:sp>
      <p:sp>
        <p:nvSpPr>
          <p:cNvPr id="19" name="TextBox 18"/>
          <p:cNvSpPr txBox="1"/>
          <p:nvPr/>
        </p:nvSpPr>
        <p:spPr>
          <a:xfrm>
            <a:off x="2616165" y="5113786"/>
            <a:ext cx="4367566" cy="1200329"/>
          </a:xfrm>
          <a:prstGeom prst="rect">
            <a:avLst/>
          </a:prstGeom>
          <a:noFill/>
        </p:spPr>
        <p:txBody>
          <a:bodyPr wrap="square" rtlCol="0">
            <a:spAutoFit/>
          </a:bodyPr>
          <a:lstStyle/>
          <a:p>
            <a:r>
              <a:rPr lang="en-US" dirty="0"/>
              <a:t>Fig 1: From the logistic regression plot above, 0.65 was taken to be the optimum point as a cutoff probability.</a:t>
            </a:r>
          </a:p>
          <a:p>
            <a:endParaRPr lang="en-US" dirty="0"/>
          </a:p>
        </p:txBody>
      </p:sp>
      <p:pic>
        <p:nvPicPr>
          <p:cNvPr id="7" name="Picture 6">
            <a:extLst>
              <a:ext uri="{FF2B5EF4-FFF2-40B4-BE49-F238E27FC236}">
                <a16:creationId xmlns:a16="http://schemas.microsoft.com/office/drawing/2014/main" id="{E3A62F96-F7E1-300C-7A12-CE2B93AAC997}"/>
              </a:ext>
            </a:extLst>
          </p:cNvPr>
          <p:cNvPicPr>
            <a:picLocks noChangeAspect="1"/>
          </p:cNvPicPr>
          <p:nvPr/>
        </p:nvPicPr>
        <p:blipFill>
          <a:blip r:embed="rId3"/>
          <a:stretch>
            <a:fillRect/>
          </a:stretch>
        </p:blipFill>
        <p:spPr>
          <a:xfrm>
            <a:off x="2481940" y="1501986"/>
            <a:ext cx="4144313" cy="3279017"/>
          </a:xfrm>
          <a:prstGeom prst="rect">
            <a:avLst/>
          </a:prstGeom>
        </p:spPr>
      </p:pic>
      <p:sp>
        <p:nvSpPr>
          <p:cNvPr id="9" name="TextBox 8">
            <a:extLst>
              <a:ext uri="{FF2B5EF4-FFF2-40B4-BE49-F238E27FC236}">
                <a16:creationId xmlns:a16="http://schemas.microsoft.com/office/drawing/2014/main" id="{034BDA25-C92F-A59C-FCE7-37E1D747FC9D}"/>
              </a:ext>
            </a:extLst>
          </p:cNvPr>
          <p:cNvSpPr txBox="1"/>
          <p:nvPr/>
        </p:nvSpPr>
        <p:spPr>
          <a:xfrm>
            <a:off x="9562296" y="4793505"/>
            <a:ext cx="574196" cy="307777"/>
          </a:xfrm>
          <a:prstGeom prst="rect">
            <a:avLst/>
          </a:prstGeom>
          <a:noFill/>
        </p:spPr>
        <p:txBody>
          <a:bodyPr wrap="none" rtlCol="0">
            <a:spAutoFit/>
          </a:bodyPr>
          <a:lstStyle/>
          <a:p>
            <a:r>
              <a:rPr lang="en-US" sz="1400" b="1" dirty="0"/>
              <a:t>Fig 2</a:t>
            </a:r>
          </a:p>
        </p:txBody>
      </p:sp>
      <p:pic>
        <p:nvPicPr>
          <p:cNvPr id="13318" name="Picture 6">
            <a:extLst>
              <a:ext uri="{FF2B5EF4-FFF2-40B4-BE49-F238E27FC236}">
                <a16:creationId xmlns:a16="http://schemas.microsoft.com/office/drawing/2014/main" id="{C4282CE5-DA0A-70AA-4132-9B28A37595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730" y="1501986"/>
            <a:ext cx="4150214" cy="3150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98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13A6B1-EF37-3EFC-DEA2-BB2469AB5F80}"/>
              </a:ext>
            </a:extLst>
          </p:cNvPr>
          <p:cNvSpPr/>
          <p:nvPr/>
        </p:nvSpPr>
        <p:spPr>
          <a:xfrm>
            <a:off x="545231" y="6555"/>
            <a:ext cx="1101210" cy="64448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highlight>
                  <a:srgbClr val="800000"/>
                </a:highlight>
                <a:uLnTx/>
                <a:uFillTx/>
                <a:latin typeface="Calibri" panose="020F0502020204030204"/>
                <a:ea typeface="+mn-ea"/>
                <a:cs typeface="+mn-cs"/>
              </a:rPr>
              <a:t>        </a:t>
            </a:r>
          </a:p>
        </p:txBody>
      </p:sp>
      <p:grpSp>
        <p:nvGrpSpPr>
          <p:cNvPr id="8" name="Group 7">
            <a:extLst>
              <a:ext uri="{FF2B5EF4-FFF2-40B4-BE49-F238E27FC236}">
                <a16:creationId xmlns:a16="http://schemas.microsoft.com/office/drawing/2014/main" id="{01C51ABF-D524-9032-BAC6-8112314D6DCA}"/>
              </a:ext>
            </a:extLst>
          </p:cNvPr>
          <p:cNvGrpSpPr/>
          <p:nvPr/>
        </p:nvGrpSpPr>
        <p:grpSpPr>
          <a:xfrm>
            <a:off x="382771" y="265814"/>
            <a:ext cx="2514600" cy="754215"/>
            <a:chOff x="328247" y="616019"/>
            <a:chExt cx="1857600" cy="689150"/>
          </a:xfrm>
        </p:grpSpPr>
        <p:sp>
          <p:nvSpPr>
            <p:cNvPr id="12" name="Rectangle 11">
              <a:extLst>
                <a:ext uri="{FF2B5EF4-FFF2-40B4-BE49-F238E27FC236}">
                  <a16:creationId xmlns:a16="http://schemas.microsoft.com/office/drawing/2014/main" id="{745B02A5-24AA-85CF-0902-E02EE2EB62FC}"/>
                </a:ext>
              </a:extLst>
            </p:cNvPr>
            <p:cNvSpPr/>
            <p:nvPr/>
          </p:nvSpPr>
          <p:spPr>
            <a:xfrm>
              <a:off x="328247" y="616019"/>
              <a:ext cx="1857600" cy="689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50FD800-3D4C-F519-4F6D-CA4A1EC83EF2}"/>
                </a:ext>
              </a:extLst>
            </p:cNvPr>
            <p:cNvSpPr txBox="1"/>
            <p:nvPr/>
          </p:nvSpPr>
          <p:spPr>
            <a:xfrm>
              <a:off x="429846" y="819980"/>
              <a:ext cx="1597048" cy="2812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n w="0"/>
                  <a:solidFill>
                    <a:schemeClr val="accent1"/>
                  </a:solidFill>
                  <a:effectLst>
                    <a:outerShdw blurRad="38100" dist="25400" dir="5400000" algn="ctr" rotWithShape="0">
                      <a:srgbClr val="6E747A">
                        <a:alpha val="43000"/>
                      </a:srgbClr>
                    </a:outerShdw>
                  </a:effectLst>
                  <a:latin typeface="+mj-lt"/>
                  <a:ea typeface="Droid Serif" panose="02020600060500020200" pitchFamily="18" charset="0"/>
                  <a:cs typeface="Droid Serif" panose="02020600060500020200" pitchFamily="18" charset="0"/>
                </a:rPr>
                <a:t>E-Commerce &amp; Retail B2B</a:t>
              </a:r>
              <a:endParaRPr kumimoji="0" lang="en-US" sz="1400"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mj-lt"/>
                <a:ea typeface="Droid Serif" panose="02020600060500020200" pitchFamily="18" charset="0"/>
                <a:cs typeface="Droid Serif" panose="02020600060500020200" pitchFamily="18" charset="0"/>
              </a:endParaRPr>
            </a:p>
          </p:txBody>
        </p:sp>
        <p:cxnSp>
          <p:nvCxnSpPr>
            <p:cNvPr id="14" name="Straight Connector 13">
              <a:extLst>
                <a:ext uri="{FF2B5EF4-FFF2-40B4-BE49-F238E27FC236}">
                  <a16:creationId xmlns:a16="http://schemas.microsoft.com/office/drawing/2014/main" id="{F7B3EC7A-1817-3B73-C11B-D8E6A5A8ACD5}"/>
                </a:ext>
              </a:extLst>
            </p:cNvPr>
            <p:cNvCxnSpPr>
              <a:cxnSpLocks/>
            </p:cNvCxnSpPr>
            <p:nvPr/>
          </p:nvCxnSpPr>
          <p:spPr>
            <a:xfrm>
              <a:off x="429846" y="61601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F8AE065-B811-85EE-CA5D-32C50F0E00EB}"/>
                </a:ext>
              </a:extLst>
            </p:cNvPr>
            <p:cNvCxnSpPr>
              <a:cxnSpLocks/>
            </p:cNvCxnSpPr>
            <p:nvPr/>
          </p:nvCxnSpPr>
          <p:spPr>
            <a:xfrm>
              <a:off x="429846" y="130516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sp>
        <p:nvSpPr>
          <p:cNvPr id="3" name="Title 5">
            <a:extLst>
              <a:ext uri="{FF2B5EF4-FFF2-40B4-BE49-F238E27FC236}">
                <a16:creationId xmlns:a16="http://schemas.microsoft.com/office/drawing/2014/main" id="{6E0D1235-AB0D-C5FB-6961-588AD4928813}"/>
              </a:ext>
            </a:extLst>
          </p:cNvPr>
          <p:cNvSpPr txBox="1">
            <a:spLocks/>
          </p:cNvSpPr>
          <p:nvPr/>
        </p:nvSpPr>
        <p:spPr>
          <a:xfrm>
            <a:off x="5165471" y="104136"/>
            <a:ext cx="2837909" cy="107757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marL="0" lvl="1" algn="ctr"/>
            <a:r>
              <a:rPr lang="en-GB" sz="3600" b="1" dirty="0">
                <a:solidFill>
                  <a:srgbClr val="561C24"/>
                </a:solidFill>
                <a:latin typeface="+mj-lt"/>
                <a:cs typeface="Times New Roman" panose="02020603050405020304" pitchFamily="18" charset="0"/>
              </a:rPr>
              <a:t>ROC Curve</a:t>
            </a:r>
          </a:p>
        </p:txBody>
      </p:sp>
      <p:sp>
        <p:nvSpPr>
          <p:cNvPr id="2" name="Slide Number Placeholder 3">
            <a:extLst>
              <a:ext uri="{FF2B5EF4-FFF2-40B4-BE49-F238E27FC236}">
                <a16:creationId xmlns:a16="http://schemas.microsoft.com/office/drawing/2014/main" id="{6AFAD668-9811-FC8E-1A90-7F84429FE08F}"/>
              </a:ext>
            </a:extLst>
          </p:cNvPr>
          <p:cNvSpPr txBox="1">
            <a:spLocks/>
          </p:cNvSpPr>
          <p:nvPr/>
        </p:nvSpPr>
        <p:spPr>
          <a:xfrm>
            <a:off x="11671300" y="6585788"/>
            <a:ext cx="373062" cy="20610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19</a:t>
            </a:fld>
            <a:endParaRPr lang="en-US"/>
          </a:p>
        </p:txBody>
      </p:sp>
      <p:sp>
        <p:nvSpPr>
          <p:cNvPr id="16" name="TextBox 15"/>
          <p:cNvSpPr txBox="1"/>
          <p:nvPr/>
        </p:nvSpPr>
        <p:spPr>
          <a:xfrm>
            <a:off x="4527025" y="5538035"/>
            <a:ext cx="4114800" cy="646331"/>
          </a:xfrm>
          <a:prstGeom prst="rect">
            <a:avLst/>
          </a:prstGeom>
          <a:noFill/>
        </p:spPr>
        <p:txBody>
          <a:bodyPr wrap="square" rtlCol="0">
            <a:spAutoFit/>
          </a:bodyPr>
          <a:lstStyle/>
          <a:p>
            <a:r>
              <a:rPr lang="en-US" dirty="0"/>
              <a:t>AUC = 0.83 </a:t>
            </a:r>
          </a:p>
          <a:p>
            <a:r>
              <a:rPr lang="en-US" dirty="0"/>
              <a:t>This indicates that the model is acceptable</a:t>
            </a:r>
          </a:p>
        </p:txBody>
      </p:sp>
      <p:pic>
        <p:nvPicPr>
          <p:cNvPr id="13316" name="Picture 4">
            <a:extLst>
              <a:ext uri="{FF2B5EF4-FFF2-40B4-BE49-F238E27FC236}">
                <a16:creationId xmlns:a16="http://schemas.microsoft.com/office/drawing/2014/main" id="{8B9DEFAB-86EF-485F-D0F6-686931559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550" y="1510175"/>
            <a:ext cx="3829048" cy="382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79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7F338-3190-8AB1-4A32-3196D4CAEAB5}"/>
            </a:ext>
          </a:extLst>
        </p:cNvPr>
        <p:cNvGrpSpPr/>
        <p:nvPr/>
      </p:nvGrpSpPr>
      <p:grpSpPr>
        <a:xfrm>
          <a:off x="0" y="0"/>
          <a:ext cx="0" cy="0"/>
          <a:chOff x="0" y="0"/>
          <a:chExt cx="0" cy="0"/>
        </a:xfrm>
      </p:grpSpPr>
      <p:sp>
        <p:nvSpPr>
          <p:cNvPr id="4" name="Content Placeholder 5">
            <a:extLst>
              <a:ext uri="{FF2B5EF4-FFF2-40B4-BE49-F238E27FC236}">
                <a16:creationId xmlns:a16="http://schemas.microsoft.com/office/drawing/2014/main" id="{BC4B9AAB-9E15-7431-0F36-E04CA275606C}"/>
              </a:ext>
            </a:extLst>
          </p:cNvPr>
          <p:cNvSpPr txBox="1">
            <a:spLocks/>
          </p:cNvSpPr>
          <p:nvPr/>
        </p:nvSpPr>
        <p:spPr>
          <a:xfrm>
            <a:off x="7211646" y="367783"/>
            <a:ext cx="4686300" cy="580672"/>
          </a:xfrm>
          <a:prstGeom prst="rect">
            <a:avLst/>
          </a:prstGeom>
          <a:noFill/>
        </p:spPr>
        <p:txBody>
          <a:bodyPr wrap="square" numCol="2" spcCol="18288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endParaRPr lang="en-US" sz="1300" dirty="0">
              <a:solidFill>
                <a:schemeClr val="accent1">
                  <a:lumMod val="50000"/>
                </a:schemeClr>
              </a:solidFill>
              <a:latin typeface="Garamond" panose="02020404030301010803" pitchFamily="18" charset="0"/>
              <a:cs typeface="Times New Roman" panose="02020603050405020304" pitchFamily="18" charset="0"/>
            </a:endParaRPr>
          </a:p>
          <a:p>
            <a:pPr marL="0" indent="0" algn="r">
              <a:buNone/>
            </a:pPr>
            <a:endParaRPr lang="en-US" sz="1300" dirty="0">
              <a:solidFill>
                <a:schemeClr val="accent1">
                  <a:lumMod val="50000"/>
                </a:schemeClr>
              </a:solidFill>
              <a:latin typeface="Garamond" panose="02020404030301010803" pitchFamily="18" charset="0"/>
              <a:cs typeface="Times New Roman" panose="02020603050405020304" pitchFamily="18" charset="0"/>
            </a:endParaRPr>
          </a:p>
          <a:p>
            <a:pPr marL="0" indent="0" algn="r">
              <a:buNone/>
            </a:pPr>
            <a:r>
              <a:rPr lang="en-US" sz="1300" dirty="0">
                <a:solidFill>
                  <a:srgbClr val="561C24"/>
                </a:solidFill>
                <a:latin typeface="Garamond" panose="02020404030301010803" pitchFamily="18" charset="0"/>
                <a:cs typeface="Times New Roman" panose="02020603050405020304" pitchFamily="18" charset="0"/>
              </a:rPr>
              <a:t>5th August 2024</a:t>
            </a:r>
            <a:endParaRPr lang="en-US" sz="1300" b="1" i="1" dirty="0">
              <a:solidFill>
                <a:srgbClr val="561C24"/>
              </a:solidFill>
              <a:latin typeface="Garamond" panose="02020404030301010803" pitchFamily="18" charset="0"/>
            </a:endParaRPr>
          </a:p>
        </p:txBody>
      </p:sp>
      <p:sp>
        <p:nvSpPr>
          <p:cNvPr id="6" name="Content Placeholder 5">
            <a:extLst>
              <a:ext uri="{FF2B5EF4-FFF2-40B4-BE49-F238E27FC236}">
                <a16:creationId xmlns:a16="http://schemas.microsoft.com/office/drawing/2014/main" id="{0E33ED6A-E1A8-5796-A855-41C3561A7011}"/>
              </a:ext>
            </a:extLst>
          </p:cNvPr>
          <p:cNvSpPr txBox="1">
            <a:spLocks/>
          </p:cNvSpPr>
          <p:nvPr/>
        </p:nvSpPr>
        <p:spPr>
          <a:xfrm>
            <a:off x="384114" y="1179153"/>
            <a:ext cx="11507848" cy="2249847"/>
          </a:xfrm>
          <a:prstGeom prst="rect">
            <a:avLst/>
          </a:prstGeom>
          <a:noFill/>
        </p:spPr>
        <p:txBody>
          <a:bodyPr wrap="square" numCol="1" spcCol="18288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i="0" u="none" strike="noStrike" dirty="0">
                <a:solidFill>
                  <a:srgbClr val="6D2932"/>
                </a:solidFill>
                <a:effectLst/>
                <a:latin typeface="freight-text-pro"/>
              </a:rPr>
              <a:t>Problem Identification</a:t>
            </a:r>
          </a:p>
          <a:p>
            <a:r>
              <a:rPr lang="en-GB" sz="1800" b="0" i="0" u="none" strike="noStrike" dirty="0">
                <a:solidFill>
                  <a:srgbClr val="091E42"/>
                </a:solidFill>
                <a:effectLst/>
                <a:latin typeface="freight-text-pro"/>
              </a:rPr>
              <a:t>A sports retail company Schuster dealing in B2B transactions often deals with vendors on a credit basis, who might or might not respect the stipulated deadline for payment.</a:t>
            </a:r>
          </a:p>
          <a:p>
            <a:r>
              <a:rPr lang="en-GB" sz="1800" dirty="0">
                <a:solidFill>
                  <a:srgbClr val="091E42"/>
                </a:solidFill>
                <a:latin typeface="freight-text-pro"/>
              </a:rPr>
              <a:t>Vendors delaying their payments result in financial lag and loss which becomes detrimental to smooth business operations</a:t>
            </a:r>
          </a:p>
          <a:p>
            <a:r>
              <a:rPr lang="en-GB" sz="1800" dirty="0">
                <a:solidFill>
                  <a:srgbClr val="091E42"/>
                </a:solidFill>
                <a:latin typeface="freight-text-pro"/>
              </a:rPr>
              <a:t>Additionally, company employees are set up chasing around for collecting payments for a long period resulting in no value-added activities and wasteful resource expenditure</a:t>
            </a:r>
          </a:p>
        </p:txBody>
      </p:sp>
      <p:sp>
        <p:nvSpPr>
          <p:cNvPr id="7" name="Title 5">
            <a:extLst>
              <a:ext uri="{FF2B5EF4-FFF2-40B4-BE49-F238E27FC236}">
                <a16:creationId xmlns:a16="http://schemas.microsoft.com/office/drawing/2014/main" id="{A4493B52-4460-5878-0697-6DDB2DB0FFB8}"/>
              </a:ext>
            </a:extLst>
          </p:cNvPr>
          <p:cNvSpPr txBox="1">
            <a:spLocks/>
          </p:cNvSpPr>
          <p:nvPr/>
        </p:nvSpPr>
        <p:spPr>
          <a:xfrm>
            <a:off x="3459618" y="367783"/>
            <a:ext cx="5272764" cy="58067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3600" dirty="0">
                <a:solidFill>
                  <a:srgbClr val="561C24"/>
                </a:solidFill>
              </a:rPr>
              <a:t>Objective</a:t>
            </a:r>
          </a:p>
        </p:txBody>
      </p:sp>
      <p:sp>
        <p:nvSpPr>
          <p:cNvPr id="3" name="Content Placeholder 5">
            <a:extLst>
              <a:ext uri="{FF2B5EF4-FFF2-40B4-BE49-F238E27FC236}">
                <a16:creationId xmlns:a16="http://schemas.microsoft.com/office/drawing/2014/main" id="{39D9B842-4752-5D47-2014-A018D9767605}"/>
              </a:ext>
            </a:extLst>
          </p:cNvPr>
          <p:cNvSpPr txBox="1">
            <a:spLocks/>
          </p:cNvSpPr>
          <p:nvPr/>
        </p:nvSpPr>
        <p:spPr>
          <a:xfrm>
            <a:off x="384114" y="3949701"/>
            <a:ext cx="11507848" cy="2000548"/>
          </a:xfrm>
          <a:prstGeom prst="rect">
            <a:avLst/>
          </a:prstGeom>
          <a:noFill/>
        </p:spPr>
        <p:txBody>
          <a:bodyPr wrap="square" numCol="1" spcCol="18288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i="0" u="none" strike="noStrike" dirty="0">
                <a:solidFill>
                  <a:srgbClr val="6D2932"/>
                </a:solidFill>
                <a:effectLst/>
                <a:latin typeface="freight-text-pro"/>
              </a:rPr>
              <a:t>Business Objectives</a:t>
            </a:r>
          </a:p>
          <a:p>
            <a:r>
              <a:rPr lang="en-GB" sz="1800" b="0" i="0" u="none" strike="noStrike" dirty="0">
                <a:solidFill>
                  <a:srgbClr val="091E42"/>
                </a:solidFill>
                <a:effectLst/>
                <a:latin typeface="freight-text-pro"/>
              </a:rPr>
              <a:t>Customer segmentation to understand the customer’s payment behaviour</a:t>
            </a:r>
          </a:p>
          <a:p>
            <a:r>
              <a:rPr lang="en-GB" sz="1800" dirty="0">
                <a:solidFill>
                  <a:srgbClr val="091E42"/>
                </a:solidFill>
                <a:latin typeface="freight-text-pro"/>
              </a:rPr>
              <a:t>Using historical information, the company requires prediction of delayed payment against an unforeseen dataset of transactions with due dates yet to be crossed</a:t>
            </a:r>
          </a:p>
          <a:p>
            <a:r>
              <a:rPr lang="en-GB" sz="1800" dirty="0">
                <a:solidFill>
                  <a:srgbClr val="091E42"/>
                </a:solidFill>
                <a:latin typeface="freight-text-pro"/>
              </a:rPr>
              <a:t>The company requires the prediction for better resource delegation, quicker credit recovery and reduction of low value-adding activities</a:t>
            </a:r>
          </a:p>
        </p:txBody>
      </p:sp>
      <p:sp>
        <p:nvSpPr>
          <p:cNvPr id="5" name="Slide Number Placeholder 3">
            <a:extLst>
              <a:ext uri="{FF2B5EF4-FFF2-40B4-BE49-F238E27FC236}">
                <a16:creationId xmlns:a16="http://schemas.microsoft.com/office/drawing/2014/main" id="{CD9A78C4-DD19-2FBB-0787-6E3A135D9091}"/>
              </a:ext>
            </a:extLst>
          </p:cNvPr>
          <p:cNvSpPr txBox="1">
            <a:spLocks/>
          </p:cNvSpPr>
          <p:nvPr/>
        </p:nvSpPr>
        <p:spPr>
          <a:xfrm>
            <a:off x="11671300" y="6585788"/>
            <a:ext cx="373062" cy="20610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2</a:t>
            </a:fld>
            <a:endParaRPr lang="en-US"/>
          </a:p>
        </p:txBody>
      </p:sp>
    </p:spTree>
    <p:extLst>
      <p:ext uri="{BB962C8B-B14F-4D97-AF65-F5344CB8AC3E}">
        <p14:creationId xmlns:p14="http://schemas.microsoft.com/office/powerpoint/2010/main" val="3502646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31074" y="182880"/>
            <a:ext cx="6518365" cy="1267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The following parameters were obtained by building a random forest model using the same parameters as the logistic regression and hyper-parameter tuning.</a:t>
            </a:r>
          </a:p>
        </p:txBody>
      </p:sp>
      <p:sp>
        <p:nvSpPr>
          <p:cNvPr id="7" name="Rounded Rectangle 6"/>
          <p:cNvSpPr/>
          <p:nvPr/>
        </p:nvSpPr>
        <p:spPr>
          <a:xfrm>
            <a:off x="5268686" y="4820195"/>
            <a:ext cx="6762206" cy="1502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Using the above parameters, a random forest model was built, whose metrics were compared to the logistic regression model and the final model was finalized therefore</a:t>
            </a:r>
          </a:p>
        </p:txBody>
      </p:sp>
      <p:sp>
        <p:nvSpPr>
          <p:cNvPr id="9" name="Oval 8"/>
          <p:cNvSpPr/>
          <p:nvPr/>
        </p:nvSpPr>
        <p:spPr>
          <a:xfrm>
            <a:off x="5486400" y="1998616"/>
            <a:ext cx="2011680" cy="2050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Comparison</a:t>
            </a:r>
          </a:p>
        </p:txBody>
      </p:sp>
      <p:sp>
        <p:nvSpPr>
          <p:cNvPr id="10" name="TextBox 9"/>
          <p:cNvSpPr txBox="1"/>
          <p:nvPr/>
        </p:nvSpPr>
        <p:spPr>
          <a:xfrm>
            <a:off x="182879" y="1658982"/>
            <a:ext cx="5003075" cy="3693319"/>
          </a:xfrm>
          <a:prstGeom prst="rect">
            <a:avLst/>
          </a:prstGeom>
          <a:noFill/>
        </p:spPr>
        <p:txBody>
          <a:bodyPr wrap="square" rtlCol="0">
            <a:spAutoFit/>
          </a:bodyPr>
          <a:lstStyle/>
          <a:p>
            <a:r>
              <a:rPr lang="en-US" b="1" dirty="0"/>
              <a:t>Random Forest outperformed Logistic Regression.</a:t>
            </a:r>
          </a:p>
          <a:p>
            <a:r>
              <a:rPr lang="en-US" dirty="0"/>
              <a:t>• It is evident that the Random Forest model outperformed the logistic regression model in terms of total precision and recall scores. Furthermore, because it was crucial to raise the percentage forecast of late payers to be targeted, memory ratings were particularly significant in this instance. </a:t>
            </a:r>
            <a:br>
              <a:rPr lang="en-US" dirty="0"/>
            </a:br>
            <a:r>
              <a:rPr lang="en-US" dirty="0"/>
              <a:t>• Random forest is more appropriate for this task than logistic regression because the data primarily consists of categorical variables. </a:t>
            </a:r>
            <a:br>
              <a:rPr lang="en-US" dirty="0"/>
            </a:br>
            <a:r>
              <a:rPr lang="en-US" dirty="0"/>
              <a:t>• As a result, the random forest model was decided upon as the preferred model and forecasts were made.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13A6B1-EF37-3EFC-DEA2-BB2469AB5F80}"/>
              </a:ext>
            </a:extLst>
          </p:cNvPr>
          <p:cNvSpPr/>
          <p:nvPr/>
        </p:nvSpPr>
        <p:spPr>
          <a:xfrm>
            <a:off x="545231" y="6555"/>
            <a:ext cx="1101210" cy="64448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highlight>
                  <a:srgbClr val="800000"/>
                </a:highlight>
                <a:uLnTx/>
                <a:uFillTx/>
                <a:latin typeface="Calibri" panose="020F0502020204030204"/>
                <a:ea typeface="+mn-ea"/>
                <a:cs typeface="+mn-cs"/>
              </a:rPr>
              <a:t>        </a:t>
            </a:r>
          </a:p>
        </p:txBody>
      </p:sp>
      <p:grpSp>
        <p:nvGrpSpPr>
          <p:cNvPr id="8" name="Group 7">
            <a:extLst>
              <a:ext uri="{FF2B5EF4-FFF2-40B4-BE49-F238E27FC236}">
                <a16:creationId xmlns:a16="http://schemas.microsoft.com/office/drawing/2014/main" id="{01C51ABF-D524-9032-BAC6-8112314D6DCA}"/>
              </a:ext>
            </a:extLst>
          </p:cNvPr>
          <p:cNvGrpSpPr/>
          <p:nvPr/>
        </p:nvGrpSpPr>
        <p:grpSpPr>
          <a:xfrm>
            <a:off x="382771" y="265814"/>
            <a:ext cx="2514600" cy="754215"/>
            <a:chOff x="328247" y="616019"/>
            <a:chExt cx="1857600" cy="689150"/>
          </a:xfrm>
        </p:grpSpPr>
        <p:sp>
          <p:nvSpPr>
            <p:cNvPr id="12" name="Rectangle 11">
              <a:extLst>
                <a:ext uri="{FF2B5EF4-FFF2-40B4-BE49-F238E27FC236}">
                  <a16:creationId xmlns:a16="http://schemas.microsoft.com/office/drawing/2014/main" id="{745B02A5-24AA-85CF-0902-E02EE2EB62FC}"/>
                </a:ext>
              </a:extLst>
            </p:cNvPr>
            <p:cNvSpPr/>
            <p:nvPr/>
          </p:nvSpPr>
          <p:spPr>
            <a:xfrm>
              <a:off x="328247" y="616019"/>
              <a:ext cx="1857600" cy="689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50FD800-3D4C-F519-4F6D-CA4A1EC83EF2}"/>
                </a:ext>
              </a:extLst>
            </p:cNvPr>
            <p:cNvSpPr txBox="1"/>
            <p:nvPr/>
          </p:nvSpPr>
          <p:spPr>
            <a:xfrm>
              <a:off x="429846" y="819980"/>
              <a:ext cx="1597048" cy="2812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n w="0"/>
                  <a:solidFill>
                    <a:schemeClr val="accent1"/>
                  </a:solidFill>
                  <a:effectLst>
                    <a:outerShdw blurRad="38100" dist="25400" dir="5400000" algn="ctr" rotWithShape="0">
                      <a:srgbClr val="6E747A">
                        <a:alpha val="43000"/>
                      </a:srgbClr>
                    </a:outerShdw>
                  </a:effectLst>
                  <a:latin typeface="+mj-lt"/>
                  <a:ea typeface="Droid Serif" panose="02020600060500020200" pitchFamily="18" charset="0"/>
                  <a:cs typeface="Droid Serif" panose="02020600060500020200" pitchFamily="18" charset="0"/>
                </a:rPr>
                <a:t>E-Commerce &amp; Retail B2B</a:t>
              </a:r>
              <a:endParaRPr kumimoji="0" lang="en-US" sz="1400"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mj-lt"/>
                <a:ea typeface="Droid Serif" panose="02020600060500020200" pitchFamily="18" charset="0"/>
                <a:cs typeface="Droid Serif" panose="02020600060500020200" pitchFamily="18" charset="0"/>
              </a:endParaRPr>
            </a:p>
          </p:txBody>
        </p:sp>
        <p:cxnSp>
          <p:nvCxnSpPr>
            <p:cNvPr id="14" name="Straight Connector 13">
              <a:extLst>
                <a:ext uri="{FF2B5EF4-FFF2-40B4-BE49-F238E27FC236}">
                  <a16:creationId xmlns:a16="http://schemas.microsoft.com/office/drawing/2014/main" id="{F7B3EC7A-1817-3B73-C11B-D8E6A5A8ACD5}"/>
                </a:ext>
              </a:extLst>
            </p:cNvPr>
            <p:cNvCxnSpPr>
              <a:cxnSpLocks/>
            </p:cNvCxnSpPr>
            <p:nvPr/>
          </p:nvCxnSpPr>
          <p:spPr>
            <a:xfrm>
              <a:off x="429846" y="61601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F8AE065-B811-85EE-CA5D-32C50F0E00EB}"/>
                </a:ext>
              </a:extLst>
            </p:cNvPr>
            <p:cNvCxnSpPr>
              <a:cxnSpLocks/>
            </p:cNvCxnSpPr>
            <p:nvPr/>
          </p:nvCxnSpPr>
          <p:spPr>
            <a:xfrm>
              <a:off x="429846" y="130516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sp>
        <p:nvSpPr>
          <p:cNvPr id="3" name="Title 5">
            <a:extLst>
              <a:ext uri="{FF2B5EF4-FFF2-40B4-BE49-F238E27FC236}">
                <a16:creationId xmlns:a16="http://schemas.microsoft.com/office/drawing/2014/main" id="{6E0D1235-AB0D-C5FB-6961-588AD4928813}"/>
              </a:ext>
            </a:extLst>
          </p:cNvPr>
          <p:cNvSpPr txBox="1">
            <a:spLocks/>
          </p:cNvSpPr>
          <p:nvPr/>
        </p:nvSpPr>
        <p:spPr>
          <a:xfrm>
            <a:off x="3258091" y="104136"/>
            <a:ext cx="7860148" cy="70576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marL="0" lvl="1" algn="ctr"/>
            <a:r>
              <a:rPr lang="en-GB" sz="3600" b="1" dirty="0">
                <a:solidFill>
                  <a:srgbClr val="561C24"/>
                </a:solidFill>
                <a:latin typeface="+mj-lt"/>
                <a:cs typeface="Times New Roman" panose="02020603050405020304" pitchFamily="18" charset="0"/>
              </a:rPr>
              <a:t>Predictions made by the Final Model</a:t>
            </a:r>
          </a:p>
        </p:txBody>
      </p:sp>
      <p:sp>
        <p:nvSpPr>
          <p:cNvPr id="2" name="Slide Number Placeholder 3">
            <a:extLst>
              <a:ext uri="{FF2B5EF4-FFF2-40B4-BE49-F238E27FC236}">
                <a16:creationId xmlns:a16="http://schemas.microsoft.com/office/drawing/2014/main" id="{08D68214-DC92-4437-97BE-C86367937CC2}"/>
              </a:ext>
            </a:extLst>
          </p:cNvPr>
          <p:cNvSpPr txBox="1">
            <a:spLocks/>
          </p:cNvSpPr>
          <p:nvPr/>
        </p:nvSpPr>
        <p:spPr>
          <a:xfrm>
            <a:off x="11671300" y="6585788"/>
            <a:ext cx="373062" cy="20610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21</a:t>
            </a:fld>
            <a:endParaRPr lang="en-US"/>
          </a:p>
        </p:txBody>
      </p:sp>
      <p:sp>
        <p:nvSpPr>
          <p:cNvPr id="11" name="Rounded Rectangle 10"/>
          <p:cNvSpPr/>
          <p:nvPr/>
        </p:nvSpPr>
        <p:spPr>
          <a:xfrm>
            <a:off x="5630092" y="1580605"/>
            <a:ext cx="6400800" cy="1254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After applying the final model's predictions to the open-invoice data based on customer names, it is anticipated that 50.2% of transactions will experience a payment delay, potentially causing an unexpected lag in business operations.</a:t>
            </a:r>
          </a:p>
        </p:txBody>
      </p:sp>
      <p:sp>
        <p:nvSpPr>
          <p:cNvPr id="16" name="TextBox 15"/>
          <p:cNvSpPr txBox="1"/>
          <p:nvPr/>
        </p:nvSpPr>
        <p:spPr>
          <a:xfrm>
            <a:off x="1685109" y="3442345"/>
            <a:ext cx="10506891" cy="646331"/>
          </a:xfrm>
          <a:prstGeom prst="rect">
            <a:avLst/>
          </a:prstGeom>
          <a:noFill/>
        </p:spPr>
        <p:txBody>
          <a:bodyPr wrap="square" rtlCol="0">
            <a:spAutoFit/>
          </a:bodyPr>
          <a:lstStyle/>
          <a:p>
            <a:r>
              <a:rPr lang="en-US" b="1" dirty="0"/>
              <a:t>According to Open invoice data, 50% of payments are expected to be delayed; extended payment days show startlingly high delay rates.</a:t>
            </a:r>
          </a:p>
        </p:txBody>
      </p:sp>
      <p:sp>
        <p:nvSpPr>
          <p:cNvPr id="18" name="Rounded Rectangle 17"/>
          <p:cNvSpPr/>
          <p:nvPr/>
        </p:nvSpPr>
        <p:spPr>
          <a:xfrm>
            <a:off x="5995851" y="4428309"/>
            <a:ext cx="6021978" cy="1841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Customers with a history of long payment delays are expected to have the highest delay rate, approximately 100%, mirroring past observed patterns. In contrast, those with a history of early or medium payments are anticipated to experience fewer delays..</a:t>
            </a:r>
          </a:p>
        </p:txBody>
      </p:sp>
      <p:pic>
        <p:nvPicPr>
          <p:cNvPr id="6" name="Picture 5">
            <a:extLst>
              <a:ext uri="{FF2B5EF4-FFF2-40B4-BE49-F238E27FC236}">
                <a16:creationId xmlns:a16="http://schemas.microsoft.com/office/drawing/2014/main" id="{0BA93E83-0FC9-9A4B-6B98-09307EBA5429}"/>
              </a:ext>
            </a:extLst>
          </p:cNvPr>
          <p:cNvPicPr>
            <a:picLocks noChangeAspect="1"/>
          </p:cNvPicPr>
          <p:nvPr/>
        </p:nvPicPr>
        <p:blipFill>
          <a:blip r:embed="rId3"/>
          <a:stretch>
            <a:fillRect/>
          </a:stretch>
        </p:blipFill>
        <p:spPr>
          <a:xfrm>
            <a:off x="2897371" y="859146"/>
            <a:ext cx="2590800" cy="2590800"/>
          </a:xfrm>
          <a:prstGeom prst="rect">
            <a:avLst/>
          </a:prstGeom>
        </p:spPr>
      </p:pic>
      <p:pic>
        <p:nvPicPr>
          <p:cNvPr id="15364" name="Picture 4">
            <a:extLst>
              <a:ext uri="{FF2B5EF4-FFF2-40B4-BE49-F238E27FC236}">
                <a16:creationId xmlns:a16="http://schemas.microsoft.com/office/drawing/2014/main" id="{F84F297A-5647-EBCC-B8BD-50F118BE5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234" y="4202674"/>
            <a:ext cx="3111824" cy="2486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107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3E5F-B2C4-C556-2BF8-DA9EEE3CAE3C}"/>
              </a:ext>
            </a:extLst>
          </p:cNvPr>
          <p:cNvSpPr>
            <a:spLocks noGrp="1"/>
          </p:cNvSpPr>
          <p:nvPr>
            <p:ph type="title"/>
          </p:nvPr>
        </p:nvSpPr>
        <p:spPr>
          <a:xfrm>
            <a:off x="831850" y="2331584"/>
            <a:ext cx="10515600" cy="2461133"/>
          </a:xfrm>
        </p:spPr>
        <p:txBody>
          <a:bodyPr>
            <a:normAutofit/>
          </a:bodyPr>
          <a:lstStyle/>
          <a:p>
            <a:pPr marL="0" lvl="1" algn="ctr"/>
            <a:r>
              <a:rPr lang="en-GB" sz="5300" b="1" dirty="0">
                <a:solidFill>
                  <a:srgbClr val="F0E8E6"/>
                </a:solidFill>
                <a:latin typeface="+mj-lt"/>
                <a:cs typeface="Times New Roman" panose="02020603050405020304" pitchFamily="18" charset="0"/>
              </a:rPr>
              <a:t>Recommendations</a:t>
            </a:r>
            <a:br>
              <a:rPr lang="en-GB" sz="6000" b="1" dirty="0">
                <a:solidFill>
                  <a:srgbClr val="561C24"/>
                </a:solidFill>
                <a:latin typeface="+mj-lt"/>
                <a:cs typeface="Times New Roman" panose="02020603050405020304" pitchFamily="18" charset="0"/>
              </a:rPr>
            </a:br>
            <a:endParaRPr lang="en-US" dirty="0"/>
          </a:p>
        </p:txBody>
      </p:sp>
      <p:sp>
        <p:nvSpPr>
          <p:cNvPr id="3" name="Slide Number Placeholder 3">
            <a:extLst>
              <a:ext uri="{FF2B5EF4-FFF2-40B4-BE49-F238E27FC236}">
                <a16:creationId xmlns:a16="http://schemas.microsoft.com/office/drawing/2014/main" id="{FA966713-9C45-07C1-6A59-243414264BEC}"/>
              </a:ext>
            </a:extLst>
          </p:cNvPr>
          <p:cNvSpPr txBox="1">
            <a:spLocks/>
          </p:cNvSpPr>
          <p:nvPr/>
        </p:nvSpPr>
        <p:spPr>
          <a:xfrm>
            <a:off x="11671300" y="6585788"/>
            <a:ext cx="373062" cy="20610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22</a:t>
            </a:fld>
            <a:endParaRPr lang="en-US"/>
          </a:p>
        </p:txBody>
      </p:sp>
    </p:spTree>
    <p:extLst>
      <p:ext uri="{BB962C8B-B14F-4D97-AF65-F5344CB8AC3E}">
        <p14:creationId xmlns:p14="http://schemas.microsoft.com/office/powerpoint/2010/main" val="4100945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13A6B1-EF37-3EFC-DEA2-BB2469AB5F80}"/>
              </a:ext>
            </a:extLst>
          </p:cNvPr>
          <p:cNvSpPr/>
          <p:nvPr/>
        </p:nvSpPr>
        <p:spPr>
          <a:xfrm>
            <a:off x="545231" y="6555"/>
            <a:ext cx="1101210" cy="64448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highlight>
                  <a:srgbClr val="800000"/>
                </a:highlight>
                <a:uLnTx/>
                <a:uFillTx/>
                <a:latin typeface="Calibri" panose="020F0502020204030204"/>
                <a:ea typeface="+mn-ea"/>
                <a:cs typeface="+mn-cs"/>
              </a:rPr>
              <a:t>        </a:t>
            </a:r>
          </a:p>
        </p:txBody>
      </p:sp>
      <p:grpSp>
        <p:nvGrpSpPr>
          <p:cNvPr id="8" name="Group 7">
            <a:extLst>
              <a:ext uri="{FF2B5EF4-FFF2-40B4-BE49-F238E27FC236}">
                <a16:creationId xmlns:a16="http://schemas.microsoft.com/office/drawing/2014/main" id="{01C51ABF-D524-9032-BAC6-8112314D6DCA}"/>
              </a:ext>
            </a:extLst>
          </p:cNvPr>
          <p:cNvGrpSpPr/>
          <p:nvPr/>
        </p:nvGrpSpPr>
        <p:grpSpPr>
          <a:xfrm>
            <a:off x="382771" y="265814"/>
            <a:ext cx="2514600" cy="754215"/>
            <a:chOff x="328247" y="616019"/>
            <a:chExt cx="1857600" cy="689150"/>
          </a:xfrm>
        </p:grpSpPr>
        <p:sp>
          <p:nvSpPr>
            <p:cNvPr id="12" name="Rectangle 11">
              <a:extLst>
                <a:ext uri="{FF2B5EF4-FFF2-40B4-BE49-F238E27FC236}">
                  <a16:creationId xmlns:a16="http://schemas.microsoft.com/office/drawing/2014/main" id="{745B02A5-24AA-85CF-0902-E02EE2EB62FC}"/>
                </a:ext>
              </a:extLst>
            </p:cNvPr>
            <p:cNvSpPr/>
            <p:nvPr/>
          </p:nvSpPr>
          <p:spPr>
            <a:xfrm>
              <a:off x="328247" y="616019"/>
              <a:ext cx="1857600" cy="689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50FD800-3D4C-F519-4F6D-CA4A1EC83EF2}"/>
                </a:ext>
              </a:extLst>
            </p:cNvPr>
            <p:cNvSpPr txBox="1"/>
            <p:nvPr/>
          </p:nvSpPr>
          <p:spPr>
            <a:xfrm>
              <a:off x="429846" y="819980"/>
              <a:ext cx="1597048" cy="2812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n w="0"/>
                  <a:solidFill>
                    <a:schemeClr val="accent1"/>
                  </a:solidFill>
                  <a:effectLst>
                    <a:outerShdw blurRad="38100" dist="25400" dir="5400000" algn="ctr" rotWithShape="0">
                      <a:srgbClr val="6E747A">
                        <a:alpha val="43000"/>
                      </a:srgbClr>
                    </a:outerShdw>
                  </a:effectLst>
                  <a:latin typeface="+mj-lt"/>
                  <a:ea typeface="Droid Serif" panose="02020600060500020200" pitchFamily="18" charset="0"/>
                  <a:cs typeface="Droid Serif" panose="02020600060500020200" pitchFamily="18" charset="0"/>
                </a:rPr>
                <a:t>Received Payment Data</a:t>
              </a:r>
              <a:endParaRPr kumimoji="0" lang="en-US" sz="1400"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mj-lt"/>
                <a:ea typeface="Droid Serif" panose="02020600060500020200" pitchFamily="18" charset="0"/>
                <a:cs typeface="Droid Serif" panose="02020600060500020200" pitchFamily="18" charset="0"/>
              </a:endParaRPr>
            </a:p>
          </p:txBody>
        </p:sp>
        <p:cxnSp>
          <p:nvCxnSpPr>
            <p:cNvPr id="14" name="Straight Connector 13">
              <a:extLst>
                <a:ext uri="{FF2B5EF4-FFF2-40B4-BE49-F238E27FC236}">
                  <a16:creationId xmlns:a16="http://schemas.microsoft.com/office/drawing/2014/main" id="{F7B3EC7A-1817-3B73-C11B-D8E6A5A8ACD5}"/>
                </a:ext>
              </a:extLst>
            </p:cNvPr>
            <p:cNvCxnSpPr>
              <a:cxnSpLocks/>
            </p:cNvCxnSpPr>
            <p:nvPr/>
          </p:nvCxnSpPr>
          <p:spPr>
            <a:xfrm>
              <a:off x="429846" y="61601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F8AE065-B811-85EE-CA5D-32C50F0E00EB}"/>
                </a:ext>
              </a:extLst>
            </p:cNvPr>
            <p:cNvCxnSpPr>
              <a:cxnSpLocks/>
            </p:cNvCxnSpPr>
            <p:nvPr/>
          </p:nvCxnSpPr>
          <p:spPr>
            <a:xfrm>
              <a:off x="429846" y="130516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sp>
        <p:nvSpPr>
          <p:cNvPr id="3" name="Title 5">
            <a:extLst>
              <a:ext uri="{FF2B5EF4-FFF2-40B4-BE49-F238E27FC236}">
                <a16:creationId xmlns:a16="http://schemas.microsoft.com/office/drawing/2014/main" id="{6E0D1235-AB0D-C5FB-6961-588AD4928813}"/>
              </a:ext>
            </a:extLst>
          </p:cNvPr>
          <p:cNvSpPr txBox="1">
            <a:spLocks/>
          </p:cNvSpPr>
          <p:nvPr/>
        </p:nvSpPr>
        <p:spPr>
          <a:xfrm>
            <a:off x="2975556" y="104136"/>
            <a:ext cx="7639882" cy="107757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marL="0" lvl="1" algn="ctr"/>
            <a:r>
              <a:rPr lang="en-GB" sz="3600" b="1" dirty="0">
                <a:solidFill>
                  <a:srgbClr val="561C24"/>
                </a:solidFill>
                <a:latin typeface="+mj-lt"/>
                <a:cs typeface="Times New Roman" panose="02020603050405020304" pitchFamily="18" charset="0"/>
              </a:rPr>
              <a:t>Observations &amp; Recommendations</a:t>
            </a:r>
          </a:p>
        </p:txBody>
      </p:sp>
      <p:sp>
        <p:nvSpPr>
          <p:cNvPr id="2" name="TextBox 1">
            <a:extLst>
              <a:ext uri="{FF2B5EF4-FFF2-40B4-BE49-F238E27FC236}">
                <a16:creationId xmlns:a16="http://schemas.microsoft.com/office/drawing/2014/main" id="{00CFF2FD-1150-0A14-7D80-0B2BAF5380F6}"/>
              </a:ext>
            </a:extLst>
          </p:cNvPr>
          <p:cNvSpPr txBox="1"/>
          <p:nvPr/>
        </p:nvSpPr>
        <p:spPr>
          <a:xfrm>
            <a:off x="1946803" y="1551024"/>
            <a:ext cx="9697388" cy="4031873"/>
          </a:xfrm>
          <a:prstGeom prst="rect">
            <a:avLst/>
          </a:prstGeom>
          <a:noFill/>
        </p:spPr>
        <p:txBody>
          <a:bodyPr wrap="square" rtlCol="0" anchor="ctr">
            <a:spAutoFit/>
          </a:bodyPr>
          <a:lstStyle/>
          <a:p>
            <a:pPr marL="342900" indent="-342900" algn="just">
              <a:buAutoNum type="arabicPeriod"/>
            </a:pPr>
            <a:r>
              <a:rPr lang="en-GB" sz="1600" dirty="0">
                <a:solidFill>
                  <a:srgbClr val="091E42"/>
                </a:solidFill>
                <a:latin typeface="freight-text-pro"/>
              </a:rPr>
              <a:t>Credit Note Payments exhibit the highest delay rate compared to Debit Note or Invoice types, necessitating stricter company policies on payment collection for these invoice classes. </a:t>
            </a:r>
          </a:p>
          <a:p>
            <a:pPr marL="342900" indent="-342900" algn="just">
              <a:buAutoNum type="arabicPeriod"/>
            </a:pPr>
            <a:endParaRPr lang="en-GB" sz="1600" dirty="0">
              <a:solidFill>
                <a:srgbClr val="091E42"/>
              </a:solidFill>
              <a:latin typeface="freight-text-pro"/>
            </a:endParaRPr>
          </a:p>
          <a:p>
            <a:pPr marL="342900" indent="-342900" algn="just">
              <a:buAutoNum type="arabicPeriod"/>
            </a:pPr>
            <a:r>
              <a:rPr lang="en-GB" sz="1600" dirty="0">
                <a:solidFill>
                  <a:srgbClr val="091E42"/>
                </a:solidFill>
                <a:latin typeface="freight-text-pro"/>
              </a:rPr>
              <a:t>Lower-value payments constitute the majority of transactions and are more frequently delayed. It is recommended to focus on these, applying penalties based on billing amounts—smaller bills should incur higher penalty percentages for late payments, used as a last resort.</a:t>
            </a:r>
            <a:r>
              <a:rPr lang="en-US" sz="1600" dirty="0">
                <a:solidFill>
                  <a:srgbClr val="091E42"/>
                </a:solidFill>
                <a:latin typeface="freight-text-pro"/>
              </a:rPr>
              <a:t> </a:t>
            </a:r>
          </a:p>
          <a:p>
            <a:pPr marL="342900" indent="-342900" algn="just">
              <a:buAutoNum type="arabicPeriod"/>
            </a:pPr>
            <a:endParaRPr lang="en-US" sz="1600" dirty="0">
              <a:solidFill>
                <a:srgbClr val="091E42"/>
              </a:solidFill>
              <a:latin typeface="freight-text-pro"/>
            </a:endParaRPr>
          </a:p>
          <a:p>
            <a:pPr marL="342900" indent="-342900" algn="just">
              <a:buAutoNum type="arabicPeriod"/>
            </a:pPr>
            <a:r>
              <a:rPr lang="en-US" sz="1600" dirty="0">
                <a:solidFill>
                  <a:srgbClr val="091E42"/>
                </a:solidFill>
                <a:latin typeface="freight-text-pro"/>
              </a:rPr>
              <a:t>Goods-related invoices have significantly higher payment delays than non-goods types, warranting stricter payment policies. </a:t>
            </a:r>
          </a:p>
          <a:p>
            <a:pPr marL="342900" indent="-342900" algn="just">
              <a:buAutoNum type="arabicPeriod"/>
            </a:pPr>
            <a:endParaRPr lang="en-US" sz="1600" dirty="0">
              <a:solidFill>
                <a:srgbClr val="091E42"/>
              </a:solidFill>
              <a:latin typeface="freight-text-pro"/>
            </a:endParaRPr>
          </a:p>
          <a:p>
            <a:pPr marL="342900" indent="-342900" algn="just">
              <a:buAutoNum type="arabicPeriod"/>
            </a:pPr>
            <a:r>
              <a:rPr lang="en-US" sz="1600" dirty="0">
                <a:solidFill>
                  <a:srgbClr val="091E42"/>
                </a:solidFill>
                <a:latin typeface="freight-text-pro"/>
              </a:rPr>
              <a:t>Customer segments were categorized into three clusters: 0, 1, and 2, representing medium, and early payment durations, respectively. Customers in cluster 1 (prolonged payments) show significantly higher delay rates and should receive extensive attention. </a:t>
            </a:r>
          </a:p>
          <a:p>
            <a:pPr marL="342900" indent="-342900" algn="just">
              <a:buAutoNum type="arabicPeriod"/>
            </a:pPr>
            <a:endParaRPr lang="en-US" sz="1600" dirty="0">
              <a:solidFill>
                <a:srgbClr val="091E42"/>
              </a:solidFill>
              <a:latin typeface="freight-text-pro"/>
            </a:endParaRPr>
          </a:p>
          <a:p>
            <a:pPr marL="342900" indent="-342900" algn="just">
              <a:buAutoNum type="arabicPeriod"/>
            </a:pPr>
            <a:r>
              <a:rPr lang="en-US" sz="1600" dirty="0">
                <a:solidFill>
                  <a:srgbClr val="091E42"/>
                </a:solidFill>
                <a:latin typeface="freight-text-pro"/>
              </a:rPr>
              <a:t>Companies with the highest probability and total delayed payment counts should be prioritized due to their significant delay rates.</a:t>
            </a:r>
          </a:p>
        </p:txBody>
      </p:sp>
      <p:sp>
        <p:nvSpPr>
          <p:cNvPr id="6" name="Slide Number Placeholder 3">
            <a:extLst>
              <a:ext uri="{FF2B5EF4-FFF2-40B4-BE49-F238E27FC236}">
                <a16:creationId xmlns:a16="http://schemas.microsoft.com/office/drawing/2014/main" id="{688B4AA7-6F06-BEF4-4B49-9BC289E94876}"/>
              </a:ext>
            </a:extLst>
          </p:cNvPr>
          <p:cNvSpPr txBox="1">
            <a:spLocks/>
          </p:cNvSpPr>
          <p:nvPr/>
        </p:nvSpPr>
        <p:spPr>
          <a:xfrm>
            <a:off x="11671300" y="6585788"/>
            <a:ext cx="373062" cy="20610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23</a:t>
            </a:fld>
            <a:endParaRPr lang="en-US"/>
          </a:p>
        </p:txBody>
      </p:sp>
    </p:spTree>
    <p:extLst>
      <p:ext uri="{BB962C8B-B14F-4D97-AF65-F5344CB8AC3E}">
        <p14:creationId xmlns:p14="http://schemas.microsoft.com/office/powerpoint/2010/main" val="389681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B8A4DD-24AC-0B6B-0A18-295FCE4450B5}"/>
              </a:ext>
            </a:extLst>
          </p:cNvPr>
          <p:cNvSpPr>
            <a:spLocks noGrp="1"/>
          </p:cNvSpPr>
          <p:nvPr>
            <p:ph type="ctrTitle"/>
          </p:nvPr>
        </p:nvSpPr>
        <p:spPr>
          <a:xfrm>
            <a:off x="1510507" y="4211878"/>
            <a:ext cx="9242424" cy="1104900"/>
          </a:xfrm>
        </p:spPr>
        <p:txBody>
          <a:bodyPr/>
          <a:lstStyle/>
          <a:p>
            <a:r>
              <a:rPr lang="en-US"/>
              <a:t>Thank you</a:t>
            </a:r>
          </a:p>
        </p:txBody>
      </p:sp>
    </p:spTree>
    <p:extLst>
      <p:ext uri="{BB962C8B-B14F-4D97-AF65-F5344CB8AC3E}">
        <p14:creationId xmlns:p14="http://schemas.microsoft.com/office/powerpoint/2010/main" val="869148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3E5F-B2C4-C556-2BF8-DA9EEE3CAE3C}"/>
              </a:ext>
            </a:extLst>
          </p:cNvPr>
          <p:cNvSpPr>
            <a:spLocks noGrp="1"/>
          </p:cNvSpPr>
          <p:nvPr>
            <p:ph type="title"/>
          </p:nvPr>
        </p:nvSpPr>
        <p:spPr>
          <a:xfrm>
            <a:off x="831850" y="2331584"/>
            <a:ext cx="10515600" cy="2461133"/>
          </a:xfrm>
        </p:spPr>
        <p:txBody>
          <a:bodyPr>
            <a:normAutofit/>
          </a:bodyPr>
          <a:lstStyle/>
          <a:p>
            <a:pPr marL="0" lvl="1" algn="ctr"/>
            <a:r>
              <a:rPr lang="en-GB" sz="5400" b="1" dirty="0">
                <a:solidFill>
                  <a:srgbClr val="F0E8E6"/>
                </a:solidFill>
                <a:latin typeface="+mj-lt"/>
                <a:cs typeface="Times New Roman" panose="02020603050405020304" pitchFamily="18" charset="0"/>
              </a:rPr>
              <a:t>Approach Strategy</a:t>
            </a:r>
          </a:p>
        </p:txBody>
      </p:sp>
      <p:sp>
        <p:nvSpPr>
          <p:cNvPr id="3" name="Slide Number Placeholder 3">
            <a:extLst>
              <a:ext uri="{FF2B5EF4-FFF2-40B4-BE49-F238E27FC236}">
                <a16:creationId xmlns:a16="http://schemas.microsoft.com/office/drawing/2014/main" id="{51078FFA-DEE1-541F-7B8B-9DE4451477AE}"/>
              </a:ext>
            </a:extLst>
          </p:cNvPr>
          <p:cNvSpPr txBox="1">
            <a:spLocks/>
          </p:cNvSpPr>
          <p:nvPr/>
        </p:nvSpPr>
        <p:spPr>
          <a:xfrm>
            <a:off x="11671300" y="6585788"/>
            <a:ext cx="373062" cy="20610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3</a:t>
            </a:fld>
            <a:endParaRPr lang="en-US"/>
          </a:p>
        </p:txBody>
      </p:sp>
    </p:spTree>
    <p:extLst>
      <p:ext uri="{BB962C8B-B14F-4D97-AF65-F5344CB8AC3E}">
        <p14:creationId xmlns:p14="http://schemas.microsoft.com/office/powerpoint/2010/main" val="227421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13A6B1-EF37-3EFC-DEA2-BB2469AB5F80}"/>
              </a:ext>
            </a:extLst>
          </p:cNvPr>
          <p:cNvSpPr/>
          <p:nvPr/>
        </p:nvSpPr>
        <p:spPr>
          <a:xfrm>
            <a:off x="545231" y="6555"/>
            <a:ext cx="1101210" cy="64448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highlight>
                  <a:srgbClr val="800000"/>
                </a:highlight>
                <a:uLnTx/>
                <a:uFillTx/>
                <a:latin typeface="Calibri" panose="020F0502020204030204"/>
                <a:ea typeface="+mn-ea"/>
                <a:cs typeface="+mn-cs"/>
              </a:rPr>
              <a:t>        </a:t>
            </a:r>
          </a:p>
        </p:txBody>
      </p:sp>
      <p:grpSp>
        <p:nvGrpSpPr>
          <p:cNvPr id="8" name="Group 7">
            <a:extLst>
              <a:ext uri="{FF2B5EF4-FFF2-40B4-BE49-F238E27FC236}">
                <a16:creationId xmlns:a16="http://schemas.microsoft.com/office/drawing/2014/main" id="{01C51ABF-D524-9032-BAC6-8112314D6DCA}"/>
              </a:ext>
            </a:extLst>
          </p:cNvPr>
          <p:cNvGrpSpPr/>
          <p:nvPr/>
        </p:nvGrpSpPr>
        <p:grpSpPr>
          <a:xfrm>
            <a:off x="382771" y="265814"/>
            <a:ext cx="2514600" cy="754215"/>
            <a:chOff x="328247" y="616019"/>
            <a:chExt cx="1857600" cy="689150"/>
          </a:xfrm>
        </p:grpSpPr>
        <p:sp>
          <p:nvSpPr>
            <p:cNvPr id="12" name="Rectangle 11">
              <a:extLst>
                <a:ext uri="{FF2B5EF4-FFF2-40B4-BE49-F238E27FC236}">
                  <a16:creationId xmlns:a16="http://schemas.microsoft.com/office/drawing/2014/main" id="{745B02A5-24AA-85CF-0902-E02EE2EB62FC}"/>
                </a:ext>
              </a:extLst>
            </p:cNvPr>
            <p:cNvSpPr/>
            <p:nvPr/>
          </p:nvSpPr>
          <p:spPr>
            <a:xfrm>
              <a:off x="328247" y="616019"/>
              <a:ext cx="1857600" cy="689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50FD800-3D4C-F519-4F6D-CA4A1EC83EF2}"/>
                </a:ext>
              </a:extLst>
            </p:cNvPr>
            <p:cNvSpPr txBox="1"/>
            <p:nvPr/>
          </p:nvSpPr>
          <p:spPr>
            <a:xfrm>
              <a:off x="462896" y="744695"/>
              <a:ext cx="1597048" cy="36559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w="0"/>
                  <a:solidFill>
                    <a:schemeClr val="accent1"/>
                  </a:solidFill>
                  <a:effectLst>
                    <a:outerShdw blurRad="38100" dist="25400" dir="5400000" algn="ctr" rotWithShape="0">
                      <a:srgbClr val="6E747A">
                        <a:alpha val="43000"/>
                      </a:srgbClr>
                    </a:outerShdw>
                  </a:effectLst>
                  <a:latin typeface="+mj-lt"/>
                  <a:ea typeface="Droid Serif" panose="02020600060500020200" pitchFamily="18" charset="0"/>
                  <a:cs typeface="Droid Serif" panose="02020600060500020200" pitchFamily="18" charset="0"/>
                </a:rPr>
                <a:t>Process Summary</a:t>
              </a:r>
              <a:endParaRPr kumimoji="0" lang="en-US" sz="2000"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mj-lt"/>
                <a:ea typeface="Droid Serif" panose="02020600060500020200" pitchFamily="18" charset="0"/>
                <a:cs typeface="Droid Serif" panose="02020600060500020200" pitchFamily="18" charset="0"/>
              </a:endParaRPr>
            </a:p>
          </p:txBody>
        </p:sp>
        <p:cxnSp>
          <p:nvCxnSpPr>
            <p:cNvPr id="14" name="Straight Connector 13">
              <a:extLst>
                <a:ext uri="{FF2B5EF4-FFF2-40B4-BE49-F238E27FC236}">
                  <a16:creationId xmlns:a16="http://schemas.microsoft.com/office/drawing/2014/main" id="{F7B3EC7A-1817-3B73-C11B-D8E6A5A8ACD5}"/>
                </a:ext>
              </a:extLst>
            </p:cNvPr>
            <p:cNvCxnSpPr>
              <a:cxnSpLocks/>
            </p:cNvCxnSpPr>
            <p:nvPr/>
          </p:nvCxnSpPr>
          <p:spPr>
            <a:xfrm>
              <a:off x="429846" y="61601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F8AE065-B811-85EE-CA5D-32C50F0E00EB}"/>
                </a:ext>
              </a:extLst>
            </p:cNvPr>
            <p:cNvCxnSpPr>
              <a:cxnSpLocks/>
            </p:cNvCxnSpPr>
            <p:nvPr/>
          </p:nvCxnSpPr>
          <p:spPr>
            <a:xfrm>
              <a:off x="429846" y="130516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sp>
        <p:nvSpPr>
          <p:cNvPr id="6" name="Title 5">
            <a:extLst>
              <a:ext uri="{FF2B5EF4-FFF2-40B4-BE49-F238E27FC236}">
                <a16:creationId xmlns:a16="http://schemas.microsoft.com/office/drawing/2014/main" id="{40329C68-FB18-DC6A-5D76-2D734282610C}"/>
              </a:ext>
            </a:extLst>
          </p:cNvPr>
          <p:cNvSpPr txBox="1">
            <a:spLocks/>
          </p:cNvSpPr>
          <p:nvPr/>
        </p:nvSpPr>
        <p:spPr>
          <a:xfrm>
            <a:off x="3251873" y="327768"/>
            <a:ext cx="7121876" cy="63030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3600" dirty="0">
                <a:solidFill>
                  <a:srgbClr val="561C24"/>
                </a:solidFill>
              </a:rPr>
              <a:t>Steps Involved in Model Building</a:t>
            </a:r>
          </a:p>
        </p:txBody>
      </p:sp>
      <p:grpSp>
        <p:nvGrpSpPr>
          <p:cNvPr id="64" name="Group 63">
            <a:extLst>
              <a:ext uri="{FF2B5EF4-FFF2-40B4-BE49-F238E27FC236}">
                <a16:creationId xmlns:a16="http://schemas.microsoft.com/office/drawing/2014/main" id="{157F39C3-69F7-BDB2-85B6-AE769EA6A6E3}"/>
              </a:ext>
            </a:extLst>
          </p:cNvPr>
          <p:cNvGrpSpPr/>
          <p:nvPr/>
        </p:nvGrpSpPr>
        <p:grpSpPr>
          <a:xfrm>
            <a:off x="1827221" y="1458327"/>
            <a:ext cx="9095047" cy="4295045"/>
            <a:chOff x="1827221" y="1458327"/>
            <a:chExt cx="9095047" cy="4295045"/>
          </a:xfrm>
        </p:grpSpPr>
        <p:sp>
          <p:nvSpPr>
            <p:cNvPr id="17" name="Rounded Rectangle 16">
              <a:extLst>
                <a:ext uri="{FF2B5EF4-FFF2-40B4-BE49-F238E27FC236}">
                  <a16:creationId xmlns:a16="http://schemas.microsoft.com/office/drawing/2014/main" id="{3AE5F4E8-1F7C-66AC-6C2A-A14599F528BE}"/>
                </a:ext>
              </a:extLst>
            </p:cNvPr>
            <p:cNvSpPr/>
            <p:nvPr/>
          </p:nvSpPr>
          <p:spPr>
            <a:xfrm>
              <a:off x="3627455" y="1560963"/>
              <a:ext cx="1276141" cy="6396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26051D3-E43B-0C61-A0FE-61C19B6BAFC2}"/>
                </a:ext>
              </a:extLst>
            </p:cNvPr>
            <p:cNvSpPr txBox="1"/>
            <p:nvPr/>
          </p:nvSpPr>
          <p:spPr>
            <a:xfrm>
              <a:off x="3627454" y="1622466"/>
              <a:ext cx="1276141" cy="461665"/>
            </a:xfrm>
            <a:prstGeom prst="rect">
              <a:avLst/>
            </a:prstGeom>
            <a:noFill/>
          </p:spPr>
          <p:txBody>
            <a:bodyPr wrap="square" rtlCol="0" anchor="ctr">
              <a:spAutoFit/>
            </a:bodyPr>
            <a:lstStyle/>
            <a:p>
              <a:pPr algn="ctr"/>
              <a:r>
                <a:rPr lang="en-GB" sz="1200" b="1" i="1" dirty="0">
                  <a:solidFill>
                    <a:srgbClr val="561C24"/>
                  </a:solidFill>
                  <a:cs typeface="Times New Roman" panose="02020603050405020304" pitchFamily="18" charset="0"/>
                </a:rPr>
                <a:t>Data reading and understanding</a:t>
              </a:r>
            </a:p>
          </p:txBody>
        </p:sp>
        <p:sp>
          <p:nvSpPr>
            <p:cNvPr id="19" name="Rounded Rectangle 18">
              <a:extLst>
                <a:ext uri="{FF2B5EF4-FFF2-40B4-BE49-F238E27FC236}">
                  <a16:creationId xmlns:a16="http://schemas.microsoft.com/office/drawing/2014/main" id="{522C20F1-EED2-202D-372D-46CBE8EB1E47}"/>
                </a:ext>
              </a:extLst>
            </p:cNvPr>
            <p:cNvSpPr/>
            <p:nvPr/>
          </p:nvSpPr>
          <p:spPr>
            <a:xfrm>
              <a:off x="5633680" y="1560963"/>
              <a:ext cx="1276141" cy="6396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B4246B-68EC-8104-A62A-195EE0D79C37}"/>
                </a:ext>
              </a:extLst>
            </p:cNvPr>
            <p:cNvSpPr txBox="1"/>
            <p:nvPr/>
          </p:nvSpPr>
          <p:spPr>
            <a:xfrm>
              <a:off x="5633679" y="1622466"/>
              <a:ext cx="1276141" cy="461665"/>
            </a:xfrm>
            <a:prstGeom prst="rect">
              <a:avLst/>
            </a:prstGeom>
            <a:noFill/>
          </p:spPr>
          <p:txBody>
            <a:bodyPr wrap="square" rtlCol="0" anchor="ctr">
              <a:spAutoFit/>
            </a:bodyPr>
            <a:lstStyle/>
            <a:p>
              <a:pPr algn="ctr"/>
              <a:r>
                <a:rPr lang="en-GB" sz="1200" b="1" i="1" dirty="0">
                  <a:solidFill>
                    <a:srgbClr val="561C24"/>
                  </a:solidFill>
                  <a:cs typeface="Times New Roman" panose="02020603050405020304" pitchFamily="18" charset="0"/>
                </a:rPr>
                <a:t>Exploratory Data Analysis</a:t>
              </a:r>
            </a:p>
          </p:txBody>
        </p:sp>
        <p:sp>
          <p:nvSpPr>
            <p:cNvPr id="21" name="Rounded Rectangle 20">
              <a:extLst>
                <a:ext uri="{FF2B5EF4-FFF2-40B4-BE49-F238E27FC236}">
                  <a16:creationId xmlns:a16="http://schemas.microsoft.com/office/drawing/2014/main" id="{D23972A3-FAE7-A151-B2BE-57DEEB42C426}"/>
                </a:ext>
              </a:extLst>
            </p:cNvPr>
            <p:cNvSpPr/>
            <p:nvPr/>
          </p:nvSpPr>
          <p:spPr>
            <a:xfrm>
              <a:off x="7639904" y="1560963"/>
              <a:ext cx="1276141" cy="6396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F2407FB-E720-4EBB-F913-4D59FA62BB19}"/>
                </a:ext>
              </a:extLst>
            </p:cNvPr>
            <p:cNvSpPr txBox="1"/>
            <p:nvPr/>
          </p:nvSpPr>
          <p:spPr>
            <a:xfrm>
              <a:off x="7639903" y="1540181"/>
              <a:ext cx="1276141" cy="646331"/>
            </a:xfrm>
            <a:prstGeom prst="rect">
              <a:avLst/>
            </a:prstGeom>
            <a:noFill/>
          </p:spPr>
          <p:txBody>
            <a:bodyPr wrap="square" rtlCol="0" anchor="ctr">
              <a:spAutoFit/>
            </a:bodyPr>
            <a:lstStyle/>
            <a:p>
              <a:pPr algn="ctr"/>
              <a:r>
                <a:rPr lang="en-GB" sz="1200" b="1" i="1" dirty="0">
                  <a:solidFill>
                    <a:srgbClr val="561C24"/>
                  </a:solidFill>
                  <a:cs typeface="Times New Roman" panose="02020603050405020304" pitchFamily="18" charset="0"/>
                </a:rPr>
                <a:t>Data Cleaning and Feature Engineering</a:t>
              </a:r>
            </a:p>
          </p:txBody>
        </p:sp>
        <p:sp>
          <p:nvSpPr>
            <p:cNvPr id="25" name="Rounded Rectangle 24">
              <a:extLst>
                <a:ext uri="{FF2B5EF4-FFF2-40B4-BE49-F238E27FC236}">
                  <a16:creationId xmlns:a16="http://schemas.microsoft.com/office/drawing/2014/main" id="{A46212D4-7BDC-7D12-1004-DA702F33E967}"/>
                </a:ext>
              </a:extLst>
            </p:cNvPr>
            <p:cNvSpPr/>
            <p:nvPr/>
          </p:nvSpPr>
          <p:spPr>
            <a:xfrm>
              <a:off x="9646127" y="1546886"/>
              <a:ext cx="1276141" cy="6396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ECF7A28-482F-1251-E25B-B2246263A083}"/>
                </a:ext>
              </a:extLst>
            </p:cNvPr>
            <p:cNvSpPr txBox="1"/>
            <p:nvPr/>
          </p:nvSpPr>
          <p:spPr>
            <a:xfrm>
              <a:off x="9646126" y="1526104"/>
              <a:ext cx="1276141" cy="646331"/>
            </a:xfrm>
            <a:prstGeom prst="rect">
              <a:avLst/>
            </a:prstGeom>
            <a:noFill/>
          </p:spPr>
          <p:txBody>
            <a:bodyPr wrap="square" rtlCol="0" anchor="ctr">
              <a:spAutoFit/>
            </a:bodyPr>
            <a:lstStyle/>
            <a:p>
              <a:pPr algn="ctr"/>
              <a:r>
                <a:rPr lang="en-GB" sz="1200" b="1" i="1" dirty="0">
                  <a:solidFill>
                    <a:srgbClr val="561C24"/>
                  </a:solidFill>
                  <a:cs typeface="Times New Roman" panose="02020603050405020304" pitchFamily="18" charset="0"/>
                </a:rPr>
                <a:t>Customer Segmentation (K-means clustering)</a:t>
              </a:r>
            </a:p>
          </p:txBody>
        </p:sp>
        <p:grpSp>
          <p:nvGrpSpPr>
            <p:cNvPr id="43" name="Group 42">
              <a:extLst>
                <a:ext uri="{FF2B5EF4-FFF2-40B4-BE49-F238E27FC236}">
                  <a16:creationId xmlns:a16="http://schemas.microsoft.com/office/drawing/2014/main" id="{5191426D-2835-7CDC-5F24-29F0B7241C33}"/>
                </a:ext>
              </a:extLst>
            </p:cNvPr>
            <p:cNvGrpSpPr/>
            <p:nvPr/>
          </p:nvGrpSpPr>
          <p:grpSpPr>
            <a:xfrm>
              <a:off x="1827221" y="1458327"/>
              <a:ext cx="1276141" cy="789944"/>
              <a:chOff x="1827221" y="1458327"/>
              <a:chExt cx="1276141" cy="789944"/>
            </a:xfrm>
          </p:grpSpPr>
          <p:sp>
            <p:nvSpPr>
              <p:cNvPr id="3" name="Oval 2">
                <a:extLst>
                  <a:ext uri="{FF2B5EF4-FFF2-40B4-BE49-F238E27FC236}">
                    <a16:creationId xmlns:a16="http://schemas.microsoft.com/office/drawing/2014/main" id="{0F4BF15B-DAB7-1657-DD62-2FA306B5B574}"/>
                  </a:ext>
                </a:extLst>
              </p:cNvPr>
              <p:cNvSpPr/>
              <p:nvPr/>
            </p:nvSpPr>
            <p:spPr>
              <a:xfrm>
                <a:off x="2033213" y="1458327"/>
                <a:ext cx="864158" cy="78994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3076B35-C357-40B8-5AD3-61C15330E7AA}"/>
                  </a:ext>
                </a:extLst>
              </p:cNvPr>
              <p:cNvSpPr txBox="1"/>
              <p:nvPr/>
            </p:nvSpPr>
            <p:spPr>
              <a:xfrm>
                <a:off x="1827221" y="1710769"/>
                <a:ext cx="1276141" cy="276999"/>
              </a:xfrm>
              <a:prstGeom prst="rect">
                <a:avLst/>
              </a:prstGeom>
              <a:noFill/>
            </p:spPr>
            <p:txBody>
              <a:bodyPr wrap="square" rtlCol="0" anchor="ctr">
                <a:spAutoFit/>
              </a:bodyPr>
              <a:lstStyle/>
              <a:p>
                <a:pPr algn="ctr"/>
                <a:r>
                  <a:rPr lang="en-GB" sz="1200" b="1" i="1" dirty="0">
                    <a:solidFill>
                      <a:srgbClr val="561C24"/>
                    </a:solidFill>
                    <a:cs typeface="Times New Roman" panose="02020603050405020304" pitchFamily="18" charset="0"/>
                  </a:rPr>
                  <a:t>Start</a:t>
                </a:r>
              </a:p>
            </p:txBody>
          </p:sp>
        </p:grpSp>
        <p:sp>
          <p:nvSpPr>
            <p:cNvPr id="28" name="Rounded Rectangle 27">
              <a:extLst>
                <a:ext uri="{FF2B5EF4-FFF2-40B4-BE49-F238E27FC236}">
                  <a16:creationId xmlns:a16="http://schemas.microsoft.com/office/drawing/2014/main" id="{85B52020-E700-6BE3-70E7-F93E8460AA30}"/>
                </a:ext>
              </a:extLst>
            </p:cNvPr>
            <p:cNvSpPr/>
            <p:nvPr/>
          </p:nvSpPr>
          <p:spPr>
            <a:xfrm>
              <a:off x="9646127" y="3126616"/>
              <a:ext cx="1276141" cy="6396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905A05D-2A2A-3E0A-DFB6-E273C5DEC8B8}"/>
                </a:ext>
              </a:extLst>
            </p:cNvPr>
            <p:cNvSpPr txBox="1"/>
            <p:nvPr/>
          </p:nvSpPr>
          <p:spPr>
            <a:xfrm>
              <a:off x="9646126" y="3105834"/>
              <a:ext cx="1276141" cy="646331"/>
            </a:xfrm>
            <a:prstGeom prst="rect">
              <a:avLst/>
            </a:prstGeom>
            <a:noFill/>
          </p:spPr>
          <p:txBody>
            <a:bodyPr wrap="square" rtlCol="0" anchor="ctr">
              <a:spAutoFit/>
            </a:bodyPr>
            <a:lstStyle/>
            <a:p>
              <a:pPr algn="ctr"/>
              <a:r>
                <a:rPr lang="en-GB" sz="1200" b="1" i="1" dirty="0">
                  <a:solidFill>
                    <a:srgbClr val="561C24"/>
                  </a:solidFill>
                  <a:cs typeface="Times New Roman" panose="02020603050405020304" pitchFamily="18" charset="0"/>
                </a:rPr>
                <a:t>Data Preparation / Splitting / Model Building</a:t>
              </a:r>
            </a:p>
          </p:txBody>
        </p:sp>
        <p:sp>
          <p:nvSpPr>
            <p:cNvPr id="30" name="Rounded Rectangle 29">
              <a:extLst>
                <a:ext uri="{FF2B5EF4-FFF2-40B4-BE49-F238E27FC236}">
                  <a16:creationId xmlns:a16="http://schemas.microsoft.com/office/drawing/2014/main" id="{7098F037-AF2B-F6BD-0D12-BAF0DA427141}"/>
                </a:ext>
              </a:extLst>
            </p:cNvPr>
            <p:cNvSpPr/>
            <p:nvPr/>
          </p:nvSpPr>
          <p:spPr>
            <a:xfrm>
              <a:off x="7639901" y="3126616"/>
              <a:ext cx="1276141" cy="6396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7947E15-3B81-FCAE-ABAE-D516D329C3BF}"/>
                </a:ext>
              </a:extLst>
            </p:cNvPr>
            <p:cNvSpPr txBox="1"/>
            <p:nvPr/>
          </p:nvSpPr>
          <p:spPr>
            <a:xfrm>
              <a:off x="7639900" y="3105834"/>
              <a:ext cx="1276141" cy="646331"/>
            </a:xfrm>
            <a:prstGeom prst="rect">
              <a:avLst/>
            </a:prstGeom>
            <a:noFill/>
          </p:spPr>
          <p:txBody>
            <a:bodyPr wrap="square" rtlCol="0" anchor="ctr">
              <a:spAutoFit/>
            </a:bodyPr>
            <a:lstStyle/>
            <a:p>
              <a:pPr algn="ctr"/>
              <a:r>
                <a:rPr lang="en-GB" sz="1200" b="1" i="1" dirty="0">
                  <a:solidFill>
                    <a:srgbClr val="561C24"/>
                  </a:solidFill>
                  <a:cs typeface="Times New Roman" panose="02020603050405020304" pitchFamily="18" charset="0"/>
                </a:rPr>
                <a:t>Model and Feature Tuning – Metric Analysis</a:t>
              </a:r>
            </a:p>
          </p:txBody>
        </p:sp>
        <p:sp>
          <p:nvSpPr>
            <p:cNvPr id="32" name="Rounded Rectangle 31">
              <a:extLst>
                <a:ext uri="{FF2B5EF4-FFF2-40B4-BE49-F238E27FC236}">
                  <a16:creationId xmlns:a16="http://schemas.microsoft.com/office/drawing/2014/main" id="{7516091C-95BA-604D-B188-E048C8195C9F}"/>
                </a:ext>
              </a:extLst>
            </p:cNvPr>
            <p:cNvSpPr/>
            <p:nvPr/>
          </p:nvSpPr>
          <p:spPr>
            <a:xfrm>
              <a:off x="5633680" y="3126616"/>
              <a:ext cx="1276141" cy="6396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905B187-7122-F03C-DC81-329032EF9768}"/>
                </a:ext>
              </a:extLst>
            </p:cNvPr>
            <p:cNvSpPr txBox="1"/>
            <p:nvPr/>
          </p:nvSpPr>
          <p:spPr>
            <a:xfrm>
              <a:off x="5633679" y="3105834"/>
              <a:ext cx="1276141" cy="646331"/>
            </a:xfrm>
            <a:prstGeom prst="rect">
              <a:avLst/>
            </a:prstGeom>
            <a:noFill/>
          </p:spPr>
          <p:txBody>
            <a:bodyPr wrap="square" rtlCol="0" anchor="ctr">
              <a:spAutoFit/>
            </a:bodyPr>
            <a:lstStyle/>
            <a:p>
              <a:pPr algn="ctr"/>
              <a:r>
                <a:rPr lang="en-GB" sz="1200" b="1" i="1" dirty="0">
                  <a:solidFill>
                    <a:srgbClr val="561C24"/>
                  </a:solidFill>
                  <a:cs typeface="Times New Roman" panose="02020603050405020304" pitchFamily="18" charset="0"/>
                </a:rPr>
                <a:t>Model Testing on Test set of Historical Data</a:t>
              </a:r>
            </a:p>
          </p:txBody>
        </p:sp>
        <p:grpSp>
          <p:nvGrpSpPr>
            <p:cNvPr id="37" name="Group 36">
              <a:extLst>
                <a:ext uri="{FF2B5EF4-FFF2-40B4-BE49-F238E27FC236}">
                  <a16:creationId xmlns:a16="http://schemas.microsoft.com/office/drawing/2014/main" id="{609BA318-6934-6629-284D-6073578537E0}"/>
                </a:ext>
              </a:extLst>
            </p:cNvPr>
            <p:cNvGrpSpPr/>
            <p:nvPr/>
          </p:nvGrpSpPr>
          <p:grpSpPr>
            <a:xfrm>
              <a:off x="3467398" y="2748524"/>
              <a:ext cx="1604290" cy="1416818"/>
              <a:chOff x="2767131" y="2691470"/>
              <a:chExt cx="1604290" cy="1416818"/>
            </a:xfrm>
          </p:grpSpPr>
          <p:sp>
            <p:nvSpPr>
              <p:cNvPr id="35" name="Diamond 34">
                <a:extLst>
                  <a:ext uri="{FF2B5EF4-FFF2-40B4-BE49-F238E27FC236}">
                    <a16:creationId xmlns:a16="http://schemas.microsoft.com/office/drawing/2014/main" id="{40F5D554-B9AD-9BC7-A52C-BD76AC37522B}"/>
                  </a:ext>
                </a:extLst>
              </p:cNvPr>
              <p:cNvSpPr/>
              <p:nvPr/>
            </p:nvSpPr>
            <p:spPr>
              <a:xfrm>
                <a:off x="2767131" y="2691470"/>
                <a:ext cx="1604290" cy="141681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FB30493D-C575-8C29-B0ED-94531284C4F8}"/>
                  </a:ext>
                </a:extLst>
              </p:cNvPr>
              <p:cNvSpPr txBox="1"/>
              <p:nvPr/>
            </p:nvSpPr>
            <p:spPr>
              <a:xfrm>
                <a:off x="2908699" y="3150649"/>
                <a:ext cx="1276141" cy="461665"/>
              </a:xfrm>
              <a:prstGeom prst="rect">
                <a:avLst/>
              </a:prstGeom>
              <a:noFill/>
              <a:ln>
                <a:noFill/>
              </a:ln>
            </p:spPr>
            <p:txBody>
              <a:bodyPr wrap="square" rtlCol="0" anchor="ctr">
                <a:spAutoFit/>
              </a:bodyPr>
              <a:lstStyle/>
              <a:p>
                <a:pPr algn="ctr"/>
                <a:r>
                  <a:rPr lang="en-GB" sz="1200" b="1" dirty="0">
                    <a:solidFill>
                      <a:schemeClr val="bg1"/>
                    </a:solidFill>
                    <a:cs typeface="Times New Roman" panose="02020603050405020304" pitchFamily="18" charset="0"/>
                  </a:rPr>
                  <a:t>Model Confirmation</a:t>
                </a:r>
              </a:p>
            </p:txBody>
          </p:sp>
        </p:grpSp>
        <p:sp>
          <p:nvSpPr>
            <p:cNvPr id="38" name="Rounded Rectangle 37">
              <a:extLst>
                <a:ext uri="{FF2B5EF4-FFF2-40B4-BE49-F238E27FC236}">
                  <a16:creationId xmlns:a16="http://schemas.microsoft.com/office/drawing/2014/main" id="{FB588AE0-E2D0-6C2F-6462-EF4592022D0C}"/>
                </a:ext>
              </a:extLst>
            </p:cNvPr>
            <p:cNvSpPr/>
            <p:nvPr/>
          </p:nvSpPr>
          <p:spPr>
            <a:xfrm>
              <a:off x="3627454" y="5092964"/>
              <a:ext cx="1276141" cy="6396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18DAEB2-F6EB-AABA-C3AE-607C87EB0219}"/>
                </a:ext>
              </a:extLst>
            </p:cNvPr>
            <p:cNvSpPr txBox="1"/>
            <p:nvPr/>
          </p:nvSpPr>
          <p:spPr>
            <a:xfrm>
              <a:off x="3627453" y="5164515"/>
              <a:ext cx="1276141" cy="461665"/>
            </a:xfrm>
            <a:prstGeom prst="rect">
              <a:avLst/>
            </a:prstGeom>
            <a:noFill/>
          </p:spPr>
          <p:txBody>
            <a:bodyPr wrap="square" rtlCol="0" anchor="ctr">
              <a:spAutoFit/>
            </a:bodyPr>
            <a:lstStyle/>
            <a:p>
              <a:pPr algn="ctr"/>
              <a:r>
                <a:rPr lang="en-GB" sz="1200" b="1" i="1" dirty="0">
                  <a:solidFill>
                    <a:srgbClr val="561C24"/>
                  </a:solidFill>
                  <a:cs typeface="Times New Roman" panose="02020603050405020304" pitchFamily="18" charset="0"/>
                </a:rPr>
                <a:t>Prediction using the model</a:t>
              </a:r>
            </a:p>
          </p:txBody>
        </p:sp>
        <p:grpSp>
          <p:nvGrpSpPr>
            <p:cNvPr id="47" name="Group 46">
              <a:extLst>
                <a:ext uri="{FF2B5EF4-FFF2-40B4-BE49-F238E27FC236}">
                  <a16:creationId xmlns:a16="http://schemas.microsoft.com/office/drawing/2014/main" id="{C2C95E83-F6BD-93C8-0634-19627BA1E422}"/>
                </a:ext>
              </a:extLst>
            </p:cNvPr>
            <p:cNvGrpSpPr/>
            <p:nvPr/>
          </p:nvGrpSpPr>
          <p:grpSpPr>
            <a:xfrm>
              <a:off x="5631716" y="5092964"/>
              <a:ext cx="1346481" cy="660408"/>
              <a:chOff x="3627452" y="4811990"/>
              <a:chExt cx="1346481" cy="660408"/>
            </a:xfrm>
          </p:grpSpPr>
          <p:sp>
            <p:nvSpPr>
              <p:cNvPr id="40" name="Rounded Rectangle 39">
                <a:extLst>
                  <a:ext uri="{FF2B5EF4-FFF2-40B4-BE49-F238E27FC236}">
                    <a16:creationId xmlns:a16="http://schemas.microsoft.com/office/drawing/2014/main" id="{8584EDCB-139E-77BB-222D-0993D0877895}"/>
                  </a:ext>
                </a:extLst>
              </p:cNvPr>
              <p:cNvSpPr/>
              <p:nvPr/>
            </p:nvSpPr>
            <p:spPr>
              <a:xfrm>
                <a:off x="3627454" y="4832772"/>
                <a:ext cx="1276141" cy="6396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7F7237D-0E38-BB03-6BAE-D00EB4F5F710}"/>
                  </a:ext>
                </a:extLst>
              </p:cNvPr>
              <p:cNvSpPr txBox="1"/>
              <p:nvPr/>
            </p:nvSpPr>
            <p:spPr>
              <a:xfrm>
                <a:off x="3627452" y="4811990"/>
                <a:ext cx="1346481" cy="646331"/>
              </a:xfrm>
              <a:prstGeom prst="rect">
                <a:avLst/>
              </a:prstGeom>
              <a:noFill/>
            </p:spPr>
            <p:txBody>
              <a:bodyPr wrap="square" rtlCol="0" anchor="ctr">
                <a:spAutoFit/>
              </a:bodyPr>
              <a:lstStyle/>
              <a:p>
                <a:pPr algn="ctr"/>
                <a:r>
                  <a:rPr lang="en-GB" sz="1200" b="1" i="1" dirty="0">
                    <a:solidFill>
                      <a:srgbClr val="561C24"/>
                    </a:solidFill>
                    <a:cs typeface="Times New Roman" panose="02020603050405020304" pitchFamily="18" charset="0"/>
                  </a:rPr>
                  <a:t>Summary / Conclusion / Recommendations</a:t>
                </a:r>
              </a:p>
            </p:txBody>
          </p:sp>
        </p:grpSp>
        <p:grpSp>
          <p:nvGrpSpPr>
            <p:cNvPr id="44" name="Group 43">
              <a:extLst>
                <a:ext uri="{FF2B5EF4-FFF2-40B4-BE49-F238E27FC236}">
                  <a16:creationId xmlns:a16="http://schemas.microsoft.com/office/drawing/2014/main" id="{76AD5365-39FA-4E16-B1E2-FAE57F09E157}"/>
                </a:ext>
              </a:extLst>
            </p:cNvPr>
            <p:cNvGrpSpPr/>
            <p:nvPr/>
          </p:nvGrpSpPr>
          <p:grpSpPr>
            <a:xfrm>
              <a:off x="7428796" y="4957913"/>
              <a:ext cx="1276141" cy="789944"/>
              <a:chOff x="1827221" y="1458327"/>
              <a:chExt cx="1276141" cy="789944"/>
            </a:xfrm>
          </p:grpSpPr>
          <p:sp>
            <p:nvSpPr>
              <p:cNvPr id="45" name="Oval 44">
                <a:extLst>
                  <a:ext uri="{FF2B5EF4-FFF2-40B4-BE49-F238E27FC236}">
                    <a16:creationId xmlns:a16="http://schemas.microsoft.com/office/drawing/2014/main" id="{41966DEA-5765-7F57-C59B-7F90439987D9}"/>
                  </a:ext>
                </a:extLst>
              </p:cNvPr>
              <p:cNvSpPr/>
              <p:nvPr/>
            </p:nvSpPr>
            <p:spPr>
              <a:xfrm>
                <a:off x="2033213" y="1458327"/>
                <a:ext cx="864158" cy="78994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06F3D3F-3271-E4D3-3FED-3FCFA6F1E5D5}"/>
                  </a:ext>
                </a:extLst>
              </p:cNvPr>
              <p:cNvSpPr txBox="1"/>
              <p:nvPr/>
            </p:nvSpPr>
            <p:spPr>
              <a:xfrm>
                <a:off x="1827221" y="1710769"/>
                <a:ext cx="1276141" cy="276999"/>
              </a:xfrm>
              <a:prstGeom prst="rect">
                <a:avLst/>
              </a:prstGeom>
              <a:noFill/>
            </p:spPr>
            <p:txBody>
              <a:bodyPr wrap="square" rtlCol="0" anchor="ctr">
                <a:spAutoFit/>
              </a:bodyPr>
              <a:lstStyle/>
              <a:p>
                <a:pPr algn="ctr"/>
                <a:r>
                  <a:rPr lang="en-GB" sz="1200" b="1" i="1" dirty="0">
                    <a:solidFill>
                      <a:srgbClr val="561C24"/>
                    </a:solidFill>
                    <a:cs typeface="Times New Roman" panose="02020603050405020304" pitchFamily="18" charset="0"/>
                  </a:rPr>
                  <a:t>End</a:t>
                </a:r>
              </a:p>
            </p:txBody>
          </p:sp>
        </p:grpSp>
        <p:cxnSp>
          <p:nvCxnSpPr>
            <p:cNvPr id="49" name="Straight Arrow Connector 48">
              <a:extLst>
                <a:ext uri="{FF2B5EF4-FFF2-40B4-BE49-F238E27FC236}">
                  <a16:creationId xmlns:a16="http://schemas.microsoft.com/office/drawing/2014/main" id="{64C00A8B-6ADE-1B0C-53DD-3664152847F1}"/>
                </a:ext>
              </a:extLst>
            </p:cNvPr>
            <p:cNvCxnSpPr>
              <a:endCxn id="18" idx="1"/>
            </p:cNvCxnSpPr>
            <p:nvPr/>
          </p:nvCxnSpPr>
          <p:spPr>
            <a:xfrm flipV="1">
              <a:off x="2908699" y="1853299"/>
              <a:ext cx="718755" cy="100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613709EC-5BA0-4844-0E0B-F0D97B21D1EE}"/>
                </a:ext>
              </a:extLst>
            </p:cNvPr>
            <p:cNvCxnSpPr/>
            <p:nvPr/>
          </p:nvCxnSpPr>
          <p:spPr>
            <a:xfrm flipV="1">
              <a:off x="4914922" y="1844481"/>
              <a:ext cx="718755" cy="100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00695CEC-7F36-045E-F9CF-28F6FF2D84FF}"/>
                </a:ext>
              </a:extLst>
            </p:cNvPr>
            <p:cNvCxnSpPr/>
            <p:nvPr/>
          </p:nvCxnSpPr>
          <p:spPr>
            <a:xfrm flipV="1">
              <a:off x="6921145" y="1835663"/>
              <a:ext cx="718755" cy="100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B6EB4A3C-7E86-0194-9055-1B5194F00EA4}"/>
                </a:ext>
              </a:extLst>
            </p:cNvPr>
            <p:cNvCxnSpPr/>
            <p:nvPr/>
          </p:nvCxnSpPr>
          <p:spPr>
            <a:xfrm flipV="1">
              <a:off x="8927368" y="1826845"/>
              <a:ext cx="718755" cy="100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FABB01FA-AEE1-5235-3857-67C938D85D12}"/>
                </a:ext>
              </a:extLst>
            </p:cNvPr>
            <p:cNvCxnSpPr>
              <a:cxnSpLocks/>
              <a:endCxn id="29" idx="0"/>
            </p:cNvCxnSpPr>
            <p:nvPr/>
          </p:nvCxnSpPr>
          <p:spPr>
            <a:xfrm>
              <a:off x="10274149" y="2200588"/>
              <a:ext cx="10048" cy="9052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39CB3A65-658C-9497-FB85-06E264005F0D}"/>
                </a:ext>
              </a:extLst>
            </p:cNvPr>
            <p:cNvCxnSpPr>
              <a:cxnSpLocks/>
            </p:cNvCxnSpPr>
            <p:nvPr/>
          </p:nvCxnSpPr>
          <p:spPr>
            <a:xfrm rot="10800000" flipV="1">
              <a:off x="8927365" y="3446429"/>
              <a:ext cx="718755" cy="100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45B2C890-9312-8E18-E7FA-EFD505BBE0D0}"/>
                </a:ext>
              </a:extLst>
            </p:cNvPr>
            <p:cNvCxnSpPr>
              <a:cxnSpLocks/>
            </p:cNvCxnSpPr>
            <p:nvPr/>
          </p:nvCxnSpPr>
          <p:spPr>
            <a:xfrm rot="10800000" flipV="1">
              <a:off x="6911091" y="3446430"/>
              <a:ext cx="718755" cy="100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99BC1F37-3449-1042-02EA-4E477E8C06B4}"/>
                </a:ext>
              </a:extLst>
            </p:cNvPr>
            <p:cNvCxnSpPr>
              <a:cxnSpLocks/>
            </p:cNvCxnSpPr>
            <p:nvPr/>
          </p:nvCxnSpPr>
          <p:spPr>
            <a:xfrm rot="10800000" flipV="1">
              <a:off x="4903594" y="3446429"/>
              <a:ext cx="718755" cy="100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a:extLst>
                <a:ext uri="{FF2B5EF4-FFF2-40B4-BE49-F238E27FC236}">
                  <a16:creationId xmlns:a16="http://schemas.microsoft.com/office/drawing/2014/main" id="{E8842964-5F89-D7FC-83B1-81691B9DC401}"/>
                </a:ext>
              </a:extLst>
            </p:cNvPr>
            <p:cNvCxnSpPr>
              <a:cxnSpLocks/>
            </p:cNvCxnSpPr>
            <p:nvPr/>
          </p:nvCxnSpPr>
          <p:spPr>
            <a:xfrm>
              <a:off x="4265524" y="4187718"/>
              <a:ext cx="10048" cy="9052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EFB3B8DC-9E31-0028-7ECE-A04A9A4BA815}"/>
                </a:ext>
              </a:extLst>
            </p:cNvPr>
            <p:cNvCxnSpPr/>
            <p:nvPr/>
          </p:nvCxnSpPr>
          <p:spPr>
            <a:xfrm flipV="1">
              <a:off x="4917884" y="5394096"/>
              <a:ext cx="718755" cy="100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3" name="Straight Arrow Connector 62">
              <a:extLst>
                <a:ext uri="{FF2B5EF4-FFF2-40B4-BE49-F238E27FC236}">
                  <a16:creationId xmlns:a16="http://schemas.microsoft.com/office/drawing/2014/main" id="{C9D3C704-80FB-785B-E958-68C7A95AE36E}"/>
                </a:ext>
              </a:extLst>
            </p:cNvPr>
            <p:cNvCxnSpPr/>
            <p:nvPr/>
          </p:nvCxnSpPr>
          <p:spPr>
            <a:xfrm flipV="1">
              <a:off x="6918780" y="5395347"/>
              <a:ext cx="718755" cy="100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 name="Slide Number Placeholder 3">
            <a:extLst>
              <a:ext uri="{FF2B5EF4-FFF2-40B4-BE49-F238E27FC236}">
                <a16:creationId xmlns:a16="http://schemas.microsoft.com/office/drawing/2014/main" id="{1FFE3AB9-0F81-38BE-F34E-592CB8EADFAF}"/>
              </a:ext>
            </a:extLst>
          </p:cNvPr>
          <p:cNvSpPr txBox="1">
            <a:spLocks/>
          </p:cNvSpPr>
          <p:nvPr/>
        </p:nvSpPr>
        <p:spPr>
          <a:xfrm>
            <a:off x="11671300" y="6585788"/>
            <a:ext cx="373062" cy="20610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4</a:t>
            </a:fld>
            <a:endParaRPr lang="en-US"/>
          </a:p>
        </p:txBody>
      </p:sp>
    </p:spTree>
    <p:extLst>
      <p:ext uri="{BB962C8B-B14F-4D97-AF65-F5344CB8AC3E}">
        <p14:creationId xmlns:p14="http://schemas.microsoft.com/office/powerpoint/2010/main" val="95360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3E5F-B2C4-C556-2BF8-DA9EEE3CAE3C}"/>
              </a:ext>
            </a:extLst>
          </p:cNvPr>
          <p:cNvSpPr>
            <a:spLocks noGrp="1"/>
          </p:cNvSpPr>
          <p:nvPr>
            <p:ph type="title"/>
          </p:nvPr>
        </p:nvSpPr>
        <p:spPr>
          <a:xfrm>
            <a:off x="831850" y="2331584"/>
            <a:ext cx="10515600" cy="2461133"/>
          </a:xfrm>
        </p:spPr>
        <p:txBody>
          <a:bodyPr>
            <a:normAutofit/>
          </a:bodyPr>
          <a:lstStyle/>
          <a:p>
            <a:pPr marL="0" lvl="1" algn="ctr"/>
            <a:r>
              <a:rPr lang="en-GB" sz="5400" b="1" dirty="0">
                <a:solidFill>
                  <a:srgbClr val="F0E8E6"/>
                </a:solidFill>
                <a:latin typeface="+mj-lt"/>
                <a:cs typeface="Times New Roman" panose="02020603050405020304" pitchFamily="18" charset="0"/>
              </a:rPr>
              <a:t>EDA &amp; Data Analysis</a:t>
            </a:r>
          </a:p>
        </p:txBody>
      </p:sp>
      <p:sp>
        <p:nvSpPr>
          <p:cNvPr id="3" name="Slide Number Placeholder 3">
            <a:extLst>
              <a:ext uri="{FF2B5EF4-FFF2-40B4-BE49-F238E27FC236}">
                <a16:creationId xmlns:a16="http://schemas.microsoft.com/office/drawing/2014/main" id="{37FC4936-61F2-DE12-F4A7-CE900DC37E41}"/>
              </a:ext>
            </a:extLst>
          </p:cNvPr>
          <p:cNvSpPr txBox="1">
            <a:spLocks/>
          </p:cNvSpPr>
          <p:nvPr/>
        </p:nvSpPr>
        <p:spPr>
          <a:xfrm>
            <a:off x="11671300" y="6585788"/>
            <a:ext cx="373062" cy="20610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5</a:t>
            </a:fld>
            <a:endParaRPr lang="en-US"/>
          </a:p>
        </p:txBody>
      </p:sp>
    </p:spTree>
    <p:extLst>
      <p:ext uri="{BB962C8B-B14F-4D97-AF65-F5344CB8AC3E}">
        <p14:creationId xmlns:p14="http://schemas.microsoft.com/office/powerpoint/2010/main" val="2924328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3006" y="222068"/>
            <a:ext cx="9144000" cy="718457"/>
          </a:xfrm>
        </p:spPr>
        <p:txBody>
          <a:bodyPr>
            <a:normAutofit/>
          </a:bodyPr>
          <a:lstStyle/>
          <a:p>
            <a:r>
              <a:rPr lang="en-US" sz="3600" dirty="0">
                <a:solidFill>
                  <a:schemeClr val="accent1"/>
                </a:solidFill>
              </a:rPr>
              <a:t>Univariate Analysis Observation</a:t>
            </a:r>
            <a:r>
              <a:rPr lang="en-US" sz="3600" dirty="0"/>
              <a:t>		</a:t>
            </a:r>
          </a:p>
        </p:txBody>
      </p:sp>
      <p:sp>
        <p:nvSpPr>
          <p:cNvPr id="4" name="Slide Number Placeholder 3"/>
          <p:cNvSpPr>
            <a:spLocks noGrp="1"/>
          </p:cNvSpPr>
          <p:nvPr>
            <p:ph type="sldNum" sz="quarter" idx="12"/>
          </p:nvPr>
        </p:nvSpPr>
        <p:spPr/>
        <p:txBody>
          <a:bodyPr/>
          <a:lstStyle/>
          <a:p>
            <a:pPr>
              <a:defRPr/>
            </a:pPr>
            <a:fld id="{6B5AAD5F-0BDA-40B3-A821-DE594FC51B9B}" type="slidenum">
              <a:rPr lang="en-US" smtClean="0"/>
              <a:pPr>
                <a:defRPr/>
              </a:pPr>
              <a:t>6</a:t>
            </a:fld>
            <a:endParaRPr lang="en-US"/>
          </a:p>
        </p:txBody>
      </p:sp>
      <p:sp>
        <p:nvSpPr>
          <p:cNvPr id="6" name="TextBox 5"/>
          <p:cNvSpPr txBox="1"/>
          <p:nvPr/>
        </p:nvSpPr>
        <p:spPr>
          <a:xfrm>
            <a:off x="3333206" y="5594308"/>
            <a:ext cx="5943600" cy="646331"/>
          </a:xfrm>
          <a:prstGeom prst="rect">
            <a:avLst/>
          </a:prstGeom>
          <a:noFill/>
        </p:spPr>
        <p:txBody>
          <a:bodyPr wrap="square" rtlCol="0">
            <a:spAutoFit/>
          </a:bodyPr>
          <a:lstStyle/>
          <a:p>
            <a:pPr algn="just"/>
            <a:r>
              <a:rPr lang="en-US" dirty="0"/>
              <a:t>Payment delayers make up 65.7% of the class imbalance, which is acceptable and does not require imbalance management.</a:t>
            </a:r>
          </a:p>
        </p:txBody>
      </p:sp>
      <p:pic>
        <p:nvPicPr>
          <p:cNvPr id="1028" name="Picture 4">
            <a:extLst>
              <a:ext uri="{FF2B5EF4-FFF2-40B4-BE49-F238E27FC236}">
                <a16:creationId xmlns:a16="http://schemas.microsoft.com/office/drawing/2014/main" id="{55194E55-7FAA-6243-6E8C-53279E5DE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401" y="1551994"/>
            <a:ext cx="7257197" cy="37540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13A6B1-EF37-3EFC-DEA2-BB2469AB5F80}"/>
              </a:ext>
            </a:extLst>
          </p:cNvPr>
          <p:cNvSpPr/>
          <p:nvPr/>
        </p:nvSpPr>
        <p:spPr>
          <a:xfrm>
            <a:off x="545231" y="6555"/>
            <a:ext cx="1101210" cy="64448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highlight>
                  <a:srgbClr val="800000"/>
                </a:highlight>
                <a:uLnTx/>
                <a:uFillTx/>
                <a:latin typeface="Calibri" panose="020F0502020204030204"/>
                <a:ea typeface="+mn-ea"/>
                <a:cs typeface="+mn-cs"/>
              </a:rPr>
              <a:t>        </a:t>
            </a:r>
          </a:p>
        </p:txBody>
      </p:sp>
      <p:grpSp>
        <p:nvGrpSpPr>
          <p:cNvPr id="8" name="Group 7">
            <a:extLst>
              <a:ext uri="{FF2B5EF4-FFF2-40B4-BE49-F238E27FC236}">
                <a16:creationId xmlns:a16="http://schemas.microsoft.com/office/drawing/2014/main" id="{01C51ABF-D524-9032-BAC6-8112314D6DCA}"/>
              </a:ext>
            </a:extLst>
          </p:cNvPr>
          <p:cNvGrpSpPr/>
          <p:nvPr/>
        </p:nvGrpSpPr>
        <p:grpSpPr>
          <a:xfrm>
            <a:off x="382771" y="265814"/>
            <a:ext cx="2514600" cy="754215"/>
            <a:chOff x="328247" y="616019"/>
            <a:chExt cx="1857600" cy="689150"/>
          </a:xfrm>
        </p:grpSpPr>
        <p:sp>
          <p:nvSpPr>
            <p:cNvPr id="12" name="Rectangle 11">
              <a:extLst>
                <a:ext uri="{FF2B5EF4-FFF2-40B4-BE49-F238E27FC236}">
                  <a16:creationId xmlns:a16="http://schemas.microsoft.com/office/drawing/2014/main" id="{745B02A5-24AA-85CF-0902-E02EE2EB62FC}"/>
                </a:ext>
              </a:extLst>
            </p:cNvPr>
            <p:cNvSpPr/>
            <p:nvPr/>
          </p:nvSpPr>
          <p:spPr>
            <a:xfrm>
              <a:off x="328247" y="616019"/>
              <a:ext cx="1857600" cy="689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50FD800-3D4C-F519-4F6D-CA4A1EC83EF2}"/>
                </a:ext>
              </a:extLst>
            </p:cNvPr>
            <p:cNvSpPr txBox="1"/>
            <p:nvPr/>
          </p:nvSpPr>
          <p:spPr>
            <a:xfrm>
              <a:off x="429846" y="819980"/>
              <a:ext cx="1597048" cy="2812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n w="0"/>
                  <a:solidFill>
                    <a:schemeClr val="accent1"/>
                  </a:solidFill>
                  <a:effectLst>
                    <a:outerShdw blurRad="38100" dist="25400" dir="5400000" algn="ctr" rotWithShape="0">
                      <a:srgbClr val="6E747A">
                        <a:alpha val="43000"/>
                      </a:srgbClr>
                    </a:outerShdw>
                  </a:effectLst>
                  <a:latin typeface="+mj-lt"/>
                  <a:ea typeface="Droid Serif" panose="02020600060500020200" pitchFamily="18" charset="0"/>
                  <a:cs typeface="Droid Serif" panose="02020600060500020200" pitchFamily="18" charset="0"/>
                </a:rPr>
                <a:t>E-Commerce &amp; Retail B2B</a:t>
              </a:r>
              <a:endParaRPr kumimoji="0" lang="en-US" sz="1400"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mj-lt"/>
                <a:ea typeface="Droid Serif" panose="02020600060500020200" pitchFamily="18" charset="0"/>
                <a:cs typeface="Droid Serif" panose="02020600060500020200" pitchFamily="18" charset="0"/>
              </a:endParaRPr>
            </a:p>
          </p:txBody>
        </p:sp>
        <p:cxnSp>
          <p:nvCxnSpPr>
            <p:cNvPr id="14" name="Straight Connector 13">
              <a:extLst>
                <a:ext uri="{FF2B5EF4-FFF2-40B4-BE49-F238E27FC236}">
                  <a16:creationId xmlns:a16="http://schemas.microsoft.com/office/drawing/2014/main" id="{F7B3EC7A-1817-3B73-C11B-D8E6A5A8ACD5}"/>
                </a:ext>
              </a:extLst>
            </p:cNvPr>
            <p:cNvCxnSpPr>
              <a:cxnSpLocks/>
            </p:cNvCxnSpPr>
            <p:nvPr/>
          </p:nvCxnSpPr>
          <p:spPr>
            <a:xfrm>
              <a:off x="429846" y="61601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F8AE065-B811-85EE-CA5D-32C50F0E00EB}"/>
                </a:ext>
              </a:extLst>
            </p:cNvPr>
            <p:cNvCxnSpPr>
              <a:cxnSpLocks/>
            </p:cNvCxnSpPr>
            <p:nvPr/>
          </p:nvCxnSpPr>
          <p:spPr>
            <a:xfrm>
              <a:off x="429846" y="130516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sp>
        <p:nvSpPr>
          <p:cNvPr id="3" name="Title 5">
            <a:extLst>
              <a:ext uri="{FF2B5EF4-FFF2-40B4-BE49-F238E27FC236}">
                <a16:creationId xmlns:a16="http://schemas.microsoft.com/office/drawing/2014/main" id="{6E0D1235-AB0D-C5FB-6961-588AD4928813}"/>
              </a:ext>
            </a:extLst>
          </p:cNvPr>
          <p:cNvSpPr txBox="1">
            <a:spLocks/>
          </p:cNvSpPr>
          <p:nvPr/>
        </p:nvSpPr>
        <p:spPr>
          <a:xfrm>
            <a:off x="3357154" y="265813"/>
            <a:ext cx="6387737" cy="1158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marL="0" lvl="1" algn="ctr"/>
            <a:r>
              <a:rPr lang="en-GB" sz="3600" b="1" dirty="0">
                <a:solidFill>
                  <a:srgbClr val="561C24"/>
                </a:solidFill>
                <a:latin typeface="+mj-lt"/>
                <a:cs typeface="Times New Roman" panose="02020603050405020304" pitchFamily="18" charset="0"/>
              </a:rPr>
              <a:t>Univariate Analysis Observations</a:t>
            </a:r>
          </a:p>
        </p:txBody>
      </p:sp>
      <p:sp>
        <p:nvSpPr>
          <p:cNvPr id="2" name="Slide Number Placeholder 3">
            <a:extLst>
              <a:ext uri="{FF2B5EF4-FFF2-40B4-BE49-F238E27FC236}">
                <a16:creationId xmlns:a16="http://schemas.microsoft.com/office/drawing/2014/main" id="{12D1B555-CDE0-CD78-9881-62B66FA5AB9C}"/>
              </a:ext>
            </a:extLst>
          </p:cNvPr>
          <p:cNvSpPr txBox="1">
            <a:spLocks/>
          </p:cNvSpPr>
          <p:nvPr/>
        </p:nvSpPr>
        <p:spPr>
          <a:xfrm>
            <a:off x="11671300" y="6585788"/>
            <a:ext cx="373062" cy="20610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7</a:t>
            </a:fld>
            <a:endParaRPr lang="en-US"/>
          </a:p>
        </p:txBody>
      </p:sp>
      <p:sp>
        <p:nvSpPr>
          <p:cNvPr id="20482" name="AutoShape 2" descr="data:image/png;base64,iVBORw0KGgoAAAANSUhEUgAAA/8AAAIhCAYAAAAYQQq9AAAAOXRFWHRTb2Z0d2FyZQBNYXRwbG90bGliIHZlcnNpb24zLjguMCwgaHR0cHM6Ly9tYXRwbG90bGliLm9yZy81sbWrAAAACXBIWXMAAA9hAAAPYQGoP6dpAABz9UlEQVR4nO3deXxU1f3/8ffMZA/JkIVs7CBQEAQEZXMBwQCyVFFR0QgVsWoVKVAVrQr9tvJTi0tBXCiCSBRbFaqikU0UZBWMglBkD4SEQMi+J3N/f9CMDFlIQpJJLq/n4zEPmXvP3Pu5N3FO3nc512IYhiEAAAAAAGBaVncXAAAAAAAA6hbhHwAAAAAAkyP8AwAAAABgcoR/AAAAAABMjvAPAAAAAIDJEf4BAAAAADA5wj8AAAAAACZH+AcAAAAAwOQI/wAAAAAAmBzhH43e4sWLZbFYnC8fHx9FRERo0KBBmj17tlJSUsp8ZubMmbJYLNVaT25urmbOnKn169dX63PlratNmzYaOXJktZZzIe+//75effXVcudZLBbNnDmzVtdX29auXavevXvL399fFotFK1asKLfdkSNHZLFY9Pe//71+C6yCCRMmqE2bNtX6zJgxY2SxWPTII4/UTVFu9vzzz1f4swSA+nD+3wkWi0XNmjXTwIED9fnnn9d7PevXr3epxWazKTw8XLfffrv27t3rbFfa3y1evLja69izZ49mzpypI0eO1F7h/0N/TX+NxovwD9NYtGiRNm/erNWrV+v1119Xjx499MILL6hz585as2aNS9v7779fmzdvrtbyc3NzNWvWrGqH/5qsqyYqC/+bN2/W/fffX+c11JRhGBo7dqw8PT316aefavPmzbr++uvdXVadS0lJcf7hGRsbq/z8fDdXVPv4YwJAQ1H6d8KmTZv09ttvy2azadSoUfrss8/cUs/zzz+vzZs36+uvv9YTTzyh1atXa8CAAUpMTLzoZe/Zs0ezZs2q9fBPf01/jcbNw90FALWla9eu6t27t/P9rbfeqj/+8Y+65pprNGbMGO3fv1/h4eGSpBYtWqhFixZ1Wk9ubq78/PzqZV0X0rdvX7eu/0JOnDihM2fO6JZbbtHgwYPdXU69WbJkiYqKijRixAitXLlSn3zyicaNG+fusgDAlM7/O2HYsGEKCgrSBx98oFGjRtV7PR06dHD2z9ddd52aNm2qiRMnavHixXr66afrvZ6qoL+mv0bjxpl/mFqrVq00Z84cZWVl6a233nJOL+9S/HXr1mngwIEKCQmRr6+vWrVqpVtvvVW5ubk6cuSImjVrJkmaNWuW81K9CRMmuCxv586duu222xQUFKT27dtXuK5Sy5cv1xVXXCEfHx+1a9dO//jHP1zml16qeP6R+9JLBkuvQhg4cKBWrlypo0ePulxKWKq8y/53796t3/72twoKCpKPj4969Oihd999t9z1fPDBB3r66acVFRWlwMBADRkyRPv27at4x59j48aNGjx4sAICAuTn56f+/ftr5cqVzvkzZ850Hhx54oknZLFYqn0pXnkSEhJ0zz33KCwsTN7e3urcubPmzJkjh8Ph0q6goEB/+ctf1LlzZ/n4+CgkJESDBg3Spk2bnG1ef/11XXfddQoLC5O/v7+6deumF198UUVFRRdV4zvvvKPw8HC9++678vX11TvvvFOmTenvwLp16zRp0iSFhIQoMDBQ9957r3JycpScnKyxY8eqadOmioyM1PTp08vUdebMGT388MNq3ry5vLy81K5dOz399NMqKChwtqns8tLzf39Kf6d//vln3XXXXbLb7QoPD9d9992njIwMl8/l5OTo3Xffdf5ODhw48KL2GQDUFh8fH3l5ecnT09Nl+oW+M/Pz89WzZ09ddtllLt95ycnJioiI0MCBA1VSUlLtekoPBBw9erTSdhfqVxcvXqzbb79dkjRo0CDn9++Fbh+gv64Y/TXMgjP/ML2bbrpJNptN3377bYVtjhw5ohEjRujaa6/VO++8o6ZNmyoxMVFxcXEqLCxUZGSk4uLiNGzYME2cONF5CX3pAYFSY8aM0Z133qkHH3xQOTk5ldYVHx+vKVOmaObMmYqIiFBsbKwee+wxFRYWavr06dXaxvnz5+uBBx7QwYMHtXz58gu237dvn/r376+wsDD94x//UEhIiJYuXaoJEybo5MmTevzxx13aP/XUUxowYID++c9/KjMzU0888YRGjRqlvXv3ymazVbieb775RjfeeKOuuOIKLVy4UN7e3po/f75GjRqlDz74QHfccYfuv/9+de/eXWPGjNGjjz6qcePGydvbu1rbf75Tp06pf//+Kiws1P/93/+pTZs2+vzzzzV9+nQdPHhQ8+fPlyQVFxdr+PDh2rBhg6ZMmaIbbrhBxcXF2rJlixISEtS/f39J0sGDBzVu3Di1bdtWXl5e+vHHH/W3v/1N//3vf8v9A6AqNm3apL179+pPf/qTQkJCdOuttyo2NlaHDx9W27Zty7S///77NWbMGC1btkw//PCDnnrqKRUXF2vfvn0aM2aMHnjgAa1Zs0YvvPCCoqKiNHXqVEln/0gdNGiQDh48qFmzZumKK67Qhg0bNHv2bMXHx7v8YVddt956q+644w5NnDhRu3bt0owZMyTJuU82b96sG264QYMGDdIzzzwjSQoMDKzx+gDgYpSUlKi4uFiGYejkyZN66aWXlJOT43IGtyrfmT4+PvrXv/6lXr166b777tPHH38sh8Ohu+++W4Zh6IMPPqi0b6zIgQMHJJX92+JcVelXR4wYoeeff15PPfWUXn/9dV155ZWS5DwpUdPl0l/TX8MEDKCRW7RokSHJ2L59e4VtwsPDjc6dOzvfP/fcc8a5v/4fffSRIcmIj4+vcBmnTp0yJBnPPfdcmXmly3v22WcrnHeu1q1bGxaLpcz6brzxRiMwMNDIyclx2bbDhw+7tPv6668NScbXX3/tnDZixAijdevW5dZ+ft133nmn4e3tbSQkJLi0Gz58uOHn52ekp6e7rOemm25yafevf/3LkGRs3ry53PWV6tu3rxEWFmZkZWU5pxUXFxtdu3Y1WrRoYTgcDsMwDOPw4cOGJOOll16qdHlVbfvkk08akoytW7e6TH/ooYcMi8Vi7Nu3zzAMw1iyZIkhyViwYMEF11uqpKTEKCoqMpYsWWLYbDbjzJkzznnjx4+v8Gdwvvvuu8+QZOzdu9cwjF/39TPPPOPSrvR34NFHH3WZfvPNNxuSjJdfftlleo8ePYwrr7zS+f7NN980JBn/+te/XNq98MILhiRj1apVhmH8ul8XLVpUptbzf39Kf6dffPFFl3YPP/yw4ePj4/y5GoZh+Pv7G+PHj698ZwBAHSr9Hj3/5e3tbcyfP9+lbVW/Mw3DMD788ENDkvHqq68azz77rGG1Wl3mV6T0+/7DDz80ioqKjNzcXOPbb781LrvsMsNmsxk//vijYRjlfy9XtV/997//XebvhMrQX1eM/hpmwmX/uCQYhlHp/B49esjLy0sPPPCA3n33XR06dKhG67n11lur3Pbyyy9X9+7dXaaNGzdOmZmZ2rlzZ43WX1Xr1q3T4MGD1bJlS5fpEyZMUG5ubpkBCkePHu3y/oorrpBU+aWJOTk52rp1q2677TY1adLEOd1msykmJkbHjx+v8q0D1bVu3Tp16dJFV199tcv0CRMmyDAMrVu3TpL05ZdfysfHR/fdd1+ly/vhhx80evRohYSEyGazydPTU/fee69KSkr0yy+/VLu+7Oxs/etf/1L//v31m9/8RpJ0/fXXq3379lq8eHGZSx0llXk6ROfOnSVJI0aMKDP93J/LunXr5O/vr9tuu82lXektK2vXrq12/aXK+73Iz88v9wkbAOBuS5Ys0fbt27V9+3Z9+eWXGj9+vP7whz9o3rx5zjbV+c4cO3asHnroIf3pT3/SX//6Vz311FO68cYbq1zPHXfcIU9PT/n5+em6665TSUmJPvroI2cfe7666lfprytGfw2zIfzD9HJycpSamqqoqKgK27Rv315r1qxRWFiY/vCHP6h9+/Zq3769XnvttWqtKzIyssptIyIiKpyWmpparfVWV2pqarm1lu6j89cfEhLi8r70Mr+8vLwK15GWlibDMKq1ntpS1e07deqUoqKiZLVW/FWYkJCga6+9VomJiXrttde0YcMGbd++Xa+//rqkyvdBRT788ENlZ2dr7NixSk9PV3p6ujIyMjR27FgdO3ZMq1evLvOZ4OBgl/deXl4VTj93FOLU1FRFRESUGXciLCxMHh4eF/UzqMnvBQC4S+fOndW7d2/17t1bw4YN01tvvaXo6Gg9/vjjSk9Pl1T978z77rtPRUVF8vDw0OTJk6tVzwsvvKDt27dr586dSkhI0KFDh3TzzTdX2L6u+lX664rRX8NsCP8wvZUrV6qkpOSCA5dce+21+uyzz5SRkaEtW7aoX79+mjJlipYtW1bldVU0sF95kpOTK5xW+iXt4+MjSS4DvUjS6dOnq7ye8oSEhCgpKanM9BMnTkiSQkNDL2r5khQUFCSr1Vrn6ylPVbevWbNmOnHiRLlH7kutWLFCOTk5+uSTT3TPPffommuuUe/evZ2deU0sXLhQkjRlyhQFBQU5X7Nnz3aZXxtCQkJ08uTJMle/pKSkqLi42LkvKvpdq+sDUQDgTldccYXy8vKcZ4Wr+p0pnT25EBMTo44dO8rX17faj9Rt166devfurZ49e5a5Eq88ddWv0l9XjP4aZkP4h6klJCRo+vTpstvt+v3vf1+lz9hsNvXp08d5pLj0EvzaPkr6888/68cff3SZ9v777ysgIMA5OE/pKLo//fSTS7tPP/20zPK8vb2rXNvgwYO1bt06Z+daasmSJfLz86uVRwP6+/urT58++uSTT1zqcjgcWrp0qVq0aKGOHTte9HrKM3jwYO3Zs6fM7RNLliyRxWLRoEGDJEnDhw9Xfn5+pSMglx7QOXdQI8MwtGDBghrVtnfvXm3evFm33nqrvv766zKvwYMH6z//+U+tdeKDBw9WdnZ2mWf3LlmyxDlfksLDw+Xj41Pmd+0///nPRa2/Or+XAFDf4uPjJf06yF5VvzMl6cEHH1RCQoI++eQTLVy4UJ9++qleeeWVOqu1Ov1qdf5mob8uH/01zIjR/mEau3fvVnFxsYqLi5WSkqINGzZo0aJFstlsWr58eaWj57755ptat26dRowYoVatWik/P985AuqQIUMkSQEBAWrdurX+85//aPDgwQoODlZoaGiNH3MTFRWl0aNHa+bMmYqMjNTSpUu1evVqvfDCC/Lz85MkXXXVVerUqZOmT5+u4uJiBQUFafny5dq4cWOZ5XXr1k2ffPKJ3njjDfXq1UtWq9Xlecbneu655/T5559r0KBBevbZZxUcHKzY2FitXLlSL774oux2e4226XyzZ8/WjTfeqEGDBmn69Ony8vLS/PnztXv3bn3wwQfVulLifLt27dJHH31UZvpVV12lP/7xj1qyZIlGjBihv/zlL2rdurVWrlyp+fPn66GHHnL+EXPXXXdp0aJFevDBB7Vv3z4NGjRIDodDW7duVefOnXXnnXfqxhtvlJeXl+666y49/vjjys/P1xtvvKG0tLQa1V16luDxxx8vc4+jJGVlZWnt2rVaunSpHnvssRqt41z33nuvXn/9dY0fP15HjhxRt27dtHHjRj3//PO66aabnL/fFotF99xzj9555x21b99e3bt317Zt2/T+++9f1Pq7deum9evX67PPPlNkZKQCAgLUqVOni94uAKiu0r8TpLNnST/55BOtXr1at9xyi3PU9qp+Z/7zn//U0qVLtWjRIl1++eW6/PLL9cgjj+iJJ57QgAEDyv1+rw1V7Ve7du0qSXr77bcVEBAgHx8ftW3btszl39Vdbk3QX1cN/TXqhZsGGgRqzfmj+Hp5eRlhYWHG9ddfbzz//PNGSkpKmc+cPwL/5s2bjVtuucVo3bq14e3tbYSEhBjXX3+98emnn7p8bs2aNUbPnj0Nb29vQ5JzVNTS5Z06deqC6zKMs6P9jxgxwvjoo4+Myy+/3PDy8jLatGlTZiRYwzCMX375xYiOjjYCAwONZs2aGY8++qixcuXKMqP4njlzxrjtttuMpk2bGhaLxWWdKucpBbt27TJGjRpl2O12w8vLy+jevXuZkWNLR7T997//7TK9spFmz7dhwwbjhhtuMPz9/Q1fX1+jb9++xmeffVbu8qozenBFr9Kajh49aowbN84ICQkxPD09jU6dOhkvvfSSUVJS4rK8vLw849lnnzU6dOhgeHl5GSEhIcYNN9xgbNq0ydnms88+M7p37274+PgYzZs3N/70pz8ZX375ZZmfwYVGDy4sLDTCwsKMHj16VNimuLjYaNGihdGtWzfDMCp+mkVFv3Pjx483/P39XaalpqYaDz74oBEZGWl4eHgYrVu3NmbMmGHk5+e7tMvIyDDuv/9+Izw83PD39zdGjRplHDlypMLRg89fd3lPp4iPjzcGDBhg+Pn5GZKM66+/vsJtB4C6UN5o/3a73ejRo4fx8ssvl/kuvNB35k8//WT4+vqWGRk9Pz/f6NWrl9GmTRsjLS2twnoq6lvPV1FfW5V+1TAM49VXXzXatm1r2Gy2KvXZ9Ne/or+mvzYri2FcYBh0AAAAAADQqHHPPwAAAAAAJkf4BwAAAADA5Aj/AAAAAACYHOEfAAAAAACTI/wDAAAAAGByhH8AAAAAAEzOw90FmInD4dCJEycUEBAgi8Xi7nIAAJc4wzCUlZWlqKgoWa0c768N9PUAgIamqv094b8WnThxQi1btnR3GQAAuDh27JhatGjh7jJMgb4eANBQXai/J/zXooCAAElnd3pgYKCbqwEAXOoyMzPVsmVLZ/+Ei0dfDwBoaKra3xP+a1Hp5X+BgYH8QQAAaDC4PL320NcDABqqC/X33AAIAAAAAIDJEf4BAAAAADA5wj8AAAAAACZH+AcAAAAAwOQI/wAAAAAAmBzhHwAAAAAAkyP8AwAAAABgcoR/AAAAAABMjvAPAAAAAIDJEf4BAAAAADA5wj8AAAAAACZH+AcAAAAAwOQI/wAAAAAAmBzhHwAAAAAAkyP8AwAAAABgcoR/AAAAAABMjvAPAAAAAIDJEf4BAAAAADA5D3cXgPI5HA4lJSVJkiIjI2W1cpwGAAAAAFAzJMoGKikpSXNWbNGcFVucBwEAAAAAAKgJzvw3YAHBYe4uAQAAAABgApz5BwAAAADA5Aj/AAAAAACYHOEfAAAAAACTI/wDAAAAAGByhH8AAAAAAEyO8A8AAAAAgMkR/gEAAAAAMDnCPwAAAAAAJkf4BwAAAADA5Aj/AAAAAACYHOEfAAAAAACTI/wDAAAAAGByhH8AAAAAAEyO8A8AAAAAgMkR/gEAAAAAMDnCPwAAAAAAJkf4BwAAAADA5Aj/AAAAAACYHOEfAAAAAACTI/wDAAAAAGByHu4uAAAA4FJmGIby8/PdXUat8fHxkcVicXcZAIDzEP4BAADcKD8/X8OHD3d3GbXmyy+/lK+vr7vLAACch8v+AQAAAAAwOc78AwAANBDZPe6SYb3An2clRQr4cZkkKav7nZLNsx4qq5zFUawm8R+4uwwAQCUI/wAAAA2EYfWoXpi3eTaI8G+4uwAAwAVx2T8AAAAAACZH+AcAAAAAwOQI/wAAAAAAmJxbw/+3336rUaNGKSoqShaLRStWrHCZb7FYyn299NJLzjYDBw4sM//OO+90WU5aWppiYmJkt9tlt9sVExOj9PR0lzYJCQkaNWqU/P39FRoaqsmTJ6uwsLCuNh0AAAAAgHrj1vCfk5Oj7t27a968eeXOT0pKcnm98847slgsuvXWW13aTZo0yaXdW2+95TJ/3Lhxio+PV1xcnOLi4hQfH6+YmBjn/JKSEo0YMUI5OTnauHGjli1bpo8//ljTpk2r/Y0GAAAAAKCeuXW0/+HDh2v48OEVzo+IiHB5/5///EeDBg1Su3btXKb7+fmVaVtq7969iouL05YtW9SnTx9J0oIFC9SvXz/t27dPnTp10qpVq7Rnzx4dO3ZMUVFRkqQ5c+ZowoQJ+tvf/qbAwMByl11QUKCCggLn+8zMzAtvNAAAAAAA9azR3PN/8uRJrVy5UhMnTiwzLzY2VqGhobr88ss1ffp0ZWVlOedt3rxZdrvdGfwlqW/fvrLb7dq0aZOzTdeuXZ3BX5KGDh2qgoIC7dixo8KaZs+e7byVwG63q2XLlrWxqQAAAAAA1Cq3nvmvjnfffVcBAQEaM2aMy/S7775bbdu2VUREhHbv3q0ZM2boxx9/1OrVqyVJycnJCgsLK7O8sLAwJScnO9uEh4e7zA8KCpKXl5ezTXlmzJihqVOnOt9nZmZyAAAAAAAA0OA0mvD/zjvv6O6775aPj4/L9EmTJjn/3bVrV3Xo0EG9e/fWzp07deWVV0o6O3Dg+QzDcJlelTbn8/b2lre3d7W3BQAAAACA+tQoLvvfsGGD9u3bp/vvv/+Cba+88kp5enpq//79ks6OG3Dy5Mky7U6dOuU82x8REVHmDH9aWpqKiorKXBEAAAAAAEBj0yjC/8KFC9WrVy917979gm1//vlnFRUVKTIyUpLUr18/ZWRkaNu2bc42W7duVUZGhvr37+9ss3v3biUlJTnbrFq1St7e3urVq1ctbw0AAAAAAPXLrZf9Z2dn68CBA873hw8fVnx8vIKDg9WqVStJZ++j//e//605c+aU+fzBgwcVGxurm266SaGhodqzZ4+mTZumnj17asCAAZKkzp07a9iwYZo0aZLzEYAPPPCARo4cqU6dOkmSoqOj1aVLF8XExOill17SmTNnNH36dE2aNKnCkf4BAAAAAGgs3Hrm//vvv1fPnj3Vs2dPSdLUqVPVs2dPPfvss842y5Ytk2EYuuuuu8p83svLS2vXrtXQoUPVqVMnTZ48WdHR0VqzZo1sNpuzXWxsrLp166bo6GhFR0friiuu0Hvvveecb7PZtHLlSvn4+GjAgAEaO3asbr75Zv3973+vw60HAAAAAKB+uPXM/8CBA2UYRqVtHnjgAT3wwAPlzmvZsqW++eabC64nODhYS5curbRNq1at9Pnnn19wWQAAAAAANDaN4p5/AAAAAABQc4R/AAAAAABMjvAPAAAAAIDJEf4BAAAAADA5wj8AAAAAACZH+AcAAAAAwOQI/wAAAAAAmBzhHwAAAAAAkyP8AwAAAABgcoR/AAAAAABMjvAPAAAAAIDJEf4BAAAAADA5wj8AAAAAACZH+AcAAAAAwOQI/wAAAAAAmBzhHwAAAAAAkyP8AwAAAABgcoR/AAAAAABMjvAPAAAAAIDJEf4BAAAAADA5wj8AAAAAACZH+AcAAAAAwOQI/wAAAAAAmBzhHwAAAAAAkyP8AwAAAABgcoR/AAAAAABMjvAPAAAAAIDJEf4BAAAAADA5wj8AAAAAACZH+AcAAAAAwOQI/wAAAAAAmBzhHwAAAAAAkyP8AwAAAABgcoR/AAAAAABMjvAPAAAAAIDJEf4BAAAAADA5wj8AAAAAACZH+AcAAAAAwOQI/wAAAAAAmBzhHwAAAAAAkyP8AwAAAABgcoR/AAAAAABMjvAPAAAAAIDJEf4BAAAAADA5wj8AAAAAACZH+AcAAAAAwOQI/wAAAAAAmJxbw/+3336rUaNGKSoqShaLRStWrHCZP2HCBFksFpdX3759XdoUFBTo0UcfVWhoqPz9/TV69GgdP37cpU1aWppiYmJkt9tlt9sVExOj9PR0lzYJCQkaNWqU/P39FRoaqsmTJ6uwsLAuNhsAAAAAgHrl1vCfk5Oj7t27a968eRW2GTZsmJKSkpyvL774wmX+lClTtHz5ci1btkwbN25Udna2Ro4cqZKSEmebcePGKT4+XnFxcYqLi1N8fLxiYmKc80tKSjRixAjl5ORo48aNWrZsmT7++GNNmzat9jcaAAAAAIB65uHOlQ8fPlzDhw+vtI23t7ciIiLKnZeRkaGFCxfqvffe05AhQyRJS5cuVcuWLbVmzRoNHTpUe/fuVVxcnLZs2aI+ffpIkhYsWKB+/fpp37596tSpk1atWqU9e/bo2LFjioqKkiTNmTNHEyZM0N/+9jcFBgaWu/6CggIVFBQ432dmZlZ7HwAAAAAAUNca/D3/69evV1hYmDp27KhJkyYpJSXFOW/Hjh0qKipSdHS0c1pUVJS6du2qTZs2SZI2b94su93uDP6S1LdvX9ntdpc2Xbt2dQZ/SRo6dKgKCgq0Y8eOCmubPXu281YCu92uli1b1tp2AwAAAABQWxp0+B8+fLhiY2O1bt06zZkzR9u3b9cNN9zgPNuenJwsLy8vBQUFuXwuPDxcycnJzjZhYWFllh0WFubSJjw83GV+UFCQvLy8nG3KM2PGDGVkZDhfx44du6jtBQAAAACgLrj1sv8LueOOO5z/7tq1q3r37q3WrVtr5cqVGjNmTIWfMwxDFovF+f7cf19Mm/N5e3vL29v7gtsBAAAAAIA7Negz/+eLjIxU69attX//fklSRESECgsLlZaW5tIuJSXFeSY/IiJCJ0+eLLOsU6dOubQ5/wx/WlqaioqKylwRAAAAAABAY9Oown9qaqqOHTumyMhISVKvXr3k6emp1atXO9skJSVp9+7d6t+/vySpX79+ysjI0LZt25xttm7dqoyMDJc2u3fvVlJSkrPNqlWr5O3trV69etXHpgEAAAAAUGfcetl/dna2Dhw44Hx/+PBhxcfHKzg4WMHBwZo5c6ZuvfVWRUZG6siRI3rqqacUGhqqW265RZJkt9s1ceJETZs2TSEhIQoODtb06dPVrVs35+j/nTt31rBhwzRp0iS99dZbkqQHHnhAI0eOVKdOnSRJ0dHR6tKli2JiYvTSSy/pzJkzmj59uiZNmlThSP8AAAAAADQWbg3/33//vQYNGuR8P3XqVEnS+PHj9cYbb2jXrl1asmSJ0tPTFRkZqUGDBunDDz9UQECA8zOvvPKKPDw8NHbsWOXl5Wnw4MFavHixbDabs01sbKwmT57sfCrA6NGjNW/ePOd8m82mlStX6uGHH9aAAQPk6+urcePG6e9//3td7wIAAAAAAOqcW8P/wIEDZRhGhfO/+uqrCy7Dx8dHc+fO1dy5cytsExwcrKVLl1a6nFatWunzzz+/4PoAAAAAAGhsGtU9/wAAAAAAoPoI/wAAAAAAmBzhHwAAAAAAkyP8AwAAAABgcoR/AAAAAABMjvAPAAAAAIDJEf4BAAAAADA5wj8AAAAAACZH+AcAAAAAwOQI/wAAAAAAmBzhHwAAAAAAkyP8AwAAAABgcoR/AAAAAABMjvAPAAAAAIDJEf4BAAAAADA5D3cXAAAAcKkxDEP5+fnOf8Pczv15+/j4yGKxuLkiAJcizvwDAADUs/z8fA0fPlzDhw9XQUGBu8tBHTv35116EAAA6hvhHwAAAAAAkyP8AwAAAABgcoR/AAAAAABMjvAPAAAAAIDJEf4BAAAAADA5wj8AAAAAACZH+AcAAAAAwOQI/wAAAAAAmBzhHwAAAAAAkyP8AwAAAABgcoR/AAAAAABMjvAPAAAAAIDJEf4BAAAAADA5wj8AAAAAACZH+AcAAAAAwOQI/wAAAAAAmBzhHwAAAAAAkyP8AwAAAABgcoR/AAAAAABMjvAPAAAAAIDJEf4BAAAAADA5wj8AAAAAACZH+AcAAAAAwOQI/wAAAAAAmBzhHwAAAAAAkyP8AwAAAABgcoR/AAAAAABMjvAPAAAAAIDJEf4BAAAAADA5wj8AAAAAACbn1vD/7bffatSoUYqKipLFYtGKFSuc84qKivTEE0+oW7du8vf3V1RUlO69916dOHHCZRkDBw6UxWJxed15550ubdLS0hQTEyO73S673a6YmBilp6e7tElISNCoUaPk7++v0NBQTZ48WYWFhXW16QAAAAAA1Bu3hv+cnBx1795d8+bNKzMvNzdXO3fu1DPPPKOdO3fqk08+0S+//KLRo0eXaTtp0iQlJSU5X2+99ZbL/HHjxik+Pl5xcXGKi4tTfHy8YmJinPNLSko0YsQI5eTkaOPGjVq2bJk+/vhjTZs2rfY3GgAAAACAeubhzpUPHz5cw4cPL3ee3W7X6tWrXabNnTtXV199tRISEtSqVSvndD8/P0VERJS7nL179youLk5btmxRnz59JEkLFixQv379tG/fPnXq1EmrVq3Snj17dOzYMUVFRUmS5syZowkTJuhvf/ubAgMDa2NzAQAAAABwi0Z1z39GRoYsFouaNm3qMj02NlahoaG6/PLLNX36dGVlZTnnbd68WXa73Rn8Jalv376y2+3atGmTs03Xrl2dwV+Shg4dqoKCAu3YsaPCegoKCpSZmenyAgAAAACgoXHrmf/qyM/P15NPPqlx48a5nIm/++671bZtW0VERGj37t2aMWOGfvzxR+dVA8nJyQoLCyuzvLCwMCUnJzvbhIeHu8wPCgqSl5eXs015Zs+erVmzZtXG5gEAAAAAUGcaRfgvKirSnXfeKYfDofnz57vMmzRpkvPfXbt2VYcOHdS7d2/t3LlTV155pSTJYrGUWaZhGC7Tq9LmfDNmzNDUqVOd7zMzM9WyZcuqbxgAAAAAAPWgwV/2X1RUpLFjx+rw4cNavXr1Be+/v/LKK+Xp6an9+/dLkiIiInTy5Mky7U6dOuU82x8REVHmDH9aWpqKiorKXBFwLm9vbwUGBrq8AAAAAABoaBp0+C8N/vv379eaNWsUEhJywc/8/PPPKioqUmRkpCSpX79+ysjI0LZt25xttm7dqoyMDPXv39/ZZvfu3UpKSnK2WbVqlby9vdWrV69a3ioAAAAAAOqXWy/7z87O1oEDB5zvDx8+rPj4eAUHBysqKkq33Xabdu7cqc8//1wlJSXOs/PBwcHy8vLSwYMHFRsbq5tuukmhoaHas2ePpk2bpp49e2rAgAGSpM6dO2vYsGGaNGmS8xGADzzwgEaOHKlOnTpJkqKjo9WlSxfFxMTopZde0pkzZzR9+nRNmjSJs/kAAAAAgEbPrWf+v//+e/Xs2VM9e/aUJE2dOlU9e/bUs88+q+PHj+vTTz/V8ePH1aNHD0VGRjpfpaP0e3l5ae3atRo6dKg6deqkyZMnKzo6WmvWrJHNZnOuJzY2Vt26dVN0dLSio6N1xRVX6L333nPOt9lsWrlypXx8fDRgwACNHTtWN998s/7+97/X7w4BAAAAAKAOuPXM/8CBA2UYRoXzK5snSS1bttQ333xzwfUEBwdr6dKllbZp1aqVPv/88wsuCwAAAACAxqZB3/MPAAAAAAAuHuEfAAAAAACTI/wDAAAAAGByhH8AAAAAAEyO8A8AAAAAgMkR/gEAAAAAMDnCPwAAAAAAJkf4BwAAAADA5Aj/AAAAAACYHOEfAAAAAACTI/wDAAAAAGByhH8AAAAAAEyO8A8AAAAAgMkR/gEAAAAAMDnCPwAAAAAAJkf4BwAAAADA5Aj/AAAAAACYHOEfAAAAAACTI/wDAAAAAGByhH8AAAAAAEyO8A8AAAAAgMkR/gEAAAAAMDnCPwAAAAAAJkf4BwAAAADA5Aj/AAAAAACYHOEfAAAAAACTI/wDAAAAAGByhH8AAAAAAEyO8A8AAAAAgMkR/gEAAAAAMDnCPwAAAAAAJkf4BwAAAADA5Aj/AAAAAACYHOEfAAAAAACTq1H4b9eunVJTU8tMT09PV7t27S66KAAAAAAAUHtqFP6PHDmikpKSMtMLCgqUmJh40UUBAAAAAIDa41Gdxp9++qnz31999ZXsdrvzfUlJidauXas2bdrUWnEAAAAAAODiVSv833zzzZIki8Wi8ePHu8zz9PRUmzZtNGfOnForDgAAAAAAXLxqhX+HwyFJatu2rbZv367Q0NA6KQoAAAAAANSeaoX/UocPH67tOgAAAAAAQB2pUfiXpLVr12rt2rVKSUlxXhFQ6p133rnowgAAAAAAQO2oUfifNWuW/vKXv6h3796KjIyUxWKp7boAAAAAAEAtqVH4f/PNN7V48WLFxMTUdj0AAAAAAKCWWWvyocLCQvXv37+2awEAAAAAAHWgRuH//vvv1/vvv1/btQAAAAAAgDpQo8v+8/Pz9fbbb2vNmjW64oor5Onp6TL/5ZdfrpXiAAAAAADAxatR+P/pp5/Uo0cPSdLu3btd5jH4HwAAAAAADUuNwv/XX39dKyv/9ttv9dJLL2nHjh1KSkrS8uXLdfPNNzvnG4ahWbNm6e2331ZaWpr69Omj119/XZdffrmzTUFBgaZPn64PPvhAeXl5Gjx4sObPn68WLVo426SlpWny5Mn69NNPJUmjR4/W3Llz1bRpU2ebhIQE/eEPf9C6devk6+urcePG6e9//7u8vLxqZVsBAACA4cOHO/+9fv16SdLAgQOd055//nn9+c9/LvMo7Yuxfv16l3WUrvdc584//7NVaXdu24raxMTEKDY2VnfffbcmTpxYbpvq1Hnu/PP34YXGJ6tsPQsXLrxgnVWtt7w21Vn++Z+/0LrOV9m6qlK72W3atEmvvfaaHnvssXod0+6RRx7R7t271bVrV82bN6/e1luje/5rS05Ojrp3717hBr/44ot6+eWXNW/ePG3fvl0RERG68cYblZWV5WwzZcoULV++XMuWLdPGjRuVnZ2tkSNHqqSkxNlm3Lhxio+PV1xcnOLi4hQfH+/ypIKSkhKNGDFCOTk52rhxo5YtW6aPP/5Y06ZNq7uNBwAAwCVt4MCB+t3vfucy7amnnqrV4F+6nuq8r2heZe1K51fW5r333pPD4VBsbKzS09Mvus7S9+dPf+qpp5Sfn19pnRW9T09PV2xsbKV1VrW+itpUdfkVLbOy6eeqbFuq8ztgVvn5+Xr55Zd18uRJvfzyy5X+ztSmhIQE59Xzu3fvVkJCQr2sV6ph+B80aJBuuOGGCl9VNXz4cP31r3/VmDFjyswzDEOvvvqqnn76aY0ZM0Zdu3bVu+++q9zcXOdggxkZGVq4cKHmzJmjIUOGqGfPnlq6dKl27dqlNWvWSJL27t2ruLg4/fOf/1S/fv3Ur18/LViwQJ9//rn27dsnSVq1apX27NmjpUuXqmfPnhoyZIjmzJmjBQsWKDMzsya7CAAAALigw4cPu7uEeudwOPTss8/W6TpqOjj5M8884zz4Uld11vXyS9XHtjRmsbGxSk1NlSSlpqbW24D2Dz74YKXv61KNwn+PHj3UvXt356tLly4qLCzUzp071a1bt1op7PDhw0pOTlZ0dLRzmre3t66//npt2rRJkrRjxw4VFRW5tImKilLXrl2dbTZv3iy73a4+ffo42/Tt21d2u92lTdeuXRUVFeVsM3ToUBUUFGjHjh0V1lhQUKDMzEyXFwAAwIUYhuH8t8vZpnOmNyrnbU9eXh6vc171dUaxOio6a15R29o+M/zTTz/p+++/L1NPeeuuyvzzLVmyRMePH69y+4EDB+r777/Xrl27Kq2zqvVW1qYqy6/K5yubX9m2XMzVBGZx/Phxvf/++87vYsMw9P7775f7O1ObPvjgA+Xm5rpMy83N1QcffFCn6y1Vo3v+X3nllXKnz5w5U9nZ2RdVUKnk5GRJUnh4uMv08PBwHT161NnGy8tLQUFBZdqUfj45OVlhYWFllh8WFubS5vz1BAUFycvLy9mmPLNnz9asWbOquWUAAKCxKCgoUEFBgfN9bR3oP3eZd911168zHMWSGuF4Q45i5z9vueUWNxaC6nB32PvLX/6iFStWaNSoUZW2q2md99xzj77++mvngOQXWs706dPLnV5ap9VqrdJyBg4c6GxbFecvX5LLOGgXWtf59+s7HA795S9/Kbd9RdtYasaMGZo9e3aV1t1YGYah1157rcLpL774Yp0MYl9cXKy33nqr3HlvvfWWbr/9dnl41CieV1mt3vN/zz336J133qnNRZbZ8YZhXPCHcX6b8trXpM35ZsyYoYyMDOfr2LFjldYFAAAal9mzZ8tutztfLVu2dHdJgGlkZmZq69atysnJqbN11Mb91KV1Vkd1xm0ob/kXGgugMlu3bq3xgcrNmzfXeL2NRUJCgrZv3+4yRpx0dhy47du319k9+EuWLLmo+bWhVg8tbN68WT4+PrWyrIiICElnz8pHRkY6p6ekpDjP0kdERKiwsFBpaWkuZ/9TUlKcozVGRETo5MmTZZZ/6tQpl+Wc/z9cWlqaioqKylwRcC5vb295e3vXcAsBAEBDN2PGDE2dOtX5PjMzs1YOAJz798MHH3zw69l/a92e9akz59S9fPnyWvt70CzOHeEfvyq9Ndff37/ODgC0atXqopdx/i3EVWG1Wqt8AKC85Tdt2rTGBwD69OmjwMDAGh0A6NevX43W2Zi0atVKV111lXbu3OlyAMBms6lXr1618jtTnnvvvbfSgH/vvffWyXrPVaMz/2PGjHF53XLLLerbt69+97vf6fe//32tFNa2bVtFRERo9erVzmmFhYX65ptvnMG+V69e8vT0dGmTlJSk3bt3O9v069dPGRkZ2rZtm7PN1q1blZGR4dJm9+7dSkpKcrZZtWqVvL291atXr1rZHgAA0Ph4e3srMDDQ5VUbzr2y0CUo18GlpvXivO3x9fXldc7ryy+/dOMPp2Lufrzbc889J6vVqpUrV1barqZ1xsbGuvy/dqHl/P3vfy93emmdVV3O+vXrtW7duirXef7yJWnFihVV+mx5tVit1goH93v55ZcrXZ7ZL/mXzn7/PvbYYxVOr4tL/iXJw8Ojwqz80EMP1fkl/1INw/+5l7/Z7XYFBwdr4MCB+uKLL/Tcc89VeTnZ2dmKj49XfHy8pLOD/MXHxyshIUEWi0VTpkzR888/r+XLl2v37t2aMGGC/Pz8NG7cOGcdEydO1LRp07R27Vr98MMPuueee9StWzcNGTJEktS5c2cNGzZMkyZN0pYtW7RlyxZNmjRJI0eOVKdOnSRJ0dHR6tKli2JiYvTDDz9o7dq1mj59uiZNmlRrnTwAAADQUJSGxqoE6/Xr19f6gYIrrrhCV155ZZl6ylt3Veaf795771Xz5s2r3H79+vXq3bt3mcHLz6+zqvVW1qYqy6/K5yubX9m2VHdfmlGLFi00btw4Z9C3WCwaN25cub8ztemuu+6Sn5+fyzQ/Pz/dcccddbreUjU6vLBo0aJaWfn333+vQYMGOd+XXlY3fvx4LV68WI8//rjy8vL08MMPKy0tTX369NGqVasUEBDg/Mwrr7wiDw8PjR07Vnl5eRo8eLAWL14sm83mbBMbG6vJkyc7nwowevRozZs3zznfZrNp5cqVevjhhzVgwAD5+vpq3LhxFR79AwAAAGpD27ZtL7nH/Vmt1goHpKstpScLq+v//u//NGbMGDkcjjqrs/SWgLreD/WxLY3Z3XffrS+//FKnT59WaGhojX9nquvNN990ucT/zTffrJf1Shc54N+OHTu0dOlSxcbG6ocffqj25wcOHCjDMMq8Fi9eLOnsEZiZM2cqKSlJ+fn5+uabb9S1a1eXZfj4+Gju3LlKTU1Vbm6uPvvsszL34gUHB2vp0qXOx/EtXbpUTZs2dWnTqlUrff7558rNzVVqaqrmzp3L/fwAAACoM+vXry9zUu3555+v1kjxVV1Pdd5XNK8qZ6IraxMTEyOr1aq77767zN/iNamzoqsCnn/++UrHnahsuU2bNtXdd99daZ1Vra+iNlVdfkXLrGz6uSrblur8DpiVj4+Ppk6dqvDwcP3xj3+st7FKWrVq5cy0Xbt2rbMxBspjMYzqP1A2JSVFd955p9avX6+mTZvKMAxlZGRo0KBBWrZsmZo1a1YXtTZ4mZmZstvtysjIuOjbBRITE/X2t4ckSQ9c167OL0EBAJhPbfZLOKu29mleXp5zELjly5c7H4+XdWWMZPOs/MMlRQrY+V7V29eHc2r68ssv5evr6+aCGpZzf97sHwC1rap9U40OKz766KPKzMzUzz//rDNnzigtLU27d+9WZmamJk+eXOOiAQAAAABA7avRPf9xcXFas2aNOnfu7JzWpUsXvf7668776gEAAAAAQMNQozP/DodDnp5lLzHz9PSs8vMsAQAAAABA/ahR+L/hhhv02GOP6cSJE85piYmJ+uMf/6jBgwfXWnEAAAAAAODi1Sj8z5s3T1lZWWrTpo3at2+vyy67TG3btlVWVpbmzp1b2zUCAAAAAICLUKN7/lu2bKmdO3dq9erV+u9//yvDMNSlSxcNGTKktusDAAAAAAAXqVpn/tetW6cuXbooMzNTknTjjTfq0Ucf1eTJk3XVVVfp8ssv14YNG+qkUAAAAAAAUDPVCv+vvvqqJk2aVO6zA+12u37/+9/r5ZdfrrXiAAAAAADAxatW+P/xxx81bNiwCudHR0drx44dF10UAAAAAACoPdUK/ydPniz3EX+lPDw8dOrUqYsuCgAAAAAA1J5qhf/mzZtr165dFc7/6aefFBkZedFFAQAAAACA2lOt8H/TTTfp2WefVX5+fpl5eXl5eu655zRy5MhaKw4AAAAAAFy8aj3q789//rM++eQTdezYUY888og6deoki8WivXv36vXXX1dJSYmefvrpuqoVAAAAAADUQLXCf3h4uDZt2qSHHnpIM2bMkGEYkiSLxaKhQ4dq/vz5Cg8Pr5NCAQAAAABAzVQr/EtS69at9cUXXygtLU0HDhyQYRjq0KGDgoKC6qI+AAAAAABwkaod/ksFBQXpqquuqs1aAAAAAABAHajWgH8AAAAAAKDxIfwDAAAAAGByhH8AAAAAAEyO8A8AAAAAgMkR/gEAAAAAMDnCPwAAAAAAJkf4BwAAAADA5Aj/AAAAAACYHOEfAAAAAACTI/wDAAAAAGByhH8AAAAAAEyO8A8AAAAAgMkR/gEAAAAAMDnCPwAAAAAAJkf4BwAAAADA5Aj/AAAAAACYHOEfAAAAAACTI/wDAAAAAGByhH8AAAAAAEyO8A8AAAAAgMkR/gEAAAAAMDnCPwAAAAAAJkf4BwAAAADA5Aj/AAAAAACYHOEfAAAAAACTI/wDAAAAAGByhH8AAAAAAEyO8A8AAAAAgMl5uLsAVM5wOJSUlCRJioyMlNXK8RoAAAAAQPWQJBu4rPRULVi3R3NWbHEeBAAAAAAAoDoafPhv06aNLBZLmdcf/vAHSdKECRPKzOvbt6/LMgoKCvToo48qNDRU/v7+Gj16tI4fP+7SJi0tTTExMbLb7bLb7YqJiVF6enp9bWalAoJCFRAc5u4yAAAAAACNVIMP/9u3b1dSUpLztXr1aknS7bff7mwzbNgwlzZffPGFyzKmTJmi5cuXa9myZdq4caOys7M1cuRIlZSUONuMGzdO8fHxiouLU1xcnOLj4xUTE1M/GwkAAAAAQB1q8Pf8N2vWzOX9//t//0/t27fX9ddf75zm7e2tiIiIcj+fkZGhhQsX6r333tOQIUMkSUuXLlXLli21Zs0aDR06VHv37lVcXJy2bNmiPn36SJIWLFigfv36ad++ferUqVMdbR0AAAAAAHWvwZ/5P1dhYaGWLl2q++67TxaLxTl9/fr1CgsLU8eOHTVp0iSlpKQ45+3YsUNFRUWKjo52TouKilLXrl21adMmSdLmzZtlt9udwV+S+vbtK7vd7mxTnoKCAmVmZrq8AAAAAABoaBpV+F+xYoXS09M1YcIE57Thw4crNjZW69at05w5c7R9+3bdcMMNKigokCQlJyfLy8tLQUFBLssKDw9XcnKys01YWNl76sPCwpxtyjN79mznGAF2u10tW7asha0EAAAAAKB2NfjL/s+1cOFCDR8+XFFRUc5pd9xxh/PfXbt2Ve/evdW6dWutXLlSY8aMqXBZhmG4XD1w7r8ranO+GTNmaOrUqc73mZmZHAAAAAAAADQ4jSb8Hz16VGvWrNEnn3xSabvIyEi1bt1a+/fvlyRFRESosLBQaWlpLmf/U1JS1L9/f2ebkydPllnWqVOnFB4eXuG6vL295e3tXZPNAQAAAACg3jSay/4XLVqksLAwjRgxotJ2qampOnbsmCIjIyVJvXr1kqenp/MpAZKUlJSk3bt3O8N/v379lJGRoW3btjnbbN26VRkZGc42AAAAAAA0Vo3izL/D4dCiRYs0fvx4eXj8WnJ2drZmzpypW2+9VZGRkTpy5IieeuophYaG6pZbbpEk2e12TZw4UdOmTVNISIiCg4M1ffp0devWzTn6f+fOnTVs2DBNmjRJb731liTpgQce0MiRIxnpHwAAAADQ6DWK8L9mzRolJCTovvvuc5lus9m0a9cuLVmyROnp6YqMjNSgQYP04YcfKiAgwNnulVdekYeHh8aOHau8vDwNHjxYixcvls1mc7aJjY3V5MmTnU8FGD16tObNm1c/GwgAAAAAQB1qFOE/OjpahmGUme7r66uvvvrqgp/38fHR3LlzNXfu3ArbBAcHa+nSpRdVJwAAAAAADVGjuecfAAAAAADUDOEfAAAAAACTI/wDAAAAAGByhH8AAAAAAEyO8A8AAAAAgMkR/gEAAAAAMDnCPwAAAAAAJkf4BwAAAADA5Aj/AAAAAACYHOEfAAAAAACTI/wDAAAAAGByhH8AAAAAAEyO8A8AAAAAgMkR/gEAAAAAMDnCPwAAAAAAJkf4BwAAAADA5Aj/AAAAAACYnIe7C0DVGA6HkpKSJEmRkZGyWjluAwAAAACoGhJkI5GVnqoF6/ZozootzoMAAAAAAABUBWf+G5GAoFD5NwlwdxkAAAAAgEaGM/8AAAAAAJgc4R8AAAAAAJMj/AMAAAAAYHKEfwAAAAAATI7wDwAAAACAyRH+AQAAAAAwOcI/AAAAAAAmR/gHAAAAAMDkCP8AAAAAAJich7sLAAAAuNT4+Pjoyy+/lCQZhuHmalDXzv15+/j4uLkaAJcqwj8AAEA9s1gs8vX1lSTl5eW5uRrUtXN/3gDgLlz2DwAAAACAyRH+G4G8YkPfpnjqYAaXBQIAAAAAqo/w3wjsS5dSC6z6KVUqLOEAAAAAAACgegj/DVyRQzqSefbfJYa0P7XQvQUBAAAAABodwn8DdzTHpmJDsujsGf+9pwtV7ODsPwAAAACg6gj/DZjDMHQwyyZJ6ta0RF5WKafI0IZDGW6uDAAAAADQmBD+G7BTOSXKLbHI0yq19i9Ru8Cz07/87xn3FgYAAAAAaFQI/w1YRoFDkhTsLXlYpQj/s9N/SeF5wAAAAACAqiP8N2BZhWfDfxPPs+/tXmf/eyqnSKnZBW6qCgAAAADQ2BD+G7Cs/5359/9f+Pe0WhTodfZHtjcpy11lAQAAAAAaGcJ/A3b+mX9JCvI9+yP7+QSD/gEAAAAAqobw30AZhuE8839u+A/2PTv6/56kTHeUBQAAAABohAj/DVR6fomKzmZ/+Xv8Oj34f2f+95wg/AMAAAAAqobw30AlZpwd0M/XZshmtTinl575P3gqW/lFJW6pDQAAAADQuBD+G6jE9LPh39/DcJnu62FRkK+HHIa0L5lB/wAAAAAAF0b4b6ASMwollQ3/FotFHZr5SpJ+5tJ/AAAAAEAVNOjwP3PmTFksFpdXRESEc75hGJo5c6aioqLk6+urgQMH6ueff3ZZRkFBgR599FGFhobK399fo0eP1vHjx13apKWlKSYmRna7XXa7XTExMUpPT6+PTazQ8Yzyz/xLUofQs+F/TxIj/gMAAAAALqxBh39Juvzyy5WUlOR87dq1yznvxRdf1Msvv6x58+Zp+/btioiI0I033qisrF8vh58yZYqWL1+uZcuWaePGjcrOztbIkSNVUvLr/fLjxo1TfHy84uLiFBcXp/j4eMXExNTrdp6v9J7/JuWE//YhPpKkAynZ9VoTAAAAAKBx8rhwE/fy8PBwOdtfyjAMvfrqq3r66ac1ZswYSdK7776r8PBwvf/++/r973+vjIwMLVy4UO+9956GDBkiSVq6dKlatmypNWvWaOjQodq7d6/i4uK0ZcsW9enTR5K0YMEC9evXT/v27VOnTp3qb2PPcbyCy/4lqVXQ2fB/8FROvdYEAAAAAGicGvyZ//379ysqKkpt27bVnXfeqUOHDkmSDh8+rOTkZEVHRzvbent76/rrr9emTZskSTt27FBRUZFLm6ioKHXt2tXZZvPmzbLb7c7gL0l9+/aV3W53tqlIQUGBMjMzXV61ISu/SOl5xZIqCv/ekqRTWQXKyCuqlXUCAAAAAMyrQYf/Pn36aMmSJfrqq6+0YMECJScnq3///kpNTVVycrIkKTw83OUz4eHhznnJycny8vJSUFBQpW3CwsLKrDssLMzZpiKzZ892jhNgt9vVsmXLGm/ruY6m5kqSvG0WeZbzE/L3sik88OwBgEOnuPQfAAAAAFC5Bh3+hw8frltvvVXdunXTkCFDtHLlSklnL+8vZbFYXD5jGEaZaec7v0157auynBkzZigjI8P5Onbs2AW3qSqC/b30QN8IdW7mVWGb9s2aSOLSfwAAAADAhTXo8H8+f39/devWTfv373eOA3D+2fmUlBTn1QAREREqLCxUWlpapW1OnjxZZl2nTp0qc1XB+by9vRUYGOjyqg1RTX01/qoIdQ/3rrDNr+GfM/8AAAAAgMo1qvBfUFCgvXv3KjIyUm3btlVERIRWr17tnF9YWKhvvvlG/fv3lyT16tVLnp6eLm2SkpK0e/duZ5t+/fopIyND27Ztc7bZunWrMjIynG0aovbN/CVJBxnxHwAAAABwAQ16tP/p06dr1KhRatWqlVJSUvTXv/5VmZmZGj9+vCwWi6ZMmaLnn39eHTp0UIcOHfT888/Lz89P48aNkyTZ7XZNnDhR06ZNU0hIiIKDgzV9+nTnbQSS1LlzZw0bNkyTJk3SW2+9JUl64IEHNHLkSLeN9F8V7cM48w8AAAAAqJoGHf6PHz+uu+66S6dPn1azZs3Ut29fbdmyRa1bt5YkPf7448rLy9PDDz+stLQ09enTR6tWrVJAQIBzGa+88oo8PDw0duxY5eXlafDgwVq8eLFsNpuzTWxsrCZPnux8KsDo0aM1b968+t3Yaiq97P9oaq6KShzytDWqizgAAAAAAPWoQYf/ZcuWVTrfYrFo5syZmjlzZoVtfHx8NHfuXM2dO7fCNsHBwVq6dGlNy3SLiEAf+XnZlFtYomNnctXufwcDAAAAAAA4H6eLGymr1aJ2pff9M+I/AAAAAKAShP9GjBH/AQAAAABVQfhvxErD//6ThH8AAAAAQMUI/41Yx/D/hf+ULDdXAgAAAABoyAj/jdhlYWefarD/ZLYcDsPN1QAAAAAAGirCfyPWJsRPXjar8opKlJieV2E7h8OhxMREJSYmyuFw1GOFAAAAAICGgPDfiHnYrM4R/yu79D8pKUlzVmzRnBVblJSUVF/lAQAAAAAaCMJ/I3dZ2Nn7/n+5wKB/AcFhCggOq4+SAAAAAAANDOG/kTEcDiUlJTkv4e8Yfva+/19OMugfAAAAAKB8Hu4uANWTlZ6qBeuOyt//qKbd3PfXEf953B8AAAAAoAKE/0YoIChU/k3OnvHv8L8z/wdSzo74b7Va3FkaAAAAAKAB4rL/Rq51cNVG/AcAAAAAXLoI/43cuSP+n3/ff+kj/pKSkiTDcEd5AAAAAIAGgPBvAqWX/u87L/yXPuLv7a92KieHMQEAAAAA4FJF+DeBLpGBkqSfEzPLzAsIDpN/09D6LgkAAAAA0IAQ/k2ga9TZM/87j6bK4XC4uRoAAAAAQEND+DeBZh5nB/pLyizU3kPH3FwNAAAAAKChIfybQIC3hwK9z/4o/5uS6+ZqAAAAAAANDeHfJEJ8z/4o954k/AMAAAAAXBH+TSLUzyaJM/8AAAAAgLII/yZRGv73Ev4BAAAAAOch/JtEkI9NFkmpOcU6mZnv7nIAAAAAAA0I4d8kPG0WNfU5++P88Vi6e4sBAAAAADQohH8TKb30f/uRM26uBAAAAADQkBD+TSSyiYck6bsDqW6uBAAAAADQkBD+TSSiydkz/3uSMpWaXeDmagAAAAAADQXh30R8Pa26LMRHkrTpIGf/AQAAAABnEf5NpnfLAEnSpoOn3VwJAAAAAKChIPybTK//hf+NBwj/AAAAAICzCP8m0yPKXx5Wi46dyVNiBvf9AwAAAAAI/6bj52XTla2CJElbj2a5uRoAAAAAQENA+DehwZ3DJEkbDme4uRIAAAAAQENA+Deh6MsjJEk7jmepsMRwczUAAAAAAHcj/JtQ21B/dQhrohKHdDyz2N3lAAAAAADcjPBvUjd2CZckHcsocnMlAAAAAAB3I/w3UobDoaSkJCUmJiopKUkyXC/vL730/3hWsbjyHwAAAAAubR7uLgA1k5WeqgXrjiqiZZ6SDu1VYFgL+TcJcM6/orldof6eOp1TpFP5VjX3dmOxAAAAAAC34sx/IxYQFKqmoeHybxpaZp7VatG17QIlSUl5/JgBAAAA4FJGKjSxa9vZJZ0N/4bBtf8AAAAAcKki/JvYlc2byNMqFTgsOlPg7moAAAAAAO5C+DcxT5tVLQLPDuuQmOPmYgAAAAAAbkP4N7lWdk9J0okccek/AAAAAFyiCP8mFxXgIasMZRdJGQUOd5cDAAAAAHADwr8JORwOJSYmKikpSV5WKdTn7Bn/xKxiN1cGAAAAAHAHD3cXgNqXlJSkOSu2KDs9VYFhLRTu41BKvlWJmYR/AAAAALgUcebfpAKCw+TfNFSSFO5z9nL/kzklyi0scWdZAAAAAAA3IPxfApp4GPL3kByGtDMx293lAAAAAADqWYMO/7Nnz9ZVV12lgIAAhYWF6eabb9a+fftc2kyYMEEWi8Xl1bdvX5c2BQUFevTRRxUaGip/f3+NHj1ax48fd2mTlpammJgY2e122e12xcTEKD09va43sV5YLFK439l/bzma6d5iAAAAAAD1rkGH/2+++UZ/+MMftGXLFq1evVrFxcWKjo5WTo7rQ+uHDRumpKQk5+uLL75wmT9lyhQtX75cy5Yt08aNG5Wdna2RI0eqpOTXS+DHjRun+Ph4xcXFKS4uTvHx8YqJiamX7awPEc7wn8Uj/wAAAADgEtOgB/yLi4tzeb9o0SKFhYVpx44duu6665zTvb29FRERUe4yMjIytHDhQr333nsaMmSIJGnp0qVq2bKl1qxZo6FDh2rv3r2Ki4vTli1b1KdPH0nSggUL1K9fP+3bt0+dOnWqoy2sP2G+ktUiJWUW6tDpHLVv1sTdJQEAAAAA6kmDPvN/voyMDElScHCwy/T169crLCxMHTt21KRJk5SSkuKct2PHDhUVFSk6Oto5LSoqSl27dtWmTZskSZs3b5bdbncGf0nq27ev7Ha7s015CgoKlJmZ6fJqqDysFoX52SRJmw6murkaAAAAAEB9ajTh3zAMTZ06Vddcc426du3qnD58+HDFxsZq3bp1mjNnjrZv364bbrhBBQUFkqTk5GR5eXkpKCjIZXnh4eFKTk52tgkLCyuzzrCwMGeb8syePds5RoDdblfLli1rY1PrTETA2Qs9Nh047eZKAAAAAAD1qUFf9n+uRx55RD/99JM2btzoMv2OO+5w/rtr167q3bu3WrdurZUrV2rMmDEVLs8wDFksFuf7c/9dUZvzzZgxQ1OnTnW+z8zMbNAHACKb2BQvafOhVDkchqzWircNAAAAAGAejeLM/6OPPqpPP/1UX3/9tVq0aFFp28jISLVu3Vr79++XJEVERKiwsFBpaWku7VJSUhQeHu5sc/LkyTLLOnXqlLNNeby9vRUYGOjyashC/Wzy9bQqPbdIe5Ia7i0KAAAAAIDa1aDDv2EYeuSRR/TJJ59o3bp1atu27QU/k5qaqmPHjikyMlKS1KtXL3l6emr16tXONklJSdq9e7f69+8vSerXr58yMjK0bds2Z5utW7cqIyPD2cYMrBaLejY/O9DfpoNc+g8AAAAAl4oGHf7/8Ic/aOnSpXr//fcVEBCg5ORkJScnKy8vT5KUnZ2t6dOna/PmzTpy5IjWr1+vUaNGKTQ0VLfccoskyW63a+LEiZo2bZrWrl2rH374Qffcc4+6devmHP2/c+fOGjZsmCZNmqQtW7Zoy5YtmjRpkkaOHNmoRvo3HA7n4w5VweP8erUoDf8M+gcAAAAAl4oGfc//G2+8IUkaOHCgy/RFixZpwoQJstls2rVrl5YsWaL09HRFRkZq0KBB+vDDDxUQEOBs/8orr8jDw0Njx45VXl6eBg8erMWLF8tmsznbxMbGavLkyc6nAowePVrz5s2r+42sRVnpqVqw7qiMonwFhpV/e0SvFmf3y7bDZ1RY7JCXR4M+/gMAAAAAqAUNOvwbFZy9LuXr66uvvvrqgsvx8fHR3LlzNXfu3ArbBAcHa+nSpdWusaEJCApVSWF+hfPbh/oo2N9LZ3IK9ePxdF3VJrjCtgAAAAAAc+C07yXGarGoX7sQSdKmA1z6DwAAAACXAsL/Jaj/ZWfD/3cM+gcAAAAAlwTC/yWof/tQSdIPCWnKKyxxczUAAAAAgLrWoO/5R91oE+KnKLuPTmTka/uRM7quYzN3lwQAACRZHMWqfMQjSSVF5f/bjSyOYneXAAC4AML/Jchisaj/ZaH6aMdxfXfwNOEfAIAGokn8B9VqH/DjsjqqBABgNlz2f4nq3/7sff+bDzLoHwAAAACYHWf+L1Gl9/3vSsxQRm6R7H6ebq4IAIBLk4+Pj7788kt3l1FrfHx83F0CAKAchP9LVITdR+2a+evQqRxtPpSqYV0j3F0SAACXJIvFIl9fX3eXAQAwOS77v4QN+N/Z/8088g8AAAAATI0z/5cgh8OhpKQk/SbIIkn67gDhHwAAAADMjPB/CUpKStKcFVvkFdhMkqEDp3KUkpmvsEDu0QMAAAAAM+Ky/0tUQHCYwiMiFOxrkyRtYtR/AAAAADAtwv8lLrLJ2Ys/uPQfAAAAAMyL8H+JOzf8G4bh5mouHQ6HQ4mJiUpMTJTD4XB3OQAAAABMjvB/iQtvYpO3h0UnMvK1NynL3eVcMkrHXZizYouSkpLcXQ4AAAAAkyP8X+I8rBZd3TJAkvTVz8lurubSEhAcpoDgMHeXAQAAAOASQPiHrm1vlySt2nPSzZUAAAAAAOoCj/q7hBgOx6+XmJ9zf/81beyyWo5pb1Kmjp3JVctgPzdVWD2Oc7YnMjJSVivHsgAAAACgPKSlS0hWeqoWrNujt7/aqZycbOd0u6+Hrm4bLKlxXfrPffMAAAAAUDWE/0tMQFCo/JuGlpke3SVckvTpzoRGNfo8980DAAAAwIUR/iFJ6hFqkWTop6Qcbdt7xN3lAAAAAABqEeEfkqTwAC81D/CUJH32c6qbqwEAAAAA1CbCP5w6hpwN/yv3nlFhceO59B8AAAAAUDnCP5xaBHrI18Oi9LxirdnLY/8AAAAAwCwI/3CyWiy6LPjs2f8lm4+4txgAAAAAQK0h/MNFxxAveVgt2nLojL47cNrd5QAAAAAAagHhHy78PaQb2/pIkl6M+69KSkqUmJioxMTERvUIQAAAAADArzzcXQAalqz0VOVl5chmCdKPxzP04Xf/1fe7/itJmnZzXzVv3tzNFQIAAAAAqosz/ygjNCREXZp5S5Je25Aob3szBQSHubmq+uFwOLjSAQAAAIDpEP5Rrm5h3ooK9NLJrCJtPpYnwzDcXVK9SEpK0pwVWzRnxRYlJSW5u5xax8ENAAAA4NJE+Ee5PG0WzRraWjardCSjWPtSi9xdUr0JCA4z7ZUOZj+4AQAAAKB8hH9UqEuEvx7oGylJ2pqYr6/+e6bcdpf62eTGtv1mPrgBAAAAoHwM+IdK3X1lmNbuO61fUov01zUJ8guw686rW7m0KT2bLF38oIAOh0NJSUnOEG21WhUZGSmr1SqHw9BPiRn67sBp7TmRqTOZOTqelqtmfjbtPZkrd41FWJvbDwAAAAB1gfCPSlksFvVt7iOHw9CBtGI9+ckubf7lhP7f2F7y9fJ0tqutM8mlQTo7PVUWTx/5+/vr4RFXaUNiid7ddERHUnPLfOZYZrHu/9cvumbnGU0f2kk9WjYt06b0oIIk58GEyhjntK/KZziTDgAAAKAhI/xf4lxCbgWD+lksFnX1z5HyS3Qgz0//2Z2qHxO/0Zw7e6lX66BarykgOEyGLLJ4eutEoY/uWLJXqbnFkiQPi6Fm3iW6sWNTNfGyaltigVJyS3Qiq0QbD5zWdwdP6+GB7TVlSEd52n4N69U9O5+VnqoF644qomWess6kcEa/mqp7sAUAAABA3SL8X+JKQ65RlK/AsBYVtrNYpB5R/ro8IFJf7U7SkbQC3fbmJt3eq4XuvsLu0rYmwa/0M0lJSZJhKLPIop0pUlpBviSpZbCv7rgiRCdOZygv47ROHj+q5KJ8tQlroS6h/urbwkf/OVSir/al6fWvD2rLoTN6454rFRbg41xHdc/OBwSFqmloeLU+U12GSUMyt0IAAAAADYs5kgYuSkBQqPybhlapbZsQf93cqYmG/SZIhiH96/vjuvO9vfoxuUBFJWevHKjJiPKln3krbqd2Jmbp62RPpRVInlZpynXNtXbqQN3SLVSeNkuZmrPSU/Wfrfvkl52oqX3tauJl1Y6jafrtvO+0OzGjBnuk/pw9+LLHlKPvM7Bg/Wlsg04CAACg/hH+UW1eVkP3d/XSm7d1UM+WTZVX5FD8yQIt/2+2Pth8SIknTiggqFm1g5/DP0Q7CiO1K1VyyKIIP+m3Hf10TVixTp389aqA8gQEhUpWm37+5ZD6BeWoeYBNSRn5uv3NzfpyV8MO1QFBoYRkXBQe4QgAAIAL4bJ/VFvprQL+/v6a+9s+Wrvfrpe+TlB2oaF532fq3Z2n1T3cS+2aBVxwWQ6HQ8cTT+idjQf12b4clRhWeVikbk2L1C7IUyU5aVqw7pgiWuYp6dDeSm9NkM4G6ZLCfHUqOKUiH7tS8qWHYnfqvqvD5TAMWS2Wi97+829rMLvq3MZx/u0bqoX9jarhABIAAAAqQ/hHjQQEhcq/SYAsFouGdAzS/hNn9ENCmvZleSjL4aWNSdL+zFz1aJOpW6KiZKkgBK754YAeX7FP6UVnA2WYt0O9w63yNhzOz5Tee5955lSV6wsOCdFQ/yYqsProX/Gn9M62kwrzs2lAK9+L3vbSs6yGw6G7+7U9O9HEQbc69++f+7SGwLAW8m9y4QNAtYEBBgEAAIDKEf5Rrqo8BeBcNqtFHQNL1C7IQ3tOF+twjodO5pRo6qeH9OaWFF3bpomubNFEoU085R8YrL3JWfr3juPadviMJKs8LYa6hVrUyrtIHp4+Kim8+G2wWix67Nrm6t+puZ5e/pNSckv0n33Zkucx/eHGQLVv1qTMQYkSh6GsAoeS86zKyzN07FCqsrLylb8hUU3tmQry85JXca4KfUJkyT2jBev2OAdLrGrQzS0s1lf7zmhbYr7OZHvK38tQREGhcgtLLn6j60h1ziqXPq2hPI5qPkKxqmpzgEEOJAAAAMCMCP8oV1WfAnA+b5tFVwSVqFOIhw7neOlIRrF+ScnWLynZWritbHubRWrT1FOdfLPl51s7of98N/dsrhY+BXr041+UlF2i5btStXzXt2re1FftmvnL38tDmflFSskq0NHTOSpyGJI8z3749BlJ0p7TpyS5XnlgkZeCfULUzKtYLQoM+flXfpAkJStfSzYd1Xtbjiojr+h/U61SvnQoM193Lt2rp0dYdUvP5hVeKeFOtfFkgtKQHhAcVuuPUKyty955UgEAAADMiPCPCpXeP18Tfh4WXd3cRy/f0kobDmfovW1JyiyyKDu/SP7eNv0mwq6+7UN0QytPLd95XJlnsmu5+vOuXsg5o+h2fkrOKVFGkU07E3OUmJ6nxPS8Mp+zWqQmHg418bIquGmgVJivHi2bysvXX2m5hTp8Ml17T+aqoERKzZdS8z3030ypSUq2CqyJGnGll7o2t6upr6eyC4u1/fAZfbk7WZ/Gn1BhydmR2JvbvRToKXmX5CjX8NSJXItSc4o19V8/6ptfTumFW6+Qj6ftovdBbY5P8OtYD0cvKhQHBIfV+SMULxb3zwMAAMBsCP+oU4E+HhrROUSJpzLUNDRc6adP6oHr2jmDY2JiYp2tuzSsnjtYYESTAD17XTsFNQvXjqNp+iUhWZ9uPyhPq6F7ru2sFk299J8fjis77bRsXj5q3uZ/NQ+Icqn5rW8OKvnUaaUWe+tEdolS8m3KLjT0YfwpfRhf8dgEV7Zqqgeua6cu9hIt3HhYmWeyZPOy6OqWTeTn30TvbEvWf+JP6NiZXL0V01vNArwvah+cfxb7YpWO9VBVRhVuGTEjbh0AAABAQ0P4R41Vd1wAd6hosEAfD6va+RXK116ghFbBksWiq1qdDbVVeSKAxWKRv4cU6GdRK59iGR42pRu+8vH20b7UQh0+neNs27yprwZ1aqZrWnqrW6S/IiPDyzyOzWa1aPxV4RrYtZUeXLpDOxPSdfPr3+mdCVepU8TFDZoXEBymohJD8YnZSssr1oEzhfL1sOpoWr4iIg3ZrBd/i0F6bqHij6Vrw55krT2Uq9O5Xip0GHIYWYo79LMuCz+mazs005XNGt7tDHWBWwcAAADQ0BD+UWMXGhegIR8cqO1R6T2sFrVu4qkHrmut5s2bKzOvUAmJSfK2WdSuVXMlJydrzootWqXyz8CX7qvWkZF687bLNOPLBB1NzdWtb2zS3Lt6atBvqn8Zen5RiVbuTVXcgRydyi3R+7uzXOavOfxf+Xvt1xUtmqp7y6bq8b9XhN2nzLIchqGCEqmwwFC6Uawv9p5R1p4cHT6do13H03UkNfe8T/wa8lOyi5SSnapNB1MlSVFNbLrakqPABvY7UdsudOsAVwcAAACgPhH+cVEqGxfg/IMDTZvVc3EXUNmo9Bcr68wpvfPV95KkaTfbnOursP05tyhknUnRG7f01qy1J7T18BlNfHe7nh7RRb/r30bWKpylP3I6R0u3HNWH2xOUVfDrEwTCmngqIsBLp7PylVdsKK9Yyiks0eZDqdp8KNXZrqmfp+y+nrJZLcrOL1ZWfpHyihySSm9ByNWaQwll1ts21F8dQryUnpUnn+JM+ft4qUmTJrrx8kidLPTSqj0n9d2B0zqRXaIV8ScU5GNVq7Azujc8Ul4eFw6+NXlSQEMO2LVxdYDD4dCJEyd0NDFJRcUOeVZhPwIAAODSRPg/z/z58/XSSy8pKSlJl19+uV599VVde+217i6r0Tr/4MD5I8abWXUHjSu9RUGS7L4eem9iH/15xS796/vj+r/P9+jTH0/oiaGd1LddSJmDADkFxfr2l1N6f1uCNuw/7ZzuYynWZUEe6hDWRNOGtJfFYtHb3x6SJE28pq2OnMnXq3G7lWXxU0pWgbKKrUrPLVJ6bpHKMuRttcjPy6rLmvmrXXhTtW3mr86RgeoWFaC8jFQlJSXps1+KlZlmyOZpkZ+nVZdH+Cu6eXPF9Guj7XsO6dkvDupAWpHS8h3665oELdh2Uvf2a6PR3aPUMtivwv1z/pMCpv62j7zsoUpMy9MvCRk6eKZQDkP67OdUtUmzKbSJl4qy0/T+1/HysEjTb2l4l9/XZGDBpIw8fX8kTd8fOaPNB1K0/1Su8yCWp1XalLhP13bK0IDLQnR122AF+HhWex0N+aAJAAAAaobwf44PP/xQU6ZM0fz58zVgwAC99dZbGj58uPbs2aNWrVq5uzxTOH/E+PpWk1sRavOARXXW7+Vh1Qu3XqHfRARqzqp9+vFYusb9c6tCm3ird+sgBfl7Kb+oRAlncrXreIbzSQIWST0jvBTkY1NAcbo8vD3l720t8/hAm9Wi9qG+6tYqxDkYY0y/1irybqqcgmIVOwwF+HgoJz1VH+84pvyMVHl6+8i/SROXQRuls4MgnnsbRUWi7N66urmPruvSQtt/SdTRrBKdzCzQS1/t00tf7dNvIgLUo2VTXRbWRKFNvOXjaVOxw6H03CIdSDylXTkBKswtVnq2nz5/4ycVlpTdh5uOH5N07JwpPvKwSjve26uWoccU2sRbvp42WSxSbmGJcgtLlFdYovyiEhWVOJSTX6BTWYXysEoHMg+pVbNUNQvwUaTdR1FNfdW86dn/nl2GRYZhKL/IoeyCYmUXFCstt1AHEjJ04EyhCooNvbnphGze6bJYzo4nYbVInjarivNztfdUgTysFq35JU0tszzk5+Uhfy8P+XrZ5OtlU1Z+kU5mFuiX5CztPpGh74+klfOEil9/rkUOaf/pPO0/fVjvfHdYNqtF3VvYdU2HZurbNliXN7fL7nvhgwGMWQAAAGA+hP9zvPzyy5o4caLuv/9+SdKrr76qr776Sm+88YZmz57t5urMIyAoVH5+/m4ZD+BC4xRU9pnaOGBRnfWXnn0d2tZLI6Zdr9fW7td/4hN1OrtAcT8nl2kfFeilqyI8lJd5RspJVKB/C5WUlLPgSvh62nRZZKDLtEQjWz4eVhVe4I6D6txG4eNpU9dmnvpTP7t2ZXnr60M52nr4jP6bnKX/Jmdd4NO/XpVgsUgRgT6ye1uUmVsoq9WiVsF+yndYlZpTqFOZ+cotcqjYISWkFyghvaBK9ZX67nCmvjucWe48m9Uibw+r8otK5KjkV/j7pJQLrmfT8aOSjlapJqtF6hIVqN6tg9Uu0NCPR1NVkJkqm5e3LF7+urJtqPaeMbTp4GkdTc3VzoR07UxI1z/+9/mwAG9FNvVVoI+HbFaLPKwWWS0WOQxDhSWGikscys7N14kMPzkMaf9H+2X3Py4fT6t8PG3y9bSd/a/X2f/6eFqd07xsVlksZ38uFln+92+LLJLz4Ed9DPlYH98o9fG1NeCyEDX186r7FQEAgEsC4f9/CgsLtWPHDj355JMu06Ojo7Vp06ZyP1NQUKCCgl/DREZGhiQpM7P8sFAdWVlZOp14RDkZZ2Tx9JFRlF/ufz2sVqUlH6u0TW1+trbWd7ooXy/uzJWjqEABoZH1tt5z56UmHXO+z/Pz0/79Z5Py6cRjzv1+7mc9rBbt37+/TJvzl5GVlaXk5GSdTjx79rm85Z6//nNrzUo7pf37S7R//369szpeknTfjT0UHSwlFO9TusVb3Tu0kbz85GmzyNeRp+279yvUI1CJ8Yec+7Oy7Tu/roLcHOd6s7Jcw3fptpTWfu52VtSmvH1ybruC3BwlH9mnV3bmysfHV7+/sYceu6qVdifn6peUXCVlFSkjr1hFDkNWi9TEyyZfS5ESU7PUNKCJrIVZurVHhDq3iZSnzark5GT9+/uzT3S4/TctFRHRzLm+ZduOKd9hUZ/LwlXi1UQZ+cUqKHbIYUi+nlb5eFjl42mVl80qT5tF2Znp2vDLKZUY0uUtglXs6aczucU6nV2klOxCncwuUm6hQw6dexjiLB9Pq+w+NvnaHMrJL5SXRbo80l+h9gA5DEOGITkkFRYbSsvK1v6UXJVICvL3lsPqobxChwqKHcordii/yJCfl0VBvp5q2dRb7UJ81DncX53DfOXnZXNu39ZTv+53Pz8/tWorXd0lQuO7RCo5q0DxiTn6ITFbe0/mKjmrSMkFuUo+nVbl76LT6dlVbova9cGkPurWoulFLaO0P7pUH7tZF0r3ZW309QAA1Iaq9vcWg78IJEknTpxQ8+bN9d1336l///7O6c8//7zeffdd7du3r8xnZs6cqVmzZtVnmQAAVNuxY8fUokXVrnZC5Y4fP66WLVu6uwwAAMq4UH/Pmf/znH9ftGEYZaaVmjFjhqZOnep873A4dObMGYWEhFT4marKzMxUy5YtdezYMQUGBl74A5cQ9k3F2DflY79UjH1TMTPsG8MwlJWVpaioKHeXYhpRUVE6duyYAgIC6OvrEPumYuybirFvysd+qZhZ9k1V+3vC//+EhobKZrMpOdn1XuqUlBSFh4eX+xlvb295e3u7TGvatGmt1hUYGNiofxHrEvumYuyb8rFfKsa+qVhj3zd2u93dJZiK1Wqt9asoGvvvWF1i31SMfVMx9k352C8VM8O+qUp/z/Ob/sfLy0u9evXS6tWrXaavXr3a5TYAAAAAAAAaG878n2Pq1KmKiYlR79691a9fP7399ttKSEjQgw8+6O7SAAAAAACoMcL/Oe644w6lpqbqL3/5i5KSktS1a1d98cUXat26db3X4u3treeee67MbQVg31SGfVM+9kvF2DcVY9+grvE7VjH2TcXYNxVj35SP/VKxS23fMNo/AAAAAAAmxz3/AAAAAACYHOEfAAAAAACTI/wDAAAAAGByhH8AAAAAAEyO8O9G8+fPV9u2beXj46NevXppw4YNlbb/5ptv1KtXL/n4+Khdu3Z6880366nS+ledffPJJ5/oxhtvVLNmzRQYGKh+/frpq6++qsdq6091f2dKfffdd/Lw8FCPHj3qtkA3qu6+KSgo0NNPP63WrVvL29tb7du31zvvvFNP1dav6u6b2NhYde/eXX5+foqMjNTvfvc7paam1lO19efbb7/VqFGjFBUVJYvFohUrVlzwM5fS9zBqB319xejrK0Z/Xz76+orR15ePvv48Btxi2bJlhqenp7FgwQJjz549xmOPPWb4+/sbR48eLbf9oUOHDD8/P+Oxxx4z9uzZYyxYsMDw9PQ0Pvroo3quvO5Vd9889thjxgsvvGBs27bN+OWXX4wZM2YYnp6exs6dO+u58rpV3f1SKj093WjXrp0RHR1tdO/evX6KrWc12TejR482+vTpY6xevdo4fPiwsXXrVuO7776rx6rrR3X3zYYNGwyr1Wq89tprxqFDh4wNGzYYl19+uXHzzTfXc+V174svvjCefvpp4+OPPzYkGcuXL6+0/aX0PYzaQV9fMfr6itHfl4++vmL09RWjr3dF+HeTq6++2njwwQddpv3mN78xnnzyyXLbP/7448ZvfvMbl2m///3vjb59+9ZZje5S3X1Tni5duhizZs2q7dLcqqb75Y477jD+/Oc/G88995wp/xgwjOrvmy+//NKw2+1GampqfZTnVtXdNy+99JLRrl07l2n/+Mc/jBYtWtRZjQ1BVf4guJS+h1E76OsrRl9fMfr78tHXV4y+vmro6w2Dy/7doLCwUDt27FB0dLTL9OjoaG3atKncz2zevLlM+6FDh+r7779XUVFRndVa32qyb87ncDiUlZWl4ODguijRLWq6XxYtWqSDBw/queeeq+sS3aYm++bTTz9V79699eKLL6p58+bq2LGjpk+frry8vPooud7UZN/0799fx48f1xdffCHDMHTy5El99NFHGjFiRH2U3KBdKt/DqB309RWjr68Y/X356OsrRl9fu8z+Pezh7gIuRadPn1ZJSYnCw8NdpoeHhys5ObnczyQnJ5fbvri4WKdPn1ZkZGSd1VufarJvzjdnzhzl5ORo7NixdVGiW9Rkv+zfv19PPvmkNmzYIA8P8/6vXpN9c+jQIW3cuFE+Pj5avny5Tp8+rYcfflhnzpwx1b2ANdk3/fv3V2xsrO644w7l5+eruLhYo0eP1ty5c+uj5AbtUvkeRu2gr68YfX3F6O/LR19fMfr62mX272HO/LuRxWJxeW8YRplpF2pf3nQzqO6+KfXBBx9o5syZ+vDDDxUWFlZX5blNVfdLSUmJxo0bp1mzZqljx471VZ5bVed3xuFwyGKxKDY2VldffbVuuukmvfzyy1q8eLHpzghI1ds3e/bs0eTJk/Xss89qx44diouL0+HDh/Xggw/WR6kN3qX0PYzaQV9fMfr6itHfl4++vmL09bXHzN/D5jw82MCFhobKZrOVORqXkpJS5khTqYiIiHLbe3h4KCQkpM5qrW812TelPvzwQ02cOFH//ve/NWTIkLoss95Vd79kZWXp+++/1w8//KBHHnlE0tlO0DAMeXh4aNWqVbrhhhvqpfa6VpPfmcjISDVv3lx2u905rXPnzjIMQ8ePH1eHDh3qtOb6UpN9M3v2bA0YMEB/+tOfJElXXHGF/P39de211+qvf/1roz/ifTEule9h1A76+orR11eM/r589PUVo6+vXWb/HubMvxt4eXmpV69eWr16tcv01atXq3///uV+pl+/fmXar1q1Sr1795anp2ed1VrfarJvpLNnASZMmKD333/flPcrVXe/BAYGateuXYqPj3e+HnzwQXXq1Enx8fHq06dPfZVe52ryOzNgwACdOHFC2dnZzmm//PKLrFarWrRoUaf11qea7Jvc3FxZra5dg81mk/Trke9L1aXyPYzaQV9fMfr6itHfl4++vmL09bXL9N/D9Tm6IH5V+kiOhQsXGnv27DGmTJli+Pv7G0eOHDEMwzCefPJJIyYmxtm+9LETf/zjH409e/YYCxcuNNVjJ85V3X3z/vvvGx4eHsbrr79uJCUlOV/p6enu2oQ6Ud39cj6zjv5rGNXfN1lZWUaLFi2M2267zfj555+Nb775xujQoYNx//33u2sT6kx1982iRYsMDw8PY/78+cbBgweNjRs3Gr179zauvvpqd21CncnKyjJ++OEH44cffjAkGS+//LLxww8/OB+NdCl/D6N20NdXjL6+YvT35aOvrxh9fcXo610R/t3o9ddfN1q3bm14eXkZV155pfHNN984540fP964/vrrXdqvX7/e6Nmzp+Hl5WW0adPGeOONN+q54vpTnX1z/fXXG5LKvMaPH1//hdex6v7OnMusfwyUqu6+2bt3rzFkyBDD19fXaNGihTF16lQjNze3nquuH9XdN//4xz+MLl26GL6+vkZkZKRx9913G8ePH6/nquve119/Xel3x6X+PYzaQV9fMfr6itHfl4++vmL09eWjr3dlMYxL/NoOAAAAAABMjnv+AQAAAAAwOcI/AAAAAAAmR/gHAAAAAMDkCP8AAAAAAJgc4R8AAAAAAJMj/AMAAAAAYHKEfwAAAAAATI7wDwCAG3377bcaNWqUoqKiZLFYtGLFimp9fubMmbJYLGVe/v7+dVMwAAColobS1xP+AdSpmTNnqkePHu4uA2iwcnJy1L17d82bN69Gn58+fbqSkpJcXl26dNHtt99ey5UCQPno64HKNZS+nvAPmNyECRN08803u7uMKomOjpbNZtOWLVvcXUq1rF+/XhaLRenp6e4uBY3Q8OHD9de//lVjxowpd35hYaEef/xxNW/eXP7+/urTp4/Wr1/vnN+kSRNFREQ4XydPntSePXs0ceLEetoCAO5GX1/36OtxMRpKX0/4B9AgJCQkaPPmzXrkkUe0cOFCd5cDNBi/+93v9N1332nZsmX66aefdPvtt2vYsGHav39/ue3/+c9/qmPHjrr22mvruVIAqBx9PVC++urrCf/AJe6bb77R1VdfLW9vb0VGRurJJ59UcXGxc77D4dALL7ygyy67TN7e3mrVqpX+9re/Oec/8cQT6tixo/z8/NSuXTs988wzKioqqnYdixYt0siRI/XQQw/pww8/VE5Ojsv8gQMH6tFHH9WUKVMUFBSk8PBwvf3228rJydHvfvc7BQQEqH379vryyy+rtX1t2rTRq6++6vKZHj16aObMmc73FotF//znP3XLLbfIz89PHTp00KeffipJOnLkiAYNGiRJCgoKksVi0YQJE6q9/UB5Dh48qA8++ED//ve/de2116p9+/aaPn26rrnmGi1atKhM+4KCAsXGxnLWH4AL+nr6ejRc9dnXE/6BS1hiYqJuuukmXXXVVfrxxx/1xhtvaOHChfrrX//qbDNjxgy98MILeuaZZ7Rnzx69//77Cg8Pd84PCAjQ4sWLtWfPHr322mtasGCBXnnllWrVYRiGFi1apHvuuUe/+c1v1LFjR/3rX/8q0+7dd99VaGiotm3bpkcffVQPPfSQbr/9dvXv3187d+7U0KFDFRMTo9zc3CpvX1XNmjVLY8eO1U8//aSbbrpJd999t86cOaOWLVvq448/liTt27dPSUlJeu2116q9fKA8O3fulGEY6tixo5o0aeJ8ffPNNzp48GCZ9p988omysrJ07733uqFaAA0RfX3V0dfDHeq1rzcAmNr48eON3/72t+XOe+qpp4xOnToZDofDOe311183mjRpYpSUlBiZmZmGt7e3sWDBgiqv78UXXzR69erlfP/cc88Z3bt3r/Qzq1atMpo1a2YUFRUZhmEYr7zyijFgwACXNtdff71xzTXXON8XFxcb/v7+RkxMjHNaUlKSIcnYvHlzlbbPMAyjdevWxiuvvOKyru7duxvPPfec870k489//rPzfXZ2tmGxWIwvv/zSMAzD+Prrrw1JRlpaWqXbCVyIJGP58uXO98uWLTNsNpvx3//+19i/f7/LKykpqcznb7jhBuPmm2+ux4oBNAT09fT1aDzc2dd7XMRBCgCN3N69e9WvXz9ZLBbntAEDBig7O1vHjx9XcnKyCgoKNHjw4AqX8dFHH+nVV1/VgQMHlJ2dreLiYgUGBlarjoULF+qOO+6Qh8fZr6S77rpLf/rTn7Rv3z516tTJ2e6KK65w/ttmsykkJETdunVzTis9S5GSklKl7WvVqlWVazx33f7+/goICHCuB6grPXv2VElJiVJSUi54X9/hw4f19ddfOy9TBQCJvp6+Hg1dffb1XPYPXMIMw3DpLEunSWfvffP19a3081u2bNGdd96p4cOH6/PPP9cPP/ygp59+WoWFhVWu4cyZM1qxYoXmz58vDw8PeXh4qHnz5iouLtY777zj0tbT09PlvcVicZlWui0Oh6NK2ydJVqvVOa1Uefcxlrfu0vUAFyM7O1vx8fGKj4+XdLZjj4+PV0JCgjp27Ki7775b9957rz755BMdPnxY27dv1wsvvKAvvvjCZTnvvPOOIiMjNXz4cDdsBYCGir6evh7u11D6esI/cAnr0qWLNm3a5NIhbtq0SQEBAWrevLk6dOggX19frV27ttzPf/fdd2rdurWefvpp9e7dWx06dNDRo0erVUNsbKxatGihH3/80fmlGB8fr1dffVXvvvuuy4A9tb19ktSsWTMlJSU552dmZurw4cPVWo+Xl5ckqaSkpMa14tL1/fffq2fPnurZs6ckaerUqerZs6eeffZZSWcHyLr33ns1bdo0derUSaNHj9bWrVvVsmVL5zIcDocWL16sCRMmyGazuWU7ADRM9PX09XC/htLXc9k/cAnIyMhwHmksFRwcrIcfflivvvqqHn30UT3yyCPat2+fnnvuOU2dOlVWq1U+Pj564okn9Pjjj8vLy0sDBgzQqVOn9PPPP2vixIm67LLLlJCQoGXLlumqq67SypUrtXz58mrVtnDhQt12223q2rWry/TWrVvriSee0MqVK/Xb3/62Rtt9oe2TpBtuuEGLFy/WqFGjFBQUpGeeeabaX6itW7eWxWLR559/rptuukm+vr5q0qRJjWrGpWfgwIFlzkidy9PTU7NmzdKsWbMqbGO1WnXs2LG6KA9AI0FfT1+Phquh9PWc+QcuAevXr3cebSx9Pfvss2revLm++OILbdu2Td27d9eDDz6oiRMn6s9//rPzs88884ymTZumZ599Vp07d9Ydd9zhvP/tt7/9rf74xz/qkUceUY8ePbRp0yY988wzVa5rx44d+vHHH3XrrbeWmRcQEKDo6OiLeg5wVbZvxowZuu666zRy5EjddNNNuvnmm9W+fftqr2fWrFl68sknFR4erkceeaTGNQMAUBP09fT1wIVYjMoOQQAAAAAAgEaPM/8AAAAAAJgc4R8AAAAAAJMj/AMAAAAAYHKEfwAAAAAATI7wDwAAAACAyRH+AQAAAAAwOcI/AAAAAAAmR/gHAAAAAMDkCP8AAAAAAJgc4R8AAAAAAJMj/AMAAAAAYHL/H2U8+SZYz50w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data:image/png;base64,iVBORw0KGgoAAAANSUhEUgAAA/8AAAIhCAYAAAAYQQq9AAAAOXRFWHRTb2Z0d2FyZQBNYXRwbG90bGliIHZlcnNpb24zLjguMCwgaHR0cHM6Ly9tYXRwbG90bGliLm9yZy81sbWrAAAACXBIWXMAAA9hAAAPYQGoP6dpAABz9UlEQVR4nO3deXxU1f3/8ffMZA/JkIVs7CBQEAQEZXMBwQCyVFFR0QgVsWoVKVAVrQr9tvJTi0tBXCiCSBRbFaqikU0UZBWMglBkD4SEQMi+J3N/f9CMDFlIQpJJLq/n4zEPmXvP3Pu5N3FO3nc512IYhiEAAAAAAGBaVncXAAAAAAAA6hbhHwAAAAAAkyP8AwAAAABgcoR/AAAAAABMjvAPAAAAAIDJEf4BAAAAADA5wj8AAAAAACZH+AcAAAAAwOQI/wAAAAAAmBzhH43e4sWLZbFYnC8fHx9FRERo0KBBmj17tlJSUsp8ZubMmbJYLNVaT25urmbOnKn169dX63PlratNmzYaOXJktZZzIe+//75effXVcudZLBbNnDmzVtdX29auXavevXvL399fFotFK1asKLfdkSNHZLFY9Pe//71+C6yCCRMmqE2bNtX6zJgxY2SxWPTII4/UTVFu9vzzz1f4swSA+nD+3wkWi0XNmjXTwIED9fnnn9d7PevXr3epxWazKTw8XLfffrv27t3rbFfa3y1evLja69izZ49mzpypI0eO1F7h/0N/TX+NxovwD9NYtGiRNm/erNWrV+v1119Xjx499MILL6hz585as2aNS9v7779fmzdvrtbyc3NzNWvWrGqH/5qsqyYqC/+bN2/W/fffX+c11JRhGBo7dqw8PT316aefavPmzbr++uvdXVadS0lJcf7hGRsbq/z8fDdXVPv4YwJAQ1H6d8KmTZv09ttvy2azadSoUfrss8/cUs/zzz+vzZs36+uvv9YTTzyh1atXa8CAAUpMTLzoZe/Zs0ezZs2q9fBPf01/jcbNw90FALWla9eu6t27t/P9rbfeqj/+8Y+65pprNGbMGO3fv1/h4eGSpBYtWqhFixZ1Wk9ubq78/PzqZV0X0rdvX7eu/0JOnDihM2fO6JZbbtHgwYPdXU69WbJkiYqKijRixAitXLlSn3zyicaNG+fusgDAlM7/O2HYsGEKCgrSBx98oFGjRtV7PR06dHD2z9ddd52aNm2qiRMnavHixXr66afrvZ6qoL+mv0bjxpl/mFqrVq00Z84cZWVl6a233nJOL+9S/HXr1mngwIEKCQmRr6+vWrVqpVtvvVW5ubk6cuSImjVrJkmaNWuW81K9CRMmuCxv586duu222xQUFKT27dtXuK5Sy5cv1xVXXCEfHx+1a9dO//jHP1zml16qeP6R+9JLBkuvQhg4cKBWrlypo0ePulxKWKq8y/53796t3/72twoKCpKPj4969Oihd999t9z1fPDBB3r66acVFRWlwMBADRkyRPv27at4x59j48aNGjx4sAICAuTn56f+/ftr5cqVzvkzZ850Hhx54oknZLFYqn0pXnkSEhJ0zz33KCwsTN7e3urcubPmzJkjh8Ph0q6goEB/+ctf1LlzZ/n4+CgkJESDBg3Spk2bnG1ef/11XXfddQoLC5O/v7+6deumF198UUVFRRdV4zvvvKPw8HC9++678vX11TvvvFOmTenvwLp16zRp0iSFhIQoMDBQ9957r3JycpScnKyxY8eqadOmioyM1PTp08vUdebMGT388MNq3ry5vLy81K5dOz399NMqKChwtqns8tLzf39Kf6d//vln3XXXXbLb7QoPD9d9992njIwMl8/l5OTo3Xffdf5ODhw48KL2GQDUFh8fH3l5ecnT09Nl+oW+M/Pz89WzZ09ddtllLt95ycnJioiI0MCBA1VSUlLtekoPBBw9erTSdhfqVxcvXqzbb79dkjRo0CDn9++Fbh+gv64Y/TXMgjP/ML2bbrpJNptN3377bYVtjhw5ohEjRujaa6/VO++8o6ZNmyoxMVFxcXEqLCxUZGSk4uLiNGzYME2cONF5CX3pAYFSY8aM0Z133qkHH3xQOTk5ldYVHx+vKVOmaObMmYqIiFBsbKwee+wxFRYWavr06dXaxvnz5+uBBx7QwYMHtXz58gu237dvn/r376+wsDD94x//UEhIiJYuXaoJEybo5MmTevzxx13aP/XUUxowYID++c9/KjMzU0888YRGjRqlvXv3ymazVbieb775RjfeeKOuuOIKLVy4UN7e3po/f75GjRqlDz74QHfccYfuv/9+de/eXWPGjNGjjz6qcePGydvbu1rbf75Tp06pf//+Kiws1P/93/+pTZs2+vzzzzV9+nQdPHhQ8+fPlyQVFxdr+PDh2rBhg6ZMmaIbbrhBxcXF2rJlixISEtS/f39J0sGDBzVu3Di1bdtWXl5e+vHHH/W3v/1N//3vf8v9A6AqNm3apL179+pPf/qTQkJCdOuttyo2NlaHDx9W27Zty7S///77NWbMGC1btkw//PCDnnrqKRUXF2vfvn0aM2aMHnjgAa1Zs0YvvPCCoqKiNHXqVEln/0gdNGiQDh48qFmzZumKK67Qhg0bNHv2bMXHx7v8YVddt956q+644w5NnDhRu3bt0owZMyTJuU82b96sG264QYMGDdIzzzwjSQoMDKzx+gDgYpSUlKi4uFiGYejkyZN66aWXlJOT43IGtyrfmT4+PvrXv/6lXr166b777tPHH38sh8Ohu+++W4Zh6IMPPqi0b6zIgQMHJJX92+JcVelXR4wYoeeff15PPfWUXn/9dV155ZWS5DwpUdPl0l/TX8MEDKCRW7RokSHJ2L59e4VtwsPDjc6dOzvfP/fcc8a5v/4fffSRIcmIj4+vcBmnTp0yJBnPPfdcmXmly3v22WcrnHeu1q1bGxaLpcz6brzxRiMwMNDIyclx2bbDhw+7tPv6668NScbXX3/tnDZixAijdevW5dZ+ft133nmn4e3tbSQkJLi0Gz58uOHn52ekp6e7rOemm25yafevf/3LkGRs3ry53PWV6tu3rxEWFmZkZWU5pxUXFxtdu3Y1WrRoYTgcDsMwDOPw4cOGJOOll16qdHlVbfvkk08akoytW7e6TH/ooYcMi8Vi7Nu3zzAMw1iyZIkhyViwYMEF11uqpKTEKCoqMpYsWWLYbDbjzJkzznnjx4+v8Gdwvvvuu8+QZOzdu9cwjF/39TPPPOPSrvR34NFHH3WZfvPNNxuSjJdfftlleo8ePYwrr7zS+f7NN980JBn/+te/XNq98MILhiRj1apVhmH8ul8XLVpUptbzf39Kf6dffPFFl3YPP/yw4ePj4/y5GoZh+Pv7G+PHj698ZwBAHSr9Hj3/5e3tbcyfP9+lbVW/Mw3DMD788ENDkvHqq68azz77rGG1Wl3mV6T0+/7DDz80ioqKjNzcXOPbb781LrvsMsNmsxk//vijYRjlfy9XtV/997//XebvhMrQX1eM/hpmwmX/uCQYhlHp/B49esjLy0sPPPCA3n33XR06dKhG67n11lur3Pbyyy9X9+7dXaaNGzdOmZmZ2rlzZ43WX1Xr1q3T4MGD1bJlS5fpEyZMUG5ubpkBCkePHu3y/oorrpBU+aWJOTk52rp1q2677TY1adLEOd1msykmJkbHjx+v8q0D1bVu3Tp16dJFV199tcv0CRMmyDAMrVu3TpL05ZdfysfHR/fdd1+ly/vhhx80evRohYSEyGazydPTU/fee69KSkr0yy+/VLu+7Oxs/etf/1L//v31m9/8RpJ0/fXXq3379lq8eHGZSx0llXk6ROfOnSVJI0aMKDP93J/LunXr5O/vr9tuu82lXektK2vXrq12/aXK+73Iz88v9wkbAOBuS5Ys0fbt27V9+3Z9+eWXGj9+vP7whz9o3rx5zjbV+c4cO3asHnroIf3pT3/SX//6Vz311FO68cYbq1zPHXfcIU9PT/n5+em6665TSUmJPvroI2cfe7666lfprytGfw2zIfzD9HJycpSamqqoqKgK27Rv315r1qxRWFiY/vCHP6h9+/Zq3769XnvttWqtKzIyssptIyIiKpyWmpparfVWV2pqarm1lu6j89cfEhLi8r70Mr+8vLwK15GWlibDMKq1ntpS1e07deqUoqKiZLVW/FWYkJCga6+9VomJiXrttde0YcMGbd++Xa+//rqkyvdBRT788ENlZ2dr7NixSk9PV3p6ujIyMjR27FgdO3ZMq1evLvOZ4OBgl/deXl4VTj93FOLU1FRFRESUGXciLCxMHh4eF/UzqMnvBQC4S+fOndW7d2/17t1bw4YN01tvvaXo6Gg9/vjjSk9Pl1T978z77rtPRUVF8vDw0OTJk6tVzwsvvKDt27dr586dSkhI0KFDh3TzzTdX2L6u+lX664rRX8NsCP8wvZUrV6qkpOSCA5dce+21+uyzz5SRkaEtW7aoX79+mjJlipYtW1bldVU0sF95kpOTK5xW+iXt4+MjSS4DvUjS6dOnq7ye8oSEhCgpKanM9BMnTkiSQkNDL2r5khQUFCSr1Vrn6ylPVbevWbNmOnHiRLlH7kutWLFCOTk5+uSTT3TPPffommuuUe/evZ2deU0sXLhQkjRlyhQFBQU5X7Nnz3aZXxtCQkJ08uTJMle/pKSkqLi42LkvKvpdq+sDUQDgTldccYXy8vKcZ4Wr+p0pnT25EBMTo44dO8rX17faj9Rt166devfurZ49e5a5Eq88ddWv0l9XjP4aZkP4h6klJCRo+vTpstvt+v3vf1+lz9hsNvXp08d5pLj0EvzaPkr6888/68cff3SZ9v777ysgIMA5OE/pKLo//fSTS7tPP/20zPK8vb2rXNvgwYO1bt06Z+daasmSJfLz86uVRwP6+/urT58++uSTT1zqcjgcWrp0qVq0aKGOHTte9HrKM3jwYO3Zs6fM7RNLliyRxWLRoEGDJEnDhw9Xfn5+pSMglx7QOXdQI8MwtGDBghrVtnfvXm3evFm33nqrvv766zKvwYMH6z//+U+tdeKDBw9WdnZ2mWf3LlmyxDlfksLDw+Xj41Pmd+0///nPRa2/Or+XAFDf4uPjJf06yF5VvzMl6cEHH1RCQoI++eQTLVy4UJ9++qleeeWVOqu1Ov1qdf5mob8uH/01zIjR/mEau3fvVnFxsYqLi5WSkqINGzZo0aJFstlsWr58eaWj57755ptat26dRowYoVatWik/P985AuqQIUMkSQEBAWrdurX+85//aPDgwQoODlZoaGiNH3MTFRWl0aNHa+bMmYqMjNTSpUu1evVqvfDCC/Lz85MkXXXVVerUqZOmT5+u4uJiBQUFafny5dq4cWOZ5XXr1k2ffPKJ3njjDfXq1UtWq9Xlecbneu655/T5559r0KBBevbZZxUcHKzY2FitXLlSL774oux2e4226XyzZ8/WjTfeqEGDBmn69Ony8vLS/PnztXv3bn3wwQfVulLifLt27dJHH31UZvpVV12lP/7xj1qyZIlGjBihv/zlL2rdurVWrlyp+fPn66GHHnL+EXPXXXdp0aJFevDBB7Vv3z4NGjRIDodDW7duVefOnXXnnXfqxhtvlJeXl+666y49/vjjys/P1xtvvKG0tLQa1V16luDxxx8vc4+jJGVlZWnt2rVaunSpHnvssRqt41z33nuvXn/9dY0fP15HjhxRt27dtHHjRj3//PO66aabnL/fFotF99xzj9555x21b99e3bt317Zt2/T+++9f1Pq7deum9evX67PPPlNkZKQCAgLUqVOni94uAKiu0r8TpLNnST/55BOtXr1at9xyi3PU9qp+Z/7zn//U0qVLtWjRIl1++eW6/PLL9cgjj+iJJ57QgAEDyv1+rw1V7Ve7du0qSXr77bcVEBAgHx8ftW3btszl39Vdbk3QX1cN/TXqhZsGGgRqzfmj+Hp5eRlhYWHG9ddfbzz//PNGSkpKmc+cPwL/5s2bjVtuucVo3bq14e3tbYSEhBjXX3+98emnn7p8bs2aNUbPnj0Nb29vQ5JzVNTS5Z06deqC6zKMs6P9jxgxwvjoo4+Myy+/3PDy8jLatGlTZiRYwzCMX375xYiOjjYCAwONZs2aGY8++qixcuXKMqP4njlzxrjtttuMpk2bGhaLxWWdKucpBbt27TJGjRpl2O12w8vLy+jevXuZkWNLR7T997//7TK9spFmz7dhwwbjhhtuMPz9/Q1fX1+jb9++xmeffVbu8qozenBFr9Kajh49aowbN84ICQkxPD09jU6dOhkvvfSSUVJS4rK8vLw849lnnzU6dOhgeHl5GSEhIcYNN9xgbNq0ydnms88+M7p37274+PgYzZs3N/70pz8ZX375ZZmfwYVGDy4sLDTCwsKMHj16VNimuLjYaNGihdGtWzfDMCp+mkVFv3Pjx483/P39XaalpqYaDz74oBEZGWl4eHgYrVu3NmbMmGHk5+e7tMvIyDDuv/9+Izw83PD39zdGjRplHDlypMLRg89fd3lPp4iPjzcGDBhg+Pn5GZKM66+/vsJtB4C6UN5o/3a73ejRo4fx8ssvl/kuvNB35k8//WT4+vqWGRk9Pz/f6NWrl9GmTRsjLS2twnoq6lvPV1FfW5V+1TAM49VXXzXatm1r2Gy2KvXZ9Ne/or+mvzYri2FcYBh0AAAAAADQqHHPPwAAAAAAJkf4BwAAAADA5Aj/AAAAAACYHOEfAAAAAACTI/wDAAAAAGByhH8AAAAAAEzOw90FmInD4dCJEycUEBAgi8Xi7nIAAJc4wzCUlZWlqKgoWa0c768N9PUAgIamqv094b8WnThxQi1btnR3GQAAuDh27JhatGjh7jJMgb4eANBQXai/J/zXooCAAElnd3pgYKCbqwEAXOoyMzPVsmVLZ/+Ei0dfDwBoaKra3xP+a1Hp5X+BgYH8QQAAaDC4PL320NcDABqqC/X33AAIAAAAAIDJEf4BAAAAADA5wj8AAAAAACZH+AcAAAAAwOQI/wAAAAAAmBzhHwAAAAAAkyP8AwAAAABgcoR/AAAAAABMjvAPAAAAAIDJEf4BAAAAADA5wj8AAAAAACZH+AcAAAAAwOQI/wAAAAAAmBzhHwAAAAAAkyP8AwAAAABgcoR/AAAAAABMjvAPAAAAAIDJEf4BAAAAADA5D3cXgPI5HA4lJSVJkiIjI2W1cpwGAAAAAFAzJMoGKikpSXNWbNGcFVucBwEAAAAAAKgJzvw3YAHBYe4uAQAAAABgApz5BwAAAADA5Aj/AAAAAACYHOEfAAAAAACTI/wDAAAAAGByhH8AAAAAAEyO8A8AAAAAgMkR/gEAAAAAMDnCPwAAAAAAJkf4BwAAAADA5Aj/AAAAAACYHOEfAAAAAACTI/wDAAAAAGByhH8AAAAAAEyO8A8AAAAAgMkR/gEAAAAAMDnCPwAAAAAAJkf4BwAAAADA5Aj/AAAAAACYHOEfAAAAAACTI/wDAAAAAGByHu4uAAAA4FJmGIby8/PdXUat8fHxkcVicXcZAIDzEP4BAADcKD8/X8OHD3d3GbXmyy+/lK+vr7vLAACch8v+AQAAAAAwOc78AwAANBDZPe6SYb3An2clRQr4cZkkKav7nZLNsx4qq5zFUawm8R+4uwwAQCUI/wAAAA2EYfWoXpi3eTaI8G+4uwAAwAVx2T8AAAAAACZH+AcAAAAAwOQI/wAAAAAAmJxbw/+3336rUaNGKSoqShaLRStWrHCZb7FYyn299NJLzjYDBw4sM//OO+90WU5aWppiYmJkt9tlt9sVExOj9PR0lzYJCQkaNWqU/P39FRoaqsmTJ6uwsLCuNh0AAAAAgHrj1vCfk5Oj7t27a968eeXOT0pKcnm98847slgsuvXWW13aTZo0yaXdW2+95TJ/3Lhxio+PV1xcnOLi4hQfH6+YmBjn/JKSEo0YMUI5OTnauHGjli1bpo8//ljTpk2r/Y0GAAAAAKCeuXW0/+HDh2v48OEVzo+IiHB5/5///EeDBg1Su3btXKb7+fmVaVtq7969iouL05YtW9SnTx9J0oIFC9SvXz/t27dPnTp10qpVq7Rnzx4dO3ZMUVFRkqQ5c+ZowoQJ+tvf/qbAwMByl11QUKCCggLn+8zMzAtvNAAAAAAA9azR3PN/8uRJrVy5UhMnTiwzLzY2VqGhobr88ss1ffp0ZWVlOedt3rxZdrvdGfwlqW/fvrLb7dq0aZOzTdeuXZ3BX5KGDh2qgoIC7dixo8KaZs+e7byVwG63q2XLlrWxqQAAAAAA1Cq3nvmvjnfffVcBAQEaM2aMy/S7775bbdu2VUREhHbv3q0ZM2boxx9/1OrVqyVJycnJCgsLK7O8sLAwJScnO9uEh4e7zA8KCpKXl5ezTXlmzJihqVOnOt9nZmZyAAAAAAAA0OA0mvD/zjvv6O6775aPj4/L9EmTJjn/3bVrV3Xo0EG9e/fWzp07deWVV0o6O3Dg+QzDcJlelTbn8/b2lre3d7W3BQAAAACA+tQoLvvfsGGD9u3bp/vvv/+Cba+88kp5enpq//79ks6OG3Dy5Mky7U6dOuU82x8REVHmDH9aWpqKiorKXBEAAAAAAEBj0yjC/8KFC9WrVy917979gm1//vlnFRUVKTIyUpLUr18/ZWRkaNu2bc42W7duVUZGhvr37+9ss3v3biUlJTnbrFq1St7e3urVq1ctbw0AAAAAAPXLrZf9Z2dn68CBA873hw8fVnx8vIKDg9WqVStJZ++j//e//605c+aU+fzBgwcVGxurm266SaGhodqzZ4+mTZumnj17asCAAZKkzp07a9iwYZo0aZLzEYAPPPCARo4cqU6dOkmSoqOj1aVLF8XExOill17SmTNnNH36dE2aNKnCkf4BAAAAAGgs3Hrm//vvv1fPnj3Vs2dPSdLUqVPVs2dPPfvss842y5Ytk2EYuuuuu8p83svLS2vXrtXQoUPVqVMnTZ48WdHR0VqzZo1sNpuzXWxsrLp166bo6GhFR0friiuu0Hvvveecb7PZtHLlSvn4+GjAgAEaO3asbr75Zv3973+vw60HAAAAAKB+uPXM/8CBA2UYRqVtHnjgAT3wwAPlzmvZsqW++eabC64nODhYS5curbRNq1at9Pnnn19wWQAAAAAANDaN4p5/AAAAAABQc4R/AAAAAABMjvAPAAAAAIDJEf4BAAAAADA5wj8AAAAAACZH+AcAAAAAwOQI/wAAAAAAmBzhHwAAAAAAkyP8AwAAAABgcoR/AAAAAABMjvAPAAAAAIDJEf4BAAAAADA5wj8AAAAAACZH+AcAAAAAwOQI/wAAAAAAmBzhHwAAAAAAkyP8AwAAAABgcoR/AAAAAABMjvAPAAAAAIDJEf4BAAAAADA5wj8AAAAAACZH+AcAAAAAwOQI/wAAAAAAmBzhHwAAAAAAkyP8AwAAAABgcoR/AAAAAABMjvAPAAAAAIDJEf4BAAAAADA5wj8AAAAAACZH+AcAAAAAwOQI/wAAAAAAmBzhHwAAAAAAkyP8AwAAAABgcoR/AAAAAABMjvAPAAAAAIDJEf4BAAAAADA5wj8AAAAAACZH+AcAAAAAwOQI/wAAAAAAmBzhHwAAAAAAkyP8AwAAAABgcoR/AAAAAABMjvAPAAAAAIDJEf4BAAAAADA5wj8AAAAAACZH+AcAAAAAwOQI/wAAAAAAmJxbw/+3336rUaNGKSoqShaLRStWrHCZP2HCBFksFpdX3759XdoUFBTo0UcfVWhoqPz9/TV69GgdP37cpU1aWppiYmJkt9tlt9sVExOj9PR0lzYJCQkaNWqU/P39FRoaqsmTJ6uwsLAuNhsAAAAAgHrl1vCfk5Oj7t27a968eRW2GTZsmJKSkpyvL774wmX+lClTtHz5ci1btkwbN25Udna2Ro4cqZKSEmebcePGKT4+XnFxcYqLi1N8fLxiYmKc80tKSjRixAjl5ORo48aNWrZsmT7++GNNmzat9jcaAAAAAIB65uHOlQ8fPlzDhw+vtI23t7ciIiLKnZeRkaGFCxfqvffe05AhQyRJS5cuVcuWLbVmzRoNHTpUe/fuVVxcnLZs2aI+ffpIkhYsWKB+/fpp37596tSpk1atWqU9e/bo2LFjioqKkiTNmTNHEyZM0N/+9jcFBgaWu/6CggIVFBQ432dmZlZ7HwAAAAAAUNca/D3/69evV1hYmDp27KhJkyYpJSXFOW/Hjh0qKipSdHS0c1pUVJS6du2qTZs2SZI2b94su93uDP6S1LdvX9ntdpc2Xbt2dQZ/SRo6dKgKCgq0Y8eOCmubPXu281YCu92uli1b1tp2AwAAAABQWxp0+B8+fLhiY2O1bt06zZkzR9u3b9cNN9zgPNuenJwsLy8vBQUFuXwuPDxcycnJzjZhYWFllh0WFubSJjw83GV+UFCQvLy8nG3KM2PGDGVkZDhfx44du6jtBQAAAACgLrj1sv8LueOOO5z/7tq1q3r37q3WrVtr5cqVGjNmTIWfMwxDFovF+f7cf19Mm/N5e3vL29v7gtsBAAAAAIA7Negz/+eLjIxU69attX//fklSRESECgsLlZaW5tIuJSXFeSY/IiJCJ0+eLLOsU6dOubQ5/wx/WlqaioqKylwRAAAAAABAY9Oown9qaqqOHTumyMhISVKvXr3k6emp1atXO9skJSVp9+7d6t+/vySpX79+ysjI0LZt25xttm7dqoyMDJc2u3fvVlJSkrPNqlWr5O3trV69etXHpgEAAAAAUGfcetl/dna2Dhw44Hx/+PBhxcfHKzg4WMHBwZo5c6ZuvfVWRUZG6siRI3rqqacUGhqqW265RZJkt9s1ceJETZs2TSEhIQoODtb06dPVrVs35+j/nTt31rBhwzRp0iS99dZbkqQHHnhAI0eOVKdOnSRJ0dHR6tKli2JiYvTSSy/pzJkzmj59uiZNmlThSP8AAAAAADQWbg3/33//vQYNGuR8P3XqVEnS+PHj9cYbb2jXrl1asmSJ0tPTFRkZqUGDBunDDz9UQECA8zOvvPKKPDw8NHbsWOXl5Wnw4MFavHixbDabs01sbKwmT57sfCrA6NGjNW/ePOd8m82mlStX6uGHH9aAAQPk6+urcePG6e9//3td7wIAAAAAAOqcW8P/wIEDZRhGhfO/+uqrCy7Dx8dHc+fO1dy5cytsExwcrKVLl1a6nFatWunzzz+/4PoAAAAAAGhsGtU9/wAAAAAAoPoI/wAAAAAAmBzhHwAAAAAAkyP8AwAAAABgcoR/AAAAAABMjvAPAAAAAIDJEf4BAAAAADA5wj8AAAAAACZH+AcAAAAAwOQI/wAAAAAAmBzhHwAAAAAAkyP8AwAAAABgcoR/AAAAAABMjvAPAAAAAIDJEf4BAAAAADA5D3cXAAAAcKkxDEP5+fnOf8Pczv15+/j4yGKxuLkiAJcizvwDAADUs/z8fA0fPlzDhw9XQUGBu8tBHTv35116EAAA6hvhHwAAAAAAkyP8AwAAAABgcoR/AAAAAABMjvAPAAAAAIDJEf4BAAAAADA5wj8AAAAAACZH+AcAAAAAwOQI/wAAAAAAmBzhHwAAAAAAkyP8AwAAAABgcoR/AAAAAABMjvAPAAAAAIDJEf4BAAAAADA5wj8AAAAAACZH+AcAAAAAwOQI/wAAAAAAmBzhHwAAAAAAkyP8AwAAAABgcoR/AAAAAABMjvAPAAAAAIDJEf4BAAAAADA5wj8AAAAAACZH+AcAAAAAwOQI/wAAAAAAmBzhHwAAAAAAkyP8AwAAAABgcoR/AAAAAABMjvAPAAAAAIDJEf4BAAAAADA5wj8AAAAAACbn1vD/7bffatSoUYqKipLFYtGKFSuc84qKivTEE0+oW7du8vf3V1RUlO69916dOHHCZRkDBw6UxWJxed15550ubdLS0hQTEyO73S673a6YmBilp6e7tElISNCoUaPk7++v0NBQTZ48WYWFhXW16QAAAAAA1Bu3hv+cnBx1795d8+bNKzMvNzdXO3fu1DPPPKOdO3fqk08+0S+//KLRo0eXaTtp0iQlJSU5X2+99ZbL/HHjxik+Pl5xcXGKi4tTfHy8YmJinPNLSko0YsQI5eTkaOPGjVq2bJk+/vhjTZs2rfY3GgAAAACAeubhzpUPHz5cw4cPL3ee3W7X6tWrXabNnTtXV199tRISEtSqVSvndD8/P0VERJS7nL179youLk5btmxRnz59JEkLFixQv379tG/fPnXq1EmrVq3Snj17dOzYMUVFRUmS5syZowkTJuhvf/ubAgMDa2NzAQAAAABwi0Z1z39GRoYsFouaNm3qMj02NlahoaG6/PLLNX36dGVlZTnnbd68WXa73Rn8Jalv376y2+3atGmTs03Xrl2dwV+Shg4dqoKCAu3YsaPCegoKCpSZmenyAgAAAACgoXHrmf/qyM/P15NPPqlx48a5nIm/++671bZtW0VERGj37t2aMWOGfvzxR+dVA8nJyQoLCyuzvLCwMCUnJzvbhIeHu8wPCgqSl5eXs015Zs+erVmzZtXG5gEAAAAAUGcaRfgvKirSnXfeKYfDofnz57vMmzRpkvPfXbt2VYcOHdS7d2/t3LlTV155pSTJYrGUWaZhGC7Tq9LmfDNmzNDUqVOd7zMzM9WyZcuqbxgAAAAAAPWgwV/2X1RUpLFjx+rw4cNavXr1Be+/v/LKK+Xp6an9+/dLkiIiInTy5Mky7U6dOuU82x8REVHmDH9aWpqKiorKXBFwLm9vbwUGBrq8AAAAAABoaBp0+C8N/vv379eaNWsUEhJywc/8/PPPKioqUmRkpCSpX79+ysjI0LZt25xttm7dqoyMDPXv39/ZZvfu3UpKSnK2WbVqlby9vdWrV69a3ioAAAAAAOqXWy/7z87O1oEDB5zvDx8+rPj4eAUHBysqKkq33Xabdu7cqc8//1wlJSXOs/PBwcHy8vLSwYMHFRsbq5tuukmhoaHas2ePpk2bpp49e2rAgAGSpM6dO2vYsGGaNGmS8xGADzzwgEaOHKlOnTpJkqKjo9WlSxfFxMTopZde0pkzZzR9+nRNmjSJs/kAAAAAgEbPrWf+v//+e/Xs2VM9e/aUJE2dOlU9e/bUs88+q+PHj+vTTz/V8ePH1aNHD0VGRjpfpaP0e3l5ae3atRo6dKg6deqkyZMnKzo6WmvWrJHNZnOuJzY2Vt26dVN0dLSio6N1xRVX6L333nPOt9lsWrlypXx8fDRgwACNHTtWN998s/7+97/X7w4BAAAAAKAOuPXM/8CBA2UYRoXzK5snSS1bttQ333xzwfUEBwdr6dKllbZp1aqVPv/88wsuCwAAAACAxqZB3/MPAAAAAAAuHuEfAAAAAACTI/wDAAAAAGByhH8AAAAAAEyO8A8AAAAAgMkR/gEAAAAAMDnCPwAAAAAAJkf4BwAAAADA5Aj/AAAAAACYHOEfAAAAAACTI/wDAAAAAGByhH8AAAAAAEyO8A8AAAAAgMkR/gEAAAAAMDnCPwAAAAAAJkf4BwAAAADA5Aj/AAAAAACYHOEfAAAAAACTI/wDAAAAAGByhH8AAAAAAEyO8A8AAAAAgMkR/gEAAAAAMDnCPwAAAAAAJkf4BwAAAADA5Aj/AAAAAACYHOEfAAAAAACTI/wDAAAAAGByhH8AAAAAAEyO8A8AAAAAgMkR/gEAAAAAMDnCPwAAAAAAJkf4BwAAAADA5Aj/AAAAAACYHOEfAAAAAACTq1H4b9eunVJTU8tMT09PV7t27S66KAAAAAAAUHtqFP6PHDmikpKSMtMLCgqUmJh40UUBAAAAAIDa41Gdxp9++qnz31999ZXsdrvzfUlJidauXas2bdrUWnEAAAAAAODiVSv833zzzZIki8Wi8ePHu8zz9PRUmzZtNGfOnForDgAAAAAAXLxqhX+HwyFJatu2rbZv367Q0NA6KQoAAAAAANSeaoX/UocPH67tOgAAAAAAQB2pUfiXpLVr12rt2rVKSUlxXhFQ6p133rnowgAAAAAAQO2oUfifNWuW/vKXv6h3796KjIyUxWKp7boAAAAAAEAtqVH4f/PNN7V48WLFxMTUdj0AAAAAAKCWWWvyocLCQvXv37+2awEAAAAAAHWgRuH//vvv1/vvv1/btQAAAAAAgDpQo8v+8/Pz9fbbb2vNmjW64oor5Onp6TL/5ZdfrpXiAAAAAADAxatR+P/pp5/Uo0cPSdLu3btd5jH4HwAAAAAADUuNwv/XX39dKyv/9ttv9dJLL2nHjh1KSkrS8uXLdfPNNzvnG4ahWbNm6e2331ZaWpr69Omj119/XZdffrmzTUFBgaZPn64PPvhAeXl5Gjx4sObPn68WLVo426SlpWny5Mn69NNPJUmjR4/W3Llz1bRpU2ebhIQE/eEPf9C6devk6+urcePG6e9//7u8vLxqZVsBAACA4cOHO/+9fv16SdLAgQOd055//nn9+c9/LvMo7Yuxfv16l3WUrvdc584//7NVaXdu24raxMTEKDY2VnfffbcmTpxYbpvq1Hnu/PP34YXGJ6tsPQsXLrxgnVWtt7w21Vn++Z+/0LrOV9m6qlK72W3atEmvvfaaHnvssXod0+6RRx7R7t271bVrV82bN6/e1luje/5rS05Ojrp3717hBr/44ot6+eWXNW/ePG3fvl0RERG68cYblZWV5WwzZcoULV++XMuWLdPGjRuVnZ2tkSNHqqSkxNlm3Lhxio+PV1xcnOLi4hQfH+/ypIKSkhKNGDFCOTk52rhxo5YtW6aPP/5Y06ZNq7uNBwAAwCVt4MCB+t3vfucy7amnnqrV4F+6nuq8r2heZe1K51fW5r333pPD4VBsbKzS09Mvus7S9+dPf+qpp5Sfn19pnRW9T09PV2xsbKV1VrW+itpUdfkVLbOy6eeqbFuq8ztgVvn5+Xr55Zd18uRJvfzyy5X+ztSmhIQE59Xzu3fvVkJCQr2sV6ph+B80aJBuuOGGCl9VNXz4cP31r3/VmDFjyswzDEOvvvqqnn76aY0ZM0Zdu3bVu+++q9zcXOdggxkZGVq4cKHmzJmjIUOGqGfPnlq6dKl27dqlNWvWSJL27t2ruLg4/fOf/1S/fv3Ur18/LViwQJ9//rn27dsnSVq1apX27NmjpUuXqmfPnhoyZIjmzJmjBQsWKDMzsya7CAAAALigw4cPu7uEeudwOPTss8/W6TpqOjj5M8884zz4Uld11vXyS9XHtjRmsbGxSk1NlSSlpqbW24D2Dz74YKXv61KNwn+PHj3UvXt356tLly4qLCzUzp071a1bt1op7PDhw0pOTlZ0dLRzmre3t66//npt2rRJkrRjxw4VFRW5tImKilLXrl2dbTZv3iy73a4+ffo42/Tt21d2u92lTdeuXRUVFeVsM3ToUBUUFGjHjh0V1lhQUKDMzEyXFwAAwIUYhuH8t8vZpnOmNyrnbU9eXh6vc171dUaxOio6a15R29o+M/zTTz/p+++/L1NPeeuuyvzzLVmyRMePH69y+4EDB+r777/Xrl27Kq2zqvVW1qYqy6/K5yubX9m2XMzVBGZx/Phxvf/++87vYsMw9P7775f7O1ObPvjgA+Xm5rpMy83N1QcffFCn6y1Vo3v+X3nllXKnz5w5U9nZ2RdVUKnk5GRJUnh4uMv08PBwHT161NnGy8tLQUFBZdqUfj45OVlhYWFllh8WFubS5vz1BAUFycvLy9mmPLNnz9asWbOquWUAAKCxKCgoUEFBgfN9bR3oP3eZd911168zHMWSGuF4Q45i5z9vueUWNxaC6nB32PvLX/6iFStWaNSoUZW2q2md99xzj77++mvngOQXWs706dPLnV5ap9VqrdJyBg4c6GxbFecvX5LLOGgXWtf59+s7HA795S9/Kbd9RdtYasaMGZo9e3aV1t1YGYah1157rcLpL774Yp0MYl9cXKy33nqr3HlvvfWWbr/9dnl41CieV1mt3vN/zz336J133qnNRZbZ8YZhXPCHcX6b8trXpM35ZsyYoYyMDOfr2LFjldYFAAAal9mzZ8tutztfLVu2dHdJgGlkZmZq69atysnJqbN11Mb91KV1Vkd1xm0ob/kXGgugMlu3bq3xgcrNmzfXeL2NRUJCgrZv3+4yRpx0dhy47du319k9+EuWLLmo+bWhVg8tbN68WT4+PrWyrIiICElnz8pHRkY6p6ekpDjP0kdERKiwsFBpaWkuZ/9TUlKcozVGRETo5MmTZZZ/6tQpl+Wc/z9cWlqaioqKylwRcC5vb295e3vXcAsBAEBDN2PGDE2dOtX5PjMzs1YOAJz798MHH3zw69l/a92e9akz59S9fPnyWvt70CzOHeEfvyq9Ndff37/ODgC0atXqopdx/i3EVWG1Wqt8AKC85Tdt2rTGBwD69OmjwMDAGh0A6NevX43W2Zi0atVKV111lXbu3OlyAMBms6lXr1618jtTnnvvvbfSgH/vvffWyXrPVaMz/2PGjHF53XLLLerbt69+97vf6fe//32tFNa2bVtFRERo9erVzmmFhYX65ptvnMG+V69e8vT0dGmTlJSk3bt3O9v069dPGRkZ2rZtm7PN1q1blZGR4dJm9+7dSkpKcrZZtWqVvL291atXr1rZHgAA0Ph4e3srMDDQ5VUbzr2y0CUo18GlpvXivO3x9fXldc7ryy+/dOMPp2Lufrzbc889J6vVqpUrV1barqZ1xsbGuvy/dqHl/P3vfy93emmdVV3O+vXrtW7duirXef7yJWnFihVV+mx5tVit1goH93v55ZcrXZ7ZL/mXzn7/PvbYYxVOr4tL/iXJw8Ojwqz80EMP1fkl/1INw/+5l7/Z7XYFBwdr4MCB+uKLL/Tcc89VeTnZ2dmKj49XfHy8pLOD/MXHxyshIUEWi0VTpkzR888/r+XLl2v37t2aMGGC/Pz8NG7cOGcdEydO1LRp07R27Vr98MMPuueee9StWzcNGTJEktS5c2cNGzZMkyZN0pYtW7RlyxZNmjRJI0eOVKdOnSRJ0dHR6tKli2JiYvTDDz9o7dq1mj59uiZNmlRrnTwAAADQUJSGxqoE6/Xr19f6gYIrrrhCV155ZZl6ylt3Veaf795771Xz5s2r3H79+vXq3bt3mcHLz6+zqvVW1qYqy6/K5yubX9m2VHdfmlGLFi00btw4Z9C3WCwaN25cub8ztemuu+6Sn5+fyzQ/Pz/dcccddbreUjU6vLBo0aJaWfn333+vQYMGOd+XXlY3fvx4LV68WI8//rjy8vL08MMPKy0tTX369NGqVasUEBDg/Mwrr7wiDw8PjR07Vnl5eRo8eLAWL14sm83mbBMbG6vJkyc7nwowevRozZs3zznfZrNp5cqVevjhhzVgwAD5+vpq3LhxFR79AwAAAGpD27ZtL7nH/Vmt1goHpKstpScLq+v//u//NGbMGDkcjjqrs/SWgLreD/WxLY3Z3XffrS+//FKnT59WaGhojX9nquvNN990ucT/zTffrJf1Shc54N+OHTu0dOlSxcbG6ocffqj25wcOHCjDMMq8Fi9eLOnsEZiZM2cqKSlJ+fn5+uabb9S1a1eXZfj4+Gju3LlKTU1Vbm6uPvvsszL34gUHB2vp0qXOx/EtXbpUTZs2dWnTqlUrff7558rNzVVqaqrmzp3L/fwAAACoM+vXry9zUu3555+v1kjxVV1Pdd5XNK8qZ6IraxMTEyOr1aq77767zN/iNamzoqsCnn/++UrHnahsuU2bNtXdd99daZ1Vra+iNlVdfkXLrGz6uSrblur8DpiVj4+Ppk6dqvDwcP3xj3+st7FKWrVq5cy0Xbt2rbMxBspjMYzqP1A2JSVFd955p9avX6+mTZvKMAxlZGRo0KBBWrZsmZo1a1YXtTZ4mZmZstvtysjIuOjbBRITE/X2t4ckSQ9c167OL0EBAJhPbfZLOKu29mleXp5zELjly5c7H4+XdWWMZPOs/MMlRQrY+V7V29eHc2r68ssv5evr6+aCGpZzf97sHwC1rap9U40OKz766KPKzMzUzz//rDNnzigtLU27d+9WZmamJk+eXOOiAQAAAABA7avRPf9xcXFas2aNOnfu7JzWpUsXvf7668776gEAAAAAQMNQozP/DodDnp5lLzHz9PSs8vMsAQAAAABA/ahR+L/hhhv02GOP6cSJE85piYmJ+uMf/6jBgwfXWnEAAAAAAODi1Sj8z5s3T1lZWWrTpo3at2+vyy67TG3btlVWVpbmzp1b2zUCAAAAAICLUKN7/lu2bKmdO3dq9erV+u9//yvDMNSlSxcNGTKktusDAAAAAAAXqVpn/tetW6cuXbooMzNTknTjjTfq0Ucf1eTJk3XVVVfp8ssv14YNG+qkUAAAAAAAUDPVCv+vvvqqJk2aVO6zA+12u37/+9/r5ZdfrrXiAAAAAADAxatW+P/xxx81bNiwCudHR0drx44dF10UAAAAAACoPdUK/ydPniz3EX+lPDw8dOrUqYsuCgAAAAAA1J5qhf/mzZtr165dFc7/6aefFBkZedFFAQAAAACA2lOt8H/TTTfp2WefVX5+fpl5eXl5eu655zRy5MhaKw4AAAAAAFy8aj3q789//rM++eQTdezYUY888og6deoki8WivXv36vXXX1dJSYmefvrpuqoVAAAAAADUQLXCf3h4uDZt2qSHHnpIM2bMkGEYkiSLxaKhQ4dq/vz5Cg8Pr5NCAQAAAABAzVQr/EtS69at9cUXXygtLU0HDhyQYRjq0KGDgoKC6qI+AAAAAABwkaod/ksFBQXpqquuqs1aAAAAAABAHajWgH8AAAAAAKDxIfwDAAAAAGByhH8AAAAAAEyO8A8AAAAAgMkR/gEAAAAAMDnCPwAAAAAAJkf4BwAAAADA5Aj/AAAAAACYHOEfAAAAAACTI/wDAAAAAGByhH8AAAAAAEyO8A8AAAAAgMkR/gEAAAAAMDnCPwAAAAAAJkf4BwAAAADA5Aj/AAAAAACYHOEfAAAAAACTI/wDAAAAAGByhH8AAAAAAEyO8A8AAAAAgMkR/gEAAAAAMDnCPwAAAAAAJkf4BwAAAADA5Aj/AAAAAACYHOEfAAAAAACTI/wDAAAAAGByhH8AAAAAAEyO8A8AAAAAgMl5uLsAVM5wOJSUlCRJioyMlNXK8RoAAAAAQPWQJBu4rPRULVi3R3NWbHEeBAAAAAAAoDoafPhv06aNLBZLmdcf/vAHSdKECRPKzOvbt6/LMgoKCvToo48qNDRU/v7+Gj16tI4fP+7SJi0tTTExMbLb7bLb7YqJiVF6enp9bWalAoJCFRAc5u4yAAAAAACNVIMP/9u3b1dSUpLztXr1aknS7bff7mwzbNgwlzZffPGFyzKmTJmi5cuXa9myZdq4caOys7M1cuRIlZSUONuMGzdO8fHxiouLU1xcnOLj4xUTE1M/GwkAAAAAQB1q8Pf8N2vWzOX9//t//0/t27fX9ddf75zm7e2tiIiIcj+fkZGhhQsX6r333tOQIUMkSUuXLlXLli21Zs0aDR06VHv37lVcXJy2bNmiPn36SJIWLFigfv36ad++ferUqVMdbR0AAAAAAHWvwZ/5P1dhYaGWLl2q++67TxaLxTl9/fr1CgsLU8eOHTVp0iSlpKQ45+3YsUNFRUWKjo52TouKilLXrl21adMmSdLmzZtlt9udwV+S+vbtK7vd7mxTnoKCAmVmZrq8AAAAAABoaBpV+F+xYoXS09M1YcIE57Thw4crNjZW69at05w5c7R9+3bdcMMNKigokCQlJyfLy8tLQUFBLssKDw9XcnKys01YWNl76sPCwpxtyjN79mznGAF2u10tW7asha0EAAAAAKB2NfjL/s+1cOFCDR8+XFFRUc5pd9xxh/PfXbt2Ve/evdW6dWutXLlSY8aMqXBZhmG4XD1w7r8ranO+GTNmaOrUqc73mZmZHAAAAAAAADQ4jSb8Hz16VGvWrNEnn3xSabvIyEi1bt1a+/fvlyRFRESosLBQaWlpLmf/U1JS1L9/f2ebkydPllnWqVOnFB4eXuG6vL295e3tXZPNAQAAAACg3jSay/4XLVqksLAwjRgxotJ2qampOnbsmCIjIyVJvXr1kqenp/MpAZKUlJSk3bt3O8N/v379lJGRoW3btjnbbN26VRkZGc42AAAAAAA0Vo3izL/D4dCiRYs0fvx4eXj8WnJ2drZmzpypW2+9VZGRkTpy5IieeuophYaG6pZbbpEk2e12TZw4UdOmTVNISIiCg4M1ffp0devWzTn6f+fOnTVs2DBNmjRJb731liTpgQce0MiRIxnpHwAAAADQ6DWK8L9mzRolJCTovvvuc5lus9m0a9cuLVmyROnp6YqMjNSgQYP04YcfKiAgwNnulVdekYeHh8aOHau8vDwNHjxYixcvls1mc7aJjY3V5MmTnU8FGD16tObNm1c/GwgAAAAAQB1qFOE/OjpahmGUme7r66uvvvrqgp/38fHR3LlzNXfu3ArbBAcHa+nSpRdVJwAAAAAADVGjuecfAAAAAADUDOEfAAAAAACTI/wDAAAAAGByhH8AAAAAAEyO8A8AAAAAgMkR/gEAAAAAMDnCPwAAAAAAJkf4BwAAAADA5Aj/AAAAAACYHOEfAAAAAACTI/wDAAAAAGByhH8AAAAAAEyO8A8AAAAAgMkR/gEAAAAAMDnCPwAAAAAAJkf4BwAAAADA5Aj/AAAAAACYnIe7C0DVGA6HkpKSJEmRkZGyWjluAwAAAACoGhJkI5GVnqoF6/ZozootzoMAAAAAAABUBWf+G5GAoFD5NwlwdxkAAAAAgEaGM/8AAAAAAJgc4R8AAAAAAJMj/AMAAAAAYHKEfwAAAAAATI7wDwAAAACAyRH+AQAAAAAwOcI/AAAAAAAmR/gHAAAAAMDkCP8AAAAAAJich7sLAAAAuNT4+Pjoyy+/lCQZhuHmalDXzv15+/j4uLkaAJcqwj8AAEA9s1gs8vX1lSTl5eW5uRrUtXN/3gDgLlz2DwAAAACAyRH+G4G8YkPfpnjqYAaXBQIAAAAAqo/w3wjsS5dSC6z6KVUqLOEAAAAAAACgegj/DVyRQzqSefbfJYa0P7XQvQUBAAAAABodwn8DdzTHpmJDsujsGf+9pwtV7ODsPwAAAACg6gj/DZjDMHQwyyZJ6ta0RF5WKafI0IZDGW6uDAAAAADQmBD+G7BTOSXKLbHI0yq19i9Ru8Cz07/87xn3FgYAAAAAaFQI/w1YRoFDkhTsLXlYpQj/s9N/SeF5wAAAAACAqiP8N2BZhWfDfxPPs+/tXmf/eyqnSKnZBW6qCgAAAADQ2BD+G7Cs/5359/9f+Pe0WhTodfZHtjcpy11lAQAAAAAaGcJ/A3b+mX9JCvI9+yP7+QSD/gEAAAAAqobw30AZhuE8839u+A/2PTv6/56kTHeUBQAAAABohAj/DVR6fomKzmZ/+Xv8Oj34f2f+95wg/AMAAAAAqobw30AlZpwd0M/XZshmtTinl575P3gqW/lFJW6pDQAAAADQuBD+G6jE9LPh39/DcJnu62FRkK+HHIa0L5lB/wAAAAAAF0b4b6ASMwollQ3/FotFHZr5SpJ+5tJ/AAAAAEAVNOjwP3PmTFksFpdXRESEc75hGJo5c6aioqLk6+urgQMH6ueff3ZZRkFBgR599FGFhobK399fo0eP1vHjx13apKWlKSYmRna7XXa7XTExMUpPT6+PTazQ8Yzyz/xLUofQs+F/TxIj/gMAAAAALqxBh39Juvzyy5WUlOR87dq1yznvxRdf1Msvv6x58+Zp+/btioiI0I033qisrF8vh58yZYqWL1+uZcuWaePGjcrOztbIkSNVUvLr/fLjxo1TfHy84uLiFBcXp/j4eMXExNTrdp6v9J7/JuWE//YhPpKkAynZ9VoTAAAAAKBx8rhwE/fy8PBwOdtfyjAMvfrqq3r66ac1ZswYSdK7776r8PBwvf/++/r973+vjIwMLVy4UO+9956GDBkiSVq6dKlatmypNWvWaOjQodq7d6/i4uK0ZcsW9enTR5K0YMEC9evXT/v27VOnTp3qb2PPcbyCy/4lqVXQ2fB/8FROvdYEAAAAAGicGvyZ//379ysqKkpt27bVnXfeqUOHDkmSDh8+rOTkZEVHRzvbent76/rrr9emTZskSTt27FBRUZFLm6ioKHXt2tXZZvPmzbLb7c7gL0l9+/aV3W53tqlIQUGBMjMzXV61ISu/SOl5xZIqCv/ekqRTWQXKyCuqlXUCAAAAAMyrQYf/Pn36aMmSJfrqq6+0YMECJScnq3///kpNTVVycrIkKTw83OUz4eHhznnJycny8vJSUFBQpW3CwsLKrDssLMzZpiKzZ892jhNgt9vVsmXLGm/ruY6m5kqSvG0WeZbzE/L3sik88OwBgEOnuPQfAAAAAFC5Bh3+hw8frltvvVXdunXTkCFDtHLlSklnL+8vZbFYXD5jGEaZaec7v0157auynBkzZigjI8P5Onbs2AW3qSqC/b30QN8IdW7mVWGb9s2aSOLSfwAAAADAhTXo8H8+f39/devWTfv373eOA3D+2fmUlBTn1QAREREqLCxUWlpapW1OnjxZZl2nTp0qc1XB+by9vRUYGOjyqg1RTX01/qoIdQ/3rrDNr+GfM/8AAAAAgMo1qvBfUFCgvXv3KjIyUm3btlVERIRWr17tnF9YWKhvvvlG/fv3lyT16tVLnp6eLm2SkpK0e/duZ5t+/fopIyND27Ztc7bZunWrMjIynG0aovbN/CVJBxnxHwAAAABwAQ16tP/p06dr1KhRatWqlVJSUvTXv/5VmZmZGj9+vCwWi6ZMmaLnn39eHTp0UIcOHfT888/Lz89P48aNkyTZ7XZNnDhR06ZNU0hIiIKDgzV9+nTnbQSS1LlzZw0bNkyTJk3SW2+9JUl64IEHNHLkSLeN9F8V7cM48w8AAAAAqJoGHf6PHz+uu+66S6dPn1azZs3Ut29fbdmyRa1bt5YkPf7448rLy9PDDz+stLQ09enTR6tWrVJAQIBzGa+88oo8PDw0duxY5eXlafDgwVq8eLFsNpuzTWxsrCZPnux8KsDo0aM1b968+t3Yaiq97P9oaq6KShzytDWqizgAAAAAAPWoQYf/ZcuWVTrfYrFo5syZmjlzZoVtfHx8NHfuXM2dO7fCNsHBwVq6dGlNy3SLiEAf+XnZlFtYomNnctXufwcDAAAAAAA4H6eLGymr1aJ2pff9M+I/AAAAAKAShP9GjBH/AQAAAABVQfhvxErD//6ThH8AAAAAQMUI/41Yx/D/hf+ULDdXAgAAAABoyAj/jdhlYWefarD/ZLYcDsPN1QAAAAAAGirCfyPWJsRPXjar8opKlJieV2E7h8OhxMREJSYmyuFw1GOFAAAAAICGgPDfiHnYrM4R/yu79D8pKUlzVmzRnBVblJSUVF/lAQAAAAAaCMJ/I3dZ2Nn7/n+5wKB/AcFhCggOq4+SAAAAAAANDOG/kTEcDiUlJTkv4e8Yfva+/19OMugfAAAAAKB8Hu4uANWTlZ6qBeuOyt//qKbd3PfXEf953B8AAAAAoAKE/0YoIChU/k3OnvHv8L8z/wdSzo74b7Va3FkaAAAAAKAB4rL/Rq51cNVG/AcAAAAAXLoI/43cuSP+n3/ff+kj/pKSkiTDcEd5AAAAAIAGgPBvAqWX/u87L/yXPuLv7a92KieHMQEAAAAA4FJF+DeBLpGBkqSfEzPLzAsIDpN/09D6LgkAAAAA0IAQ/k2ga9TZM/87j6bK4XC4uRoAAAAAQEND+DeBZh5nB/pLyizU3kPH3FwNAAAAAKChIfybQIC3hwK9z/4o/5uS6+ZqAAAAAAANDeHfJEJ8z/4o954k/AMAAAAAXBH+TSLUzyaJM/8AAAAAgLII/yZRGv73Ev4BAAAAAOch/JtEkI9NFkmpOcU6mZnv7nIAAAAAAA0I4d8kPG0WNfU5++P88Vi6e4sBAAAAADQohH8TKb30f/uRM26uBAAAAADQkBD+TSSyiYck6bsDqW6uBAAAAADQkBD+TSSiydkz/3uSMpWaXeDmagAAAAAADQXh30R8Pa26LMRHkrTpIGf/AQAAAABnEf5NpnfLAEnSpoOn3VwJAAAAAKChIPybTK//hf+NBwj/AAAAAICzCP8m0yPKXx5Wi46dyVNiBvf9AwAAAAAI/6bj52XTla2CJElbj2a5uRoAAAAAQENA+DehwZ3DJEkbDme4uRIAAAAAQENA+Deh6MsjJEk7jmepsMRwczUAAAAAAHcj/JtQ21B/dQhrohKHdDyz2N3lAAAAAADcjPBvUjd2CZckHcsocnMlAAAAAAB3I/w3UobDoaSkJCUmJiopKUkyXC/vL730/3hWsbjyHwAAAAAubR7uLgA1k5WeqgXrjiqiZZ6SDu1VYFgL+TcJcM6/orldof6eOp1TpFP5VjX3dmOxAAAAAAC34sx/IxYQFKqmoeHybxpaZp7VatG17QIlSUl5/JgBAAAA4FJGKjSxa9vZJZ0N/4bBtf8AAAAAcKki/JvYlc2byNMqFTgsOlPg7moAAAAAAO5C+DcxT5tVLQLPDuuQmOPmYgAAAAAAbkP4N7lWdk9J0okccek/AAAAAFyiCP8mFxXgIasMZRdJGQUOd5cDAAAAAHADwr8JORwOJSYmKikpSV5WKdTn7Bn/xKxiN1cGAAAAAHAHD3cXgNqXlJSkOSu2KDs9VYFhLRTu41BKvlWJmYR/AAAAALgUcebfpAKCw+TfNFSSFO5z9nL/kzklyi0scWdZAAAAAAA3IPxfApp4GPL3kByGtDMx293lAAAAAADqWYMO/7Nnz9ZVV12lgIAAhYWF6eabb9a+fftc2kyYMEEWi8Xl1bdvX5c2BQUFevTRRxUaGip/f3+NHj1ax48fd2mTlpammJgY2e122e12xcTEKD09va43sV5YLFK439l/bzma6d5iAAAAAAD1rkGH/2+++UZ/+MMftGXLFq1evVrFxcWKjo5WTo7rQ+uHDRumpKQk5+uLL75wmT9lyhQtX75cy5Yt08aNG5Wdna2RI0eqpOTXS+DHjRun+Ph4xcXFKS4uTvHx8YqJiamX7awPEc7wn8Uj/wAAAADgEtOgB/yLi4tzeb9o0SKFhYVpx44duu6665zTvb29FRERUe4yMjIytHDhQr333nsaMmSIJGnp0qVq2bKl1qxZo6FDh2rv3r2Ki4vTli1b1KdPH0nSggUL1K9fP+3bt0+dOnWqoy2sP2G+ktUiJWUW6tDpHLVv1sTdJQEAAAAA6kmDPvN/voyMDElScHCwy/T169crLCxMHTt21KRJk5SSkuKct2PHDhUVFSk6Oto5LSoqSl27dtWmTZskSZs3b5bdbncGf0nq27ev7Ha7s015CgoKlJmZ6fJqqDysFoX52SRJmw6murkaAAAAAEB9ajTh3zAMTZ06Vddcc426du3qnD58+HDFxsZq3bp1mjNnjrZv364bbrhBBQUFkqTk5GR5eXkpKCjIZXnh4eFKTk52tgkLCyuzzrCwMGeb8syePds5RoDdblfLli1rY1PrTETA2Qs9Nh047eZKAAAAAAD1qUFf9n+uRx55RD/99JM2btzoMv2OO+5w/rtr167q3bu3WrdurZUrV2rMmDEVLs8wDFksFuf7c/9dUZvzzZgxQ1OnTnW+z8zMbNAHACKb2BQvafOhVDkchqzWircNAAAAAGAejeLM/6OPPqpPP/1UX3/9tVq0aFFp28jISLVu3Vr79++XJEVERKiwsFBpaWku7VJSUhQeHu5sc/LkyTLLOnXqlLNNeby9vRUYGOjyashC/Wzy9bQqPbdIe5Ia7i0KAAAAAIDa1aDDv2EYeuSRR/TJJ59o3bp1atu27QU/k5qaqmPHjikyMlKS1KtXL3l6emr16tXONklJSdq9e7f69+8vSerXr58yMjK0bds2Z5utW7cqIyPD2cYMrBaLejY/O9DfpoNc+g8AAAAAl4oGHf7/8Ic/aOnSpXr//fcVEBCg5ORkJScnKy8vT5KUnZ2t6dOna/PmzTpy5IjWr1+vUaNGKTQ0VLfccoskyW63a+LEiZo2bZrWrl2rH374Qffcc4+6devmHP2/c+fOGjZsmCZNmqQtW7Zoy5YtmjRpkkaOHNmoRvo3HA7n4w5VweP8erUoDf8M+gcAAAAAl4oGfc//G2+8IUkaOHCgy/RFixZpwoQJstls2rVrl5YsWaL09HRFRkZq0KBB+vDDDxUQEOBs/8orr8jDw0Njx45VXl6eBg8erMWLF8tmsznbxMbGavLkyc6nAowePVrz5s2r+42sRVnpqVqw7qiMonwFhpV/e0SvFmf3y7bDZ1RY7JCXR4M+/gMAAAAAqAUNOvwbFZy9LuXr66uvvvrqgsvx8fHR3LlzNXfu3ArbBAcHa+nSpdWusaEJCApVSWF+hfPbh/oo2N9LZ3IK9ePxdF3VJrjCtgAAAAAAc+C07yXGarGoX7sQSdKmA1z6DwAAAACXAsL/Jaj/ZWfD/3cM+gcAAAAAlwTC/yWof/tQSdIPCWnKKyxxczUAAAAAgLrWoO/5R91oE+KnKLuPTmTka/uRM7quYzN3lwQAACRZHMWqfMQjSSVF5f/bjSyOYneXAAC4AML/Jchisaj/ZaH6aMdxfXfwNOEfAIAGokn8B9VqH/DjsjqqBABgNlz2f4nq3/7sff+bDzLoHwAAAACYHWf+L1Gl9/3vSsxQRm6R7H6ebq4IAIBLk4+Pj7788kt3l1FrfHx83F0CAKAchP9LVITdR+2a+evQqRxtPpSqYV0j3F0SAACXJIvFIl9fX3eXAQAwOS77v4QN+N/Z/8088g8AAAAATI0z/5cgh8OhpKQk/SbIIkn67gDhHwAAAADMjPB/CUpKStKcFVvkFdhMkqEDp3KUkpmvsEDu0QMAAAAAM+Ky/0tUQHCYwiMiFOxrkyRtYtR/AAAAADAtwv8lLrLJ2Ys/uPQfAAAAAMyL8H+JOzf8G4bh5mouHQ6HQ4mJiUpMTJTD4XB3OQAAAABMjvB/iQtvYpO3h0UnMvK1NynL3eVcMkrHXZizYouSkpLcXQ4AAAAAkyP8X+I8rBZd3TJAkvTVz8lurubSEhAcpoDgMHeXAQAAAOASQPiHrm1vlySt2nPSzZUAAAAAAOoCj/q7hBgOx6+XmJ9zf/81beyyWo5pb1Kmjp3JVctgPzdVWD2Oc7YnMjJSVivHsgAAAACgPKSlS0hWeqoWrNujt7/aqZycbOd0u6+Hrm4bLKlxXfrPffMAAAAAUDWE/0tMQFCo/JuGlpke3SVckvTpzoRGNfo8980DAAAAwIUR/iFJ6hFqkWTop6Qcbdt7xN3lAAAAAABqEeEfkqTwAC81D/CUJH32c6qbqwEAAAAA1CbCP5w6hpwN/yv3nlFhceO59B8AAAAAUDnCP5xaBHrI18Oi9LxirdnLY/8AAAAAwCwI/3CyWiy6LPjs2f8lm4+4txgAAAAAQK0h/MNFxxAveVgt2nLojL47cNrd5QAAAAAAagHhHy78PaQb2/pIkl6M+69KSkqUmJioxMTERvUIQAAAAADArzzcXQAalqz0VOVl5chmCdKPxzP04Xf/1fe7/itJmnZzXzVv3tzNFQIAAAAAqosz/ygjNCREXZp5S5Je25Aob3szBQSHubmq+uFwOLjSAQAAAIDpEP5Rrm5h3ooK9NLJrCJtPpYnwzDcXVK9SEpK0pwVWzRnxRYlJSW5u5xax8ENAAAA4NJE+Ee5PG0WzRraWjardCSjWPtSi9xdUr0JCA4z7ZUOZj+4AQAAAKB8hH9UqEuEvx7oGylJ2pqYr6/+e6bcdpf62eTGtv1mPrgBAAAAoHwM+IdK3X1lmNbuO61fUov01zUJ8guw686rW7m0KT2bLF38oIAOh0NJSUnOEG21WhUZGSmr1SqHw9BPiRn67sBp7TmRqTOZOTqelqtmfjbtPZkrd41FWJvbDwAAAAB1gfCPSlksFvVt7iOHw9CBtGI9+ckubf7lhP7f2F7y9fJ0tqutM8mlQTo7PVUWTx/5+/vr4RFXaUNiid7ddERHUnPLfOZYZrHu/9cvumbnGU0f2kk9WjYt06b0oIIk58GEyhjntK/KZziTDgAAAKAhI/xf4lxCbgWD+lksFnX1z5HyS3Qgz0//2Z2qHxO/0Zw7e6lX66BarykgOEyGLLJ4eutEoY/uWLJXqbnFkiQPi6Fm3iW6sWNTNfGyaltigVJyS3Qiq0QbD5zWdwdP6+GB7TVlSEd52n4N69U9O5+VnqoF644qomWess6kcEa/mqp7sAUAAABA3SL8X+JKQ65RlK/AsBYVtrNYpB5R/ro8IFJf7U7SkbQC3fbmJt3eq4XuvsLu0rYmwa/0M0lJSZJhKLPIop0pUlpBviSpZbCv7rgiRCdOZygv47ROHj+q5KJ8tQlroS6h/urbwkf/OVSir/al6fWvD2rLoTN6454rFRbg41xHdc/OBwSFqmloeLU+U12GSUMyt0IAAAAADYs5kgYuSkBQqPybhlapbZsQf93cqYmG/SZIhiH96/vjuvO9vfoxuUBFJWevHKjJiPKln3krbqd2Jmbp62RPpRVInlZpynXNtXbqQN3SLVSeNkuZmrPSU/Wfrfvkl52oqX3tauJl1Y6jafrtvO+0OzGjBnuk/pw9+LLHlKPvM7Bg/Wlsg04CAACg/hH+UW1eVkP3d/XSm7d1UM+WTZVX5FD8yQIt/2+2Pth8SIknTiggqFm1g5/DP0Q7CiO1K1VyyKIIP+m3Hf10TVixTp389aqA8gQEhUpWm37+5ZD6BeWoeYBNSRn5uv3NzfpyV8MO1QFBoYRkXBQe4QgAAIAL4bJ/VFvprQL+/v6a+9s+Wrvfrpe+TlB2oaF532fq3Z2n1T3cS+2aBVxwWQ6HQ8cTT+idjQf12b4clRhWeVikbk2L1C7IUyU5aVqw7pgiWuYp6dDeSm9NkM4G6ZLCfHUqOKUiH7tS8qWHYnfqvqvD5TAMWS2Wi97+829rMLvq3MZx/u0bqoX9jarhABIAAAAqQ/hHjQQEhcq/SYAsFouGdAzS/hNn9ENCmvZleSjL4aWNSdL+zFz1aJOpW6KiZKkgBK754YAeX7FP6UVnA2WYt0O9w63yNhzOz5Tee5955lSV6wsOCdFQ/yYqsProX/Gn9M62kwrzs2lAK9+L3vbSs6yGw6G7+7U9O9HEQbc69++f+7SGwLAW8m9y4QNAtYEBBgEAAIDKEf5Rrqo8BeBcNqtFHQNL1C7IQ3tOF+twjodO5pRo6qeH9OaWFF3bpomubNFEoU085R8YrL3JWfr3juPadviMJKs8LYa6hVrUyrtIHp4+Kim8+G2wWix67Nrm6t+puZ5e/pNSckv0n33Zkucx/eHGQLVv1qTMQYkSh6GsAoeS86zKyzN07FCqsrLylb8hUU3tmQry85JXca4KfUJkyT2jBev2OAdLrGrQzS0s1lf7zmhbYr7OZHvK38tQREGhcgtLLn6j60h1ziqXPq2hPI5qPkKxqmpzgEEOJAAAAMCMCP8oV1WfAnA+b5tFVwSVqFOIhw7neOlIRrF+ScnWLynZWritbHubRWrT1FOdfLPl51s7of98N/dsrhY+BXr041+UlF2i5btStXzXt2re1FftmvnL38tDmflFSskq0NHTOSpyGJI8z3749BlJ0p7TpyS5XnlgkZeCfULUzKtYLQoM+flXfpAkJStfSzYd1Xtbjiojr+h/U61SvnQoM193Lt2rp0dYdUvP5hVeKeFOtfFkgtKQHhAcVuuPUKyty955UgEAAADMiPCPCpXeP18Tfh4WXd3cRy/f0kobDmfovW1JyiyyKDu/SP7eNv0mwq6+7UN0QytPLd95XJlnsmu5+vOuXsg5o+h2fkrOKVFGkU07E3OUmJ6nxPS8Mp+zWqQmHg418bIquGmgVJivHi2bysvXX2m5hTp8Ml17T+aqoERKzZdS8z3030ypSUq2CqyJGnGll7o2t6upr6eyC4u1/fAZfbk7WZ/Gn1BhydmR2JvbvRToKXmX5CjX8NSJXItSc4o19V8/6ptfTumFW6+Qj6ftovdBbY5P8OtYD0cvKhQHBIfV+SMULxb3zwMAAMBsCP+oU4E+HhrROUSJpzLUNDRc6adP6oHr2jmDY2JiYp2tuzSsnjtYYESTAD17XTsFNQvXjqNp+iUhWZ9uPyhPq6F7ru2sFk299J8fjis77bRsXj5q3uZ/NQ+Icqn5rW8OKvnUaaUWe+tEdolS8m3KLjT0YfwpfRhf8dgEV7Zqqgeua6cu9hIt3HhYmWeyZPOy6OqWTeTn30TvbEvWf+JP6NiZXL0V01vNArwvah+cfxb7YpWO9VBVRhVuGTEjbh0AAABAQ0P4R41Vd1wAd6hosEAfD6va+RXK116ghFbBksWiq1qdDbVVeSKAxWKRv4cU6GdRK59iGR42pRu+8vH20b7UQh0+neNs27yprwZ1aqZrWnqrW6S/IiPDyzyOzWa1aPxV4RrYtZUeXLpDOxPSdfPr3+mdCVepU8TFDZoXEBymohJD8YnZSssr1oEzhfL1sOpoWr4iIg3ZrBd/i0F6bqHij6Vrw55krT2Uq9O5Xip0GHIYWYo79LMuCz+mazs005XNGt7tDHWBWwcAAADQ0BD+UWMXGhegIR8cqO1R6T2sFrVu4qkHrmut5s2bKzOvUAmJSfK2WdSuVXMlJydrzootWqXyz8CX7qvWkZF687bLNOPLBB1NzdWtb2zS3Lt6atBvqn8Zen5RiVbuTVXcgRydyi3R+7uzXOavOfxf+Xvt1xUtmqp7y6bq8b9XhN2nzLIchqGCEqmwwFC6Uawv9p5R1p4cHT6do13H03UkNfe8T/wa8lOyi5SSnapNB1MlSVFNbLrakqPABvY7UdsudOsAVwcAAACgPhH+cVEqGxfg/IMDTZvVc3EXUNmo9Bcr68wpvfPV95KkaTfbnOursP05tyhknUnRG7f01qy1J7T18BlNfHe7nh7RRb/r30bWKpylP3I6R0u3HNWH2xOUVfDrEwTCmngqIsBLp7PylVdsKK9Yyiks0eZDqdp8KNXZrqmfp+y+nrJZLcrOL1ZWfpHyihySSm9ByNWaQwll1ts21F8dQryUnpUnn+JM+ft4qUmTJrrx8kidLPTSqj0n9d2B0zqRXaIV8ScU5GNVq7Azujc8Ul4eFw6+NXlSQEMO2LVxdYDD4dCJEyd0NDFJRcUOeVZhPwIAAODSRPg/z/z58/XSSy8pKSlJl19+uV599VVde+217i6r0Tr/4MD5I8abWXUHjSu9RUGS7L4eem9iH/15xS796/vj+r/P9+jTH0/oiaGd1LddSJmDADkFxfr2l1N6f1uCNuw/7ZzuYynWZUEe6hDWRNOGtJfFYtHb3x6SJE28pq2OnMnXq3G7lWXxU0pWgbKKrUrPLVJ6bpHKMuRttcjPy6rLmvmrXXhTtW3mr86RgeoWFaC8jFQlJSXps1+KlZlmyOZpkZ+nVZdH+Cu6eXPF9Guj7XsO6dkvDupAWpHS8h3665oELdh2Uvf2a6PR3aPUMtivwv1z/pMCpv62j7zsoUpMy9MvCRk6eKZQDkP67OdUtUmzKbSJl4qy0/T+1/HysEjTb2l4l9/XZGDBpIw8fX8kTd8fOaPNB1K0/1Su8yCWp1XalLhP13bK0IDLQnR122AF+HhWex0N+aAJAAAAaobwf44PP/xQU6ZM0fz58zVgwAC99dZbGj58uPbs2aNWrVq5uzxTOH/E+PpWk1sRavOARXXW7+Vh1Qu3XqHfRARqzqp9+vFYusb9c6tCm3ird+sgBfl7Kb+oRAlncrXreIbzSQIWST0jvBTkY1NAcbo8vD3l720t8/hAm9Wi9qG+6tYqxDkYY0y/1irybqqcgmIVOwwF+HgoJz1VH+84pvyMVHl6+8i/SROXQRuls4MgnnsbRUWi7N66urmPruvSQtt/SdTRrBKdzCzQS1/t00tf7dNvIgLUo2VTXRbWRKFNvOXjaVOxw6H03CIdSDylXTkBKswtVnq2nz5/4ycVlpTdh5uOH5N07JwpPvKwSjve26uWoccU2sRbvp42WSxSbmGJcgtLlFdYovyiEhWVOJSTX6BTWYXysEoHMg+pVbNUNQvwUaTdR1FNfdW86dn/nl2GRYZhKL/IoeyCYmUXFCstt1AHEjJ04EyhCooNvbnphGze6bJYzo4nYbVInjarivNztfdUgTysFq35JU0tszzk5+Uhfy8P+XrZ5OtlU1Z+kU5mFuiX5CztPpGh74+klfOEil9/rkUOaf/pPO0/fVjvfHdYNqtF3VvYdU2HZurbNliXN7fL7nvhgwGMWQAAAGA+hP9zvPzyy5o4caLuv/9+SdKrr76qr776Sm+88YZmz57t5urMIyAoVH5+/m4ZD+BC4xRU9pnaOGBRnfWXnn0d2tZLI6Zdr9fW7td/4hN1OrtAcT8nl2kfFeilqyI8lJd5RspJVKB/C5WUlLPgSvh62nRZZKDLtEQjWz4eVhVe4I6D6txG4eNpU9dmnvpTP7t2ZXnr60M52nr4jP6bnKX/Jmdd4NO/XpVgsUgRgT6ye1uUmVsoq9WiVsF+yndYlZpTqFOZ+cotcqjYISWkFyghvaBK9ZX67nCmvjucWe48m9Uibw+r8otK5KjkV/j7pJQLrmfT8aOSjlapJqtF6hIVqN6tg9Uu0NCPR1NVkJkqm5e3LF7+urJtqPaeMbTp4GkdTc3VzoR07UxI1z/+9/mwAG9FNvVVoI+HbFaLPKwWWS0WOQxDhSWGikscys7N14kMPzkMaf9H+2X3Py4fT6t8PG3y9bSd/a/X2f/6eFqd07xsVlksZ38uFln+92+LLJLz4Ed9DPlYH98o9fG1NeCyEDX186r7FQEAgEsC4f9/CgsLtWPHDj355JMu06Ojo7Vp06ZyP1NQUKCCgl/DREZGhiQpM7P8sFAdWVlZOp14RDkZZ2Tx9JFRlF/ufz2sVqUlH6u0TW1+trbWd7ooXy/uzJWjqEABoZH1tt5z56UmHXO+z/Pz0/79Z5Py6cRjzv1+7mc9rBbt37+/TJvzl5GVlaXk5GSdTjx79rm85Z6//nNrzUo7pf37S7R//369szpeknTfjT0UHSwlFO9TusVb3Tu0kbz85GmzyNeRp+279yvUI1CJ8Yec+7Oy7Tu/roLcHOd6s7Jcw3fptpTWfu52VtSmvH1ybruC3BwlH9mnV3bmysfHV7+/sYceu6qVdifn6peUXCVlFSkjr1hFDkNWi9TEyyZfS5ESU7PUNKCJrIVZurVHhDq3iZSnzark5GT9+/uzT3S4/TctFRHRzLm+ZduOKd9hUZ/LwlXi1UQZ+cUqKHbIYUi+nlb5eFjl42mVl80qT5tF2Znp2vDLKZUY0uUtglXs6aczucU6nV2klOxCncwuUm6hQw6dexjiLB9Pq+w+NvnaHMrJL5SXRbo80l+h9gA5DEOGITkkFRYbSsvK1v6UXJVICvL3lsPqobxChwqKHcordii/yJCfl0VBvp5q2dRb7UJ81DncX53DfOXnZXNu39ZTv+53Pz8/tWorXd0lQuO7RCo5q0DxiTn6ITFbe0/mKjmrSMkFuUo+nVbl76LT6dlVbova9cGkPurWoulFLaO0P7pUH7tZF0r3ZW309QAA1Iaq9vcWg78IJEknTpxQ8+bN9d1336l///7O6c8//7zeffdd7du3r8xnZs6cqVmzZtVnmQAAVNuxY8fUokXVrnZC5Y4fP66WLVu6uwwAAMq4UH/Pmf/znH9ftGEYZaaVmjFjhqZOnep873A4dObMGYWEhFT4marKzMxUy5YtdezYMQUGBl74A5cQ9k3F2DflY79UjH1TMTPsG8MwlJWVpaioKHeXYhpRUVE6duyYAgIC6OvrEPumYuybirFvysd+qZhZ9k1V+3vC//+EhobKZrMpOdn1XuqUlBSFh4eX+xlvb295e3u7TGvatGmt1hUYGNiofxHrEvumYuyb8rFfKsa+qVhj3zd2u93dJZiK1Wqt9asoGvvvWF1i31SMfVMx9k352C8VM8O+qUp/z/Ob/sfLy0u9evXS6tWrXaavXr3a5TYAAAAAAAAaG878n2Pq1KmKiYlR79691a9fP7399ttKSEjQgw8+6O7SAAAAAACoMcL/Oe644w6lpqbqL3/5i5KSktS1a1d98cUXat26db3X4u3treeee67MbQVg31SGfVM+9kvF2DcVY9+grvE7VjH2TcXYNxVj35SP/VKxS23fMNo/AAAAAAAmxz3/AAAAAACYHOEfAAAAAACTI/wDAAAAAGByhH8AAAAAAEyO8O9G8+fPV9u2beXj46NevXppw4YNlbb/5ptv1KtXL/n4+Khdu3Z6880366nS+ledffPJJ5/oxhtvVLNmzRQYGKh+/frpq6++qsdq6091f2dKfffdd/Lw8FCPHj3qtkA3qu6+KSgo0NNPP63WrVvL29tb7du31zvvvFNP1dav6u6b2NhYde/eXX5+foqMjNTvfvc7paam1lO19efbb7/VqFGjFBUVJYvFohUrVlzwM5fS9zBqB319xejrK0Z/Xz76+orR15ePvv48Btxi2bJlhqenp7FgwQJjz549xmOPPWb4+/sbR48eLbf9oUOHDD8/P+Oxxx4z9uzZYyxYsMDw9PQ0Pvroo3quvO5Vd9889thjxgsvvGBs27bN+OWXX4wZM2YYnp6exs6dO+u58rpV3f1SKj093WjXrp0RHR1tdO/evX6KrWc12TejR482+vTpY6xevdo4fPiwsXXrVuO7776rx6rrR3X3zYYNGwyr1Wq89tprxqFDh4wNGzYYl19+uXHzzTfXc+V174svvjCefvpp4+OPPzYkGcuXL6+0/aX0PYzaQV9fMfr6itHfl4++vmL09RWjr3dF+HeTq6++2njwwQddpv3mN78xnnzyyXLbP/7448ZvfvMbl2m///3vjb59+9ZZje5S3X1Tni5duhizZs2q7dLcqqb75Y477jD+/Oc/G88995wp/xgwjOrvmy+//NKw2+1GampqfZTnVtXdNy+99JLRrl07l2n/+Mc/jBYtWtRZjQ1BVf4guJS+h1E76OsrRl9fMfr78tHXV4y+vmro6w2Dy/7doLCwUDt27FB0dLTL9OjoaG3atKncz2zevLlM+6FDh+r7779XUVFRndVa32qyb87ncDiUlZWl4ODguijRLWq6XxYtWqSDBw/queeeq+sS3aYm++bTTz9V79699eKLL6p58+bq2LGjpk+frry8vPooud7UZN/0799fx48f1xdffCHDMHTy5El99NFHGjFiRH2U3KBdKt/DqB309RWjr68Y/X356OsrRl9fu8z+Pezh7gIuRadPn1ZJSYnCw8NdpoeHhys5ObnczyQnJ5fbvri4WKdPn1ZkZGSd1VufarJvzjdnzhzl5ORo7NixdVGiW9Rkv+zfv19PPvmkNmzYIA8P8/6vXpN9c+jQIW3cuFE+Pj5avny5Tp8+rYcfflhnzpwx1b2ANdk3/fv3V2xsrO644w7l5+eruLhYo0eP1ty5c+uj5AbtUvkeRu2gr68YfX3F6O/LR19fMfr62mX272HO/LuRxWJxeW8YRplpF2pf3nQzqO6+KfXBBx9o5syZ+vDDDxUWFlZX5blNVfdLSUmJxo0bp1mzZqljx471VZ5bVed3xuFwyGKxKDY2VldffbVuuukmvfzyy1q8eLHpzghI1ds3e/bs0eTJk/Xss89qx44diouL0+HDh/Xggw/WR6kN3qX0PYzaQV9fMfr6itHfl4++vmL09bXHzN/D5jw82MCFhobKZrOVORqXkpJS5khTqYiIiHLbe3h4KCQkpM5qrW812TelPvzwQ02cOFH//ve/NWTIkLoss95Vd79kZWXp+++/1w8//KBHHnlE0tlO0DAMeXh4aNWqVbrhhhvqpfa6VpPfmcjISDVv3lx2u905rXPnzjIMQ8ePH1eHDh3qtOb6UpN9M3v2bA0YMEB/+tOfJElXXHGF/P39de211+qvf/1roz/ifTEule9h1A76+orR11eM/r589PUVo6+vXWb/HubMvxt4eXmpV69eWr16tcv01atXq3///uV+pl+/fmXar1q1Sr1795anp2ed1VrfarJvpLNnASZMmKD333/flPcrVXe/BAYGateuXYqPj3e+HnzwQXXq1Enx8fHq06dPfZVe52ryOzNgwACdOHFC2dnZzmm//PKLrFarWrRoUaf11qea7Jvc3FxZra5dg81mk/Trke9L1aXyPYzaQV9fMfr6itHfl4++vmL09bXL9N/D9Tm6IH5V+kiOhQsXGnv27DGmTJli+Pv7G0eOHDEMwzCefPJJIyYmxtm+9LETf/zjH409e/YYCxcuNNVjJ85V3X3z/vvvGx4eHsbrr79uJCUlOV/p6enu2oQ6Ud39cj6zjv5rGNXfN1lZWUaLFi2M2267zfj555+Nb775xujQoYNx//33u2sT6kx1982iRYsMDw8PY/78+cbBgweNjRs3Gr179zauvvpqd21CncnKyjJ++OEH44cffjAkGS+//LLxww8/OB+NdCl/D6N20NdXjL6+YvT35aOvrxh9fcXo610R/t3o9ddfN1q3bm14eXkZV155pfHNN984540fP964/vrrXdqvX7/e6Nmzp+Hl5WW0adPGeOONN+q54vpTnX1z/fXXG5LKvMaPH1//hdex6v7OnMusfwyUqu6+2bt3rzFkyBDD19fXaNGihTF16lQjNze3nquuH9XdN//4xz+MLl26GL6+vkZkZKRx9913G8ePH6/nquve119/Xel3x6X+PYzaQV9fMfr6itHfl4++vmL09eWjr3dlMYxL/NoOAAAAAABMjnv+AQAAAAAwOcI/AAAAAAAmR/gHAAAAAMDkCP8AAAAAAJgc4R8AAAAAAJMj/AMAAAAAYHKEfwAAAAAATI7wDwCAG3377bcaNWqUoqKiZLFYtGLFimp9fubMmbJYLGVe/v7+dVMwAAColobS1xP+AdSpmTNnqkePHu4uA2iwcnJy1L17d82bN69Gn58+fbqSkpJcXl26dNHtt99ey5UCQPno64HKNZS+nvAPmNyECRN08803u7uMKomOjpbNZtOWLVvcXUq1rF+/XhaLRenp6e4uBY3Q8OHD9de//lVjxowpd35hYaEef/xxNW/eXP7+/urTp4/Wr1/vnN+kSRNFREQ4XydPntSePXs0ceLEetoCAO5GX1/36OtxMRpKX0/4B9AgJCQkaPPmzXrkkUe0cOFCd5cDNBi/+93v9N1332nZsmX66aefdPvtt2vYsGHav39/ue3/+c9/qmPHjrr22mvruVIAqBx9PVC++urrCf/AJe6bb77R1VdfLW9vb0VGRurJJ59UcXGxc77D4dALL7ygyy67TN7e3mrVqpX+9re/Oec/8cQT6tixo/z8/NSuXTs988wzKioqqnYdixYt0siRI/XQQw/pww8/VE5Ojsv8gQMH6tFHH9WUKVMUFBSk8PBwvf3228rJydHvfvc7BQQEqH379vryyy+rtX1t2rTRq6++6vKZHj16aObMmc73FotF//znP3XLLbfIz89PHTp00KeffipJOnLkiAYNGiRJCgoKksVi0YQJE6q9/UB5Dh48qA8++ED//ve/de2116p9+/aaPn26rrnmGi1atKhM+4KCAsXGxnLWH4AL+nr6ejRc9dnXE/6BS1hiYqJuuukmXXXVVfrxxx/1xhtvaOHChfrrX//qbDNjxgy98MILeuaZZ7Rnzx69//77Cg8Pd84PCAjQ4sWLtWfPHr322mtasGCBXnnllWrVYRiGFi1apHvuuUe/+c1v1LFjR/3rX/8q0+7dd99VaGiotm3bpkcffVQPPfSQbr/9dvXv3187d+7U0KFDFRMTo9zc3CpvX1XNmjVLY8eO1U8//aSbbrpJd999t86cOaOWLVvq448/liTt27dPSUlJeu2116q9fKA8O3fulGEY6tixo5o0aeJ8ffPNNzp48GCZ9p988omysrJ07733uqFaAA0RfX3V0dfDHeq1rzcAmNr48eON3/72t+XOe+qpp4xOnToZDofDOe311183mjRpYpSUlBiZmZmGt7e3sWDBgiqv78UXXzR69erlfP/cc88Z3bt3r/Qzq1atMpo1a2YUFRUZhmEYr7zyijFgwACXNtdff71xzTXXON8XFxcb/v7+RkxMjHNaUlKSIcnYvHlzlbbPMAyjdevWxiuvvOKyru7duxvPPfec870k489//rPzfXZ2tmGxWIwvv/zSMAzD+Prrrw1JRlpaWqXbCVyIJGP58uXO98uWLTNsNpvx3//+19i/f7/LKykpqcznb7jhBuPmm2+ux4oBNAT09fT1aDzc2dd7XMRBCgCN3N69e9WvXz9ZLBbntAEDBig7O1vHjx9XcnKyCgoKNHjw4AqX8dFHH+nVV1/VgQMHlJ2dreLiYgUGBlarjoULF+qOO+6Qh8fZr6S77rpLf/rTn7Rv3z516tTJ2e6KK65w/ttmsykkJETdunVzTis9S5GSklKl7WvVqlWVazx33f7+/goICHCuB6grPXv2VElJiVJSUi54X9/hw4f19ddfOy9TBQCJvp6+Hg1dffb1XPYPXMIMw3DpLEunSWfvffP19a3081u2bNGdd96p4cOH6/PPP9cPP/ygp59+WoWFhVWu4cyZM1qxYoXmz58vDw8PeXh4qHnz5iouLtY777zj0tbT09PlvcVicZlWui0Oh6NK2ydJVqvVOa1Uefcxlrfu0vUAFyM7O1vx8fGKj4+XdLZjj4+PV0JCgjp27Ki7775b9957rz755BMdPnxY27dv1wsvvKAvvvjCZTnvvPOOIiMjNXz4cDdsBYCGir6evh7u11D6esI/cAnr0qWLNm3a5NIhbtq0SQEBAWrevLk6dOggX19frV27ttzPf/fdd2rdurWefvpp9e7dWx06dNDRo0erVUNsbKxatGihH3/80fmlGB8fr1dffVXvvvuuy4A9tb19ktSsWTMlJSU552dmZurw4cPVWo+Xl5ckqaSkpMa14tL1/fffq2fPnurZs6ckaerUqerZs6eeffZZSWcHyLr33ns1bdo0derUSaNHj9bWrVvVsmVL5zIcDocWL16sCRMmyGazuWU7ADRM9PX09XC/htLXc9k/cAnIyMhwHmksFRwcrIcfflivvvqqHn30UT3yyCPat2+fnnvuOU2dOlVWq1U+Pj564okn9Pjjj8vLy0sDBgzQqVOn9PPPP2vixIm67LLLlJCQoGXLlumqq67SypUrtXz58mrVtnDhQt12223q2rWry/TWrVvriSee0MqVK/Xb3/62Rtt9oe2TpBtuuEGLFy/WqFGjFBQUpGeeeabaX6itW7eWxWLR559/rptuukm+vr5q0qRJjWrGpWfgwIFlzkidy9PTU7NmzdKsWbMqbGO1WnXs2LG6KA9AI0FfT1+Phquh9PWc+QcuAevXr3cebSx9Pfvss2revLm++OILbdu2Td27d9eDDz6oiRMn6s9//rPzs88884ymTZumZ599Vp07d9Ydd9zhvP/tt7/9rf74xz/qkUceUY8ePbRp0yY988wzVa5rx44d+vHHH3XrrbeWmRcQEKDo6OiLeg5wVbZvxowZuu666zRy5EjddNNNuvnmm9W+fftqr2fWrFl68sknFR4erkceeaTGNQMAUBP09fT1wIVYjMoOQQAAAAAAgEaPM/8AAAAAAJgc4R8AAAAAAJMj/AMAAAAAYHKEfwAAAAAATI7wDwAAAACAyRH+AQAAAAAwOcI/AAAAAAAmR/gHAAAAAMDkCP8AAAAAAJgc4R8AAAAAAJMj/AMAAAAAYHL/H2U8+SZYz50w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 name="TextBox 29"/>
          <p:cNvSpPr txBox="1"/>
          <p:nvPr/>
        </p:nvSpPr>
        <p:spPr>
          <a:xfrm>
            <a:off x="1965960" y="5385459"/>
            <a:ext cx="9705339" cy="923330"/>
          </a:xfrm>
          <a:prstGeom prst="rect">
            <a:avLst/>
          </a:prstGeom>
          <a:noFill/>
        </p:spPr>
        <p:txBody>
          <a:bodyPr wrap="square" rtlCol="0">
            <a:spAutoFit/>
          </a:bodyPr>
          <a:lstStyle/>
          <a:p>
            <a:pPr algn="just"/>
            <a:r>
              <a:rPr lang="en-US" dirty="0"/>
              <a:t>Since there are no currency values in the ‘Local Amount’ columns and an alternate column ‘USD Amount’ containing data conveys the same information regarding the bill amount, the column ‘Local Amount’ seems redundant and was hence dropped.</a:t>
            </a:r>
          </a:p>
        </p:txBody>
      </p:sp>
      <p:pic>
        <p:nvPicPr>
          <p:cNvPr id="2050" name="Picture 2">
            <a:extLst>
              <a:ext uri="{FF2B5EF4-FFF2-40B4-BE49-F238E27FC236}">
                <a16:creationId xmlns:a16="http://schemas.microsoft.com/office/drawing/2014/main" id="{570AD34C-BA3B-81E7-8374-2CC219834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173" y="1647069"/>
            <a:ext cx="7653698" cy="3500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71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B5AAD5F-0BDA-40B3-A821-DE594FC51B9B}" type="slidenum">
              <a:rPr lang="en-US" smtClean="0"/>
              <a:pPr>
                <a:defRPr/>
              </a:pPr>
              <a:t>8</a:t>
            </a:fld>
            <a:endParaRPr lang="en-US"/>
          </a:p>
        </p:txBody>
      </p:sp>
      <p:sp>
        <p:nvSpPr>
          <p:cNvPr id="6" name="TextBox 5"/>
          <p:cNvSpPr txBox="1"/>
          <p:nvPr/>
        </p:nvSpPr>
        <p:spPr>
          <a:xfrm>
            <a:off x="1038861" y="3107992"/>
            <a:ext cx="3956050" cy="646331"/>
          </a:xfrm>
          <a:prstGeom prst="rect">
            <a:avLst/>
          </a:prstGeom>
          <a:noFill/>
        </p:spPr>
        <p:txBody>
          <a:bodyPr wrap="square" rtlCol="0">
            <a:spAutoFit/>
          </a:bodyPr>
          <a:lstStyle/>
          <a:p>
            <a:pPr algn="just"/>
            <a:r>
              <a:rPr lang="en-US" dirty="0"/>
              <a:t>The currency used for bill payments is mostly USD, SAR or AED.</a:t>
            </a:r>
          </a:p>
        </p:txBody>
      </p:sp>
      <p:pic>
        <p:nvPicPr>
          <p:cNvPr id="3074" name="Picture 2">
            <a:extLst>
              <a:ext uri="{FF2B5EF4-FFF2-40B4-BE49-F238E27FC236}">
                <a16:creationId xmlns:a16="http://schemas.microsoft.com/office/drawing/2014/main" id="{30980119-3D98-A480-24D7-E1F59BAE8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860" y="403860"/>
            <a:ext cx="3956050" cy="276498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CA798FD-FDB1-F443-9BAD-BABC780C4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314" y="410975"/>
            <a:ext cx="4304435" cy="27649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6FEFAD-3778-BE93-EEC7-540F716C983A}"/>
              </a:ext>
            </a:extLst>
          </p:cNvPr>
          <p:cNvSpPr txBox="1"/>
          <p:nvPr/>
        </p:nvSpPr>
        <p:spPr>
          <a:xfrm>
            <a:off x="7157314" y="3107992"/>
            <a:ext cx="4304435" cy="646331"/>
          </a:xfrm>
          <a:prstGeom prst="rect">
            <a:avLst/>
          </a:prstGeom>
          <a:noFill/>
        </p:spPr>
        <p:txBody>
          <a:bodyPr wrap="square" rtlCol="0">
            <a:spAutoFit/>
          </a:bodyPr>
          <a:lstStyle/>
          <a:p>
            <a:pPr algn="just"/>
            <a:r>
              <a:rPr lang="en-US" dirty="0"/>
              <a:t>INV has the maximum number of bills in the INVOICE_CLASS column.</a:t>
            </a:r>
          </a:p>
        </p:txBody>
      </p:sp>
      <p:pic>
        <p:nvPicPr>
          <p:cNvPr id="13" name="Picture 12">
            <a:extLst>
              <a:ext uri="{FF2B5EF4-FFF2-40B4-BE49-F238E27FC236}">
                <a16:creationId xmlns:a16="http://schemas.microsoft.com/office/drawing/2014/main" id="{C06B3382-B71E-9A7D-9C8D-B30B56DD08C7}"/>
              </a:ext>
            </a:extLst>
          </p:cNvPr>
          <p:cNvPicPr>
            <a:picLocks noChangeAspect="1"/>
          </p:cNvPicPr>
          <p:nvPr/>
        </p:nvPicPr>
        <p:blipFill>
          <a:blip r:embed="rId4"/>
          <a:stretch>
            <a:fillRect/>
          </a:stretch>
        </p:blipFill>
        <p:spPr>
          <a:xfrm>
            <a:off x="2641260" y="3679783"/>
            <a:ext cx="6173078" cy="2767242"/>
          </a:xfrm>
          <a:prstGeom prst="rect">
            <a:avLst/>
          </a:prstGeom>
        </p:spPr>
      </p:pic>
      <p:sp>
        <p:nvSpPr>
          <p:cNvPr id="14" name="TextBox 13">
            <a:extLst>
              <a:ext uri="{FF2B5EF4-FFF2-40B4-BE49-F238E27FC236}">
                <a16:creationId xmlns:a16="http://schemas.microsoft.com/office/drawing/2014/main" id="{90083E89-FAB5-C8A5-88A4-3D9F9D324A2F}"/>
              </a:ext>
            </a:extLst>
          </p:cNvPr>
          <p:cNvSpPr txBox="1"/>
          <p:nvPr/>
        </p:nvSpPr>
        <p:spPr>
          <a:xfrm>
            <a:off x="2752456" y="6362938"/>
            <a:ext cx="6173078" cy="369332"/>
          </a:xfrm>
          <a:prstGeom prst="rect">
            <a:avLst/>
          </a:prstGeom>
          <a:noFill/>
        </p:spPr>
        <p:txBody>
          <a:bodyPr wrap="square" rtlCol="0">
            <a:spAutoFit/>
          </a:bodyPr>
          <a:lstStyle/>
          <a:p>
            <a:pPr algn="just"/>
            <a:r>
              <a:rPr lang="en-US" dirty="0"/>
              <a:t>The most preferred payment method for bill payment is WIRE.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13A6B1-EF37-3EFC-DEA2-BB2469AB5F80}"/>
              </a:ext>
            </a:extLst>
          </p:cNvPr>
          <p:cNvSpPr/>
          <p:nvPr/>
        </p:nvSpPr>
        <p:spPr>
          <a:xfrm>
            <a:off x="545231" y="6555"/>
            <a:ext cx="1101210" cy="64448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highlight>
                  <a:srgbClr val="800000"/>
                </a:highlight>
                <a:uLnTx/>
                <a:uFillTx/>
                <a:latin typeface="Calibri" panose="020F0502020204030204"/>
                <a:ea typeface="+mn-ea"/>
                <a:cs typeface="+mn-cs"/>
              </a:rPr>
              <a:t>        </a:t>
            </a:r>
          </a:p>
        </p:txBody>
      </p:sp>
      <p:grpSp>
        <p:nvGrpSpPr>
          <p:cNvPr id="8" name="Group 7">
            <a:extLst>
              <a:ext uri="{FF2B5EF4-FFF2-40B4-BE49-F238E27FC236}">
                <a16:creationId xmlns:a16="http://schemas.microsoft.com/office/drawing/2014/main" id="{01C51ABF-D524-9032-BAC6-8112314D6DCA}"/>
              </a:ext>
            </a:extLst>
          </p:cNvPr>
          <p:cNvGrpSpPr/>
          <p:nvPr/>
        </p:nvGrpSpPr>
        <p:grpSpPr>
          <a:xfrm>
            <a:off x="382771" y="265814"/>
            <a:ext cx="2514600" cy="754215"/>
            <a:chOff x="328247" y="616019"/>
            <a:chExt cx="1857600" cy="689150"/>
          </a:xfrm>
        </p:grpSpPr>
        <p:sp>
          <p:nvSpPr>
            <p:cNvPr id="12" name="Rectangle 11">
              <a:extLst>
                <a:ext uri="{FF2B5EF4-FFF2-40B4-BE49-F238E27FC236}">
                  <a16:creationId xmlns:a16="http://schemas.microsoft.com/office/drawing/2014/main" id="{745B02A5-24AA-85CF-0902-E02EE2EB62FC}"/>
                </a:ext>
              </a:extLst>
            </p:cNvPr>
            <p:cNvSpPr/>
            <p:nvPr/>
          </p:nvSpPr>
          <p:spPr>
            <a:xfrm>
              <a:off x="328247" y="616019"/>
              <a:ext cx="1857600" cy="689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50FD800-3D4C-F519-4F6D-CA4A1EC83EF2}"/>
                </a:ext>
              </a:extLst>
            </p:cNvPr>
            <p:cNvSpPr txBox="1"/>
            <p:nvPr/>
          </p:nvSpPr>
          <p:spPr>
            <a:xfrm>
              <a:off x="429846" y="819980"/>
              <a:ext cx="1597048" cy="2812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n w="0"/>
                  <a:solidFill>
                    <a:schemeClr val="accent1"/>
                  </a:solidFill>
                  <a:effectLst>
                    <a:outerShdw blurRad="38100" dist="25400" dir="5400000" algn="ctr" rotWithShape="0">
                      <a:srgbClr val="6E747A">
                        <a:alpha val="43000"/>
                      </a:srgbClr>
                    </a:outerShdw>
                  </a:effectLst>
                  <a:latin typeface="+mj-lt"/>
                  <a:ea typeface="Droid Serif" panose="02020600060500020200" pitchFamily="18" charset="0"/>
                  <a:cs typeface="Droid Serif" panose="02020600060500020200" pitchFamily="18" charset="0"/>
                </a:rPr>
                <a:t>E-Commerce &amp; Retail B2B</a:t>
              </a:r>
              <a:endParaRPr kumimoji="0" lang="en-US" sz="1400"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mj-lt"/>
                <a:ea typeface="Droid Serif" panose="02020600060500020200" pitchFamily="18" charset="0"/>
                <a:cs typeface="Droid Serif" panose="02020600060500020200" pitchFamily="18" charset="0"/>
              </a:endParaRPr>
            </a:p>
          </p:txBody>
        </p:sp>
        <p:cxnSp>
          <p:nvCxnSpPr>
            <p:cNvPr id="14" name="Straight Connector 13">
              <a:extLst>
                <a:ext uri="{FF2B5EF4-FFF2-40B4-BE49-F238E27FC236}">
                  <a16:creationId xmlns:a16="http://schemas.microsoft.com/office/drawing/2014/main" id="{F7B3EC7A-1817-3B73-C11B-D8E6A5A8ACD5}"/>
                </a:ext>
              </a:extLst>
            </p:cNvPr>
            <p:cNvCxnSpPr>
              <a:cxnSpLocks/>
            </p:cNvCxnSpPr>
            <p:nvPr/>
          </p:nvCxnSpPr>
          <p:spPr>
            <a:xfrm>
              <a:off x="429846" y="61601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F8AE065-B811-85EE-CA5D-32C50F0E00EB}"/>
                </a:ext>
              </a:extLst>
            </p:cNvPr>
            <p:cNvCxnSpPr>
              <a:cxnSpLocks/>
            </p:cNvCxnSpPr>
            <p:nvPr/>
          </p:nvCxnSpPr>
          <p:spPr>
            <a:xfrm>
              <a:off x="429846" y="1305169"/>
              <a:ext cx="1712159" cy="0"/>
            </a:xfrm>
            <a:prstGeom prst="line">
              <a:avLst/>
            </a:prstGeom>
            <a:ln w="19050">
              <a:solidFill>
                <a:srgbClr val="561C2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sp>
        <p:nvSpPr>
          <p:cNvPr id="3" name="Title 5">
            <a:extLst>
              <a:ext uri="{FF2B5EF4-FFF2-40B4-BE49-F238E27FC236}">
                <a16:creationId xmlns:a16="http://schemas.microsoft.com/office/drawing/2014/main" id="{6E0D1235-AB0D-C5FB-6961-588AD4928813}"/>
              </a:ext>
            </a:extLst>
          </p:cNvPr>
          <p:cNvSpPr txBox="1">
            <a:spLocks/>
          </p:cNvSpPr>
          <p:nvPr/>
        </p:nvSpPr>
        <p:spPr>
          <a:xfrm>
            <a:off x="3307768" y="335944"/>
            <a:ext cx="8151222" cy="61395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marL="0" lvl="1" algn="ctr"/>
            <a:r>
              <a:rPr lang="en-GB" sz="3600" b="1" dirty="0">
                <a:solidFill>
                  <a:srgbClr val="561C24"/>
                </a:solidFill>
                <a:latin typeface="+mj-lt"/>
                <a:cs typeface="Times New Roman" panose="02020603050405020304" pitchFamily="18" charset="0"/>
              </a:rPr>
              <a:t>Bivariate Analysis Observation</a:t>
            </a:r>
          </a:p>
        </p:txBody>
      </p:sp>
      <p:sp>
        <p:nvSpPr>
          <p:cNvPr id="2" name="Slide Number Placeholder 3">
            <a:extLst>
              <a:ext uri="{FF2B5EF4-FFF2-40B4-BE49-F238E27FC236}">
                <a16:creationId xmlns:a16="http://schemas.microsoft.com/office/drawing/2014/main" id="{B8DB653F-1628-595E-1E39-D932D48FA685}"/>
              </a:ext>
            </a:extLst>
          </p:cNvPr>
          <p:cNvSpPr txBox="1">
            <a:spLocks/>
          </p:cNvSpPr>
          <p:nvPr/>
        </p:nvSpPr>
        <p:spPr>
          <a:xfrm>
            <a:off x="11671300" y="6585788"/>
            <a:ext cx="373062" cy="20610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9</a:t>
            </a:fld>
            <a:endParaRPr lang="en-US"/>
          </a:p>
        </p:txBody>
      </p:sp>
      <p:sp>
        <p:nvSpPr>
          <p:cNvPr id="10" name="Rectangle 9"/>
          <p:cNvSpPr/>
          <p:nvPr/>
        </p:nvSpPr>
        <p:spPr>
          <a:xfrm>
            <a:off x="5177126" y="3244334"/>
            <a:ext cx="300082" cy="369332"/>
          </a:xfrm>
          <a:prstGeom prst="rect">
            <a:avLst/>
          </a:prstGeom>
        </p:spPr>
        <p:txBody>
          <a:bodyPr wrap="none">
            <a:spAutoFit/>
          </a:bodyPr>
          <a:lstStyle/>
          <a:p>
            <a:r>
              <a:rPr lang="en-US" dirty="0"/>
              <a:t>\</a:t>
            </a:r>
          </a:p>
        </p:txBody>
      </p:sp>
      <p:sp>
        <p:nvSpPr>
          <p:cNvPr id="20" name="TextBox 19"/>
          <p:cNvSpPr txBox="1"/>
          <p:nvPr/>
        </p:nvSpPr>
        <p:spPr>
          <a:xfrm>
            <a:off x="7383379" y="2182505"/>
            <a:ext cx="4263390" cy="2862322"/>
          </a:xfrm>
          <a:prstGeom prst="rect">
            <a:avLst/>
          </a:prstGeom>
          <a:noFill/>
        </p:spPr>
        <p:txBody>
          <a:bodyPr wrap="square" rtlCol="0">
            <a:spAutoFit/>
          </a:bodyPr>
          <a:lstStyle/>
          <a:p>
            <a:r>
              <a:rPr lang="en-US" dirty="0"/>
              <a:t>The third month appears to have the most invoices, however, compared to other months with high invoice counts, this month has a low late payment rate. Because there are fewer bills in the seventh month, there is a very low late payment rate. Even though there are comparably fewer invoices in the second half of the year than in the first, the late payment rate rises sharply beginning in the seventh month.</a:t>
            </a:r>
          </a:p>
        </p:txBody>
      </p:sp>
      <p:pic>
        <p:nvPicPr>
          <p:cNvPr id="4098" name="Picture 2">
            <a:extLst>
              <a:ext uri="{FF2B5EF4-FFF2-40B4-BE49-F238E27FC236}">
                <a16:creationId xmlns:a16="http://schemas.microsoft.com/office/drawing/2014/main" id="{06E6DE06-2C81-F3E2-B898-BF2FE70D3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1139" y="1368167"/>
            <a:ext cx="5092581" cy="500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546663"/>
      </p:ext>
    </p:extLst>
  </p:cSld>
  <p:clrMapOvr>
    <a:masterClrMapping/>
  </p:clrMapOvr>
</p:sld>
</file>

<file path=ppt/theme/theme1.xml><?xml version="1.0" encoding="utf-8"?>
<a:theme xmlns:a="http://schemas.openxmlformats.org/drawingml/2006/main" name="Office Theme">
  <a:themeElements>
    <a:clrScheme name="SAOG">
      <a:dk1>
        <a:sysClr val="windowText" lastClr="000000"/>
      </a:dk1>
      <a:lt1>
        <a:sysClr val="window" lastClr="FFFFFF"/>
      </a:lt1>
      <a:dk2>
        <a:srgbClr val="4E3B30"/>
      </a:dk2>
      <a:lt2>
        <a:srgbClr val="FBEEC9"/>
      </a:lt2>
      <a:accent1>
        <a:srgbClr val="561C24"/>
      </a:accent1>
      <a:accent2>
        <a:srgbClr val="6D2932"/>
      </a:accent2>
      <a:accent3>
        <a:srgbClr val="B58B80"/>
      </a:accent3>
      <a:accent4>
        <a:srgbClr val="C7B7A3"/>
      </a:accent4>
      <a:accent5>
        <a:srgbClr val="AC7D88"/>
      </a:accent5>
      <a:accent6>
        <a:srgbClr val="E8D8C4"/>
      </a:accent6>
      <a:hlink>
        <a:srgbClr val="AD1F1F"/>
      </a:hlink>
      <a:folHlink>
        <a:srgbClr val="926255"/>
      </a:folHlink>
    </a:clrScheme>
    <a:fontScheme name="Custom 1">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 SAOG_Chlorine_Falkes_Expanasion_V2" id="{87195C39-219D-E348-982F-0A2BB12ABFB6}" vid="{B3A8150F-CC9D-9F49-B150-657190B11B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2458</TotalTime>
  <Words>1295</Words>
  <Application>Microsoft Macintosh PowerPoint</Application>
  <PresentationFormat>Widescreen</PresentationFormat>
  <Paragraphs>146</Paragraphs>
  <Slides>24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freight-text-pro</vt:lpstr>
      <vt:lpstr>Garamond</vt:lpstr>
      <vt:lpstr>Times New Roman</vt:lpstr>
      <vt:lpstr>Office Theme</vt:lpstr>
      <vt:lpstr>E-Commerce and Retail B2B Case Study</vt:lpstr>
      <vt:lpstr>PowerPoint Presentation</vt:lpstr>
      <vt:lpstr>Approach Strategy</vt:lpstr>
      <vt:lpstr>PowerPoint Presentation</vt:lpstr>
      <vt:lpstr>EDA &amp; Data Analysis</vt:lpstr>
      <vt:lpstr>Univariate Analysis Observation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vt:lpstr>
      <vt:lpstr>PowerPoint Presentation</vt:lpstr>
      <vt:lpstr>PowerPoint Presentation</vt:lpstr>
      <vt:lpstr>PowerPoint Presentation</vt:lpstr>
      <vt:lpstr>PowerPoint Presentation</vt:lpstr>
      <vt:lpstr>PowerPoint Presentation</vt:lpstr>
      <vt:lpstr>Recommendations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 – Bank Dataset Understanding the Financial Risk Involved in the Banking and Financial Services sector </dc:title>
  <dc:creator>Tiana Pinto</dc:creator>
  <cp:lastModifiedBy>TIANA VIOLA PINTO 201701017</cp:lastModifiedBy>
  <cp:revision>23</cp:revision>
  <cp:lastPrinted>2024-02-13T06:14:10Z</cp:lastPrinted>
  <dcterms:created xsi:type="dcterms:W3CDTF">2024-03-02T18:20:10Z</dcterms:created>
  <dcterms:modified xsi:type="dcterms:W3CDTF">2024-08-06T10:22:27Z</dcterms:modified>
</cp:coreProperties>
</file>