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20"/>
  </p:notesMasterIdLst>
  <p:sldIdLst>
    <p:sldId id="265" r:id="rId3"/>
    <p:sldId id="257" r:id="rId4"/>
    <p:sldId id="266" r:id="rId5"/>
    <p:sldId id="267" r:id="rId6"/>
    <p:sldId id="268" r:id="rId7"/>
    <p:sldId id="259" r:id="rId8"/>
    <p:sldId id="276" r:id="rId9"/>
    <p:sldId id="269" r:id="rId10"/>
    <p:sldId id="277" r:id="rId11"/>
    <p:sldId id="261" r:id="rId12"/>
    <p:sldId id="278" r:id="rId13"/>
    <p:sldId id="275" r:id="rId14"/>
    <p:sldId id="260" r:id="rId15"/>
    <p:sldId id="262" r:id="rId16"/>
    <p:sldId id="281" r:id="rId17"/>
    <p:sldId id="28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rednji stil 2 - Isticanj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rednji stil 2 - Isticanj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rednji stil 2 - Isticanj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rednji stil 2 - Isticanj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 varScale="1">
        <p:scale>
          <a:sx n="92" d="100"/>
          <a:sy n="92" d="100"/>
        </p:scale>
        <p:origin x="1564" y="52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6202585882049593E-2"/>
          <c:y val="4.1173441288596749E-2"/>
          <c:w val="0.79789517058840076"/>
          <c:h val="0.812519497740025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Specifikacija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List1!$A$2</c:f>
              <c:numCache>
                <c:formatCode>General</c:formatCode>
                <c:ptCount val="1"/>
              </c:numCache>
            </c:numRef>
          </c:cat>
          <c:val>
            <c:numRef>
              <c:f>List1!$B$2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9-4EE5-B3E1-210B680E3C5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Implementacija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List1!$A$2</c:f>
              <c:numCache>
                <c:formatCode>General</c:formatCode>
                <c:ptCount val="1"/>
              </c:numCache>
            </c:numRef>
          </c:cat>
          <c:val>
            <c:numRef>
              <c:f>List1!$C$2</c:f>
              <c:numCache>
                <c:formatCode>0%</c:formatCode>
                <c:ptCount val="1"/>
                <c:pt idx="0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79-4EE5-B3E1-210B680E3C56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Testiranje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List1!$A$2</c:f>
              <c:numCache>
                <c:formatCode>General</c:formatCode>
                <c:ptCount val="1"/>
              </c:numCache>
            </c:numRef>
          </c:cat>
          <c:val>
            <c:numRef>
              <c:f>List1!$D$2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79-4EE5-B3E1-210B680E3C56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Dokumentacija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List1!$A$2</c:f>
              <c:numCache>
                <c:formatCode>General</c:formatCode>
                <c:ptCount val="1"/>
              </c:numCache>
            </c:numRef>
          </c:cat>
          <c:val>
            <c:numRef>
              <c:f>List1!$E$2</c:f>
              <c:numCache>
                <c:formatCode>0%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79-4EE5-B3E1-210B680E3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2070640"/>
        <c:axId val="1382068240"/>
      </c:barChart>
      <c:catAx>
        <c:axId val="138207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382068240"/>
        <c:crosses val="autoZero"/>
        <c:auto val="1"/>
        <c:lblAlgn val="ctr"/>
        <c:lblOffset val="100"/>
        <c:noMultiLvlLbl val="0"/>
      </c:catAx>
      <c:valAx>
        <c:axId val="138206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38207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/>
              <a:t>Putni nalog</a:t>
            </a:r>
            <a:endParaRPr lang="hr-H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01.2 E</a:t>
            </a:r>
            <a:r>
              <a:rPr lang="hr-HR" sz="1400" dirty="0" err="1"/>
              <a:t>ventSpot</a:t>
            </a:r>
            <a:endParaRPr lang="hr-HR" sz="1400" noProof="0" dirty="0"/>
          </a:p>
          <a:p>
            <a:r>
              <a:rPr lang="hr-HR" noProof="0" dirty="0"/>
              <a:t>Ak. god. 2024./2025.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Arhitektura:</a:t>
            </a:r>
            <a:r>
              <a:rPr lang="hr-HR" dirty="0"/>
              <a:t> Višeslojna MVC arhitektura za odvajanje logike, podataka i sučelja</a:t>
            </a:r>
            <a:endParaRPr lang="hr-HR" i="1" dirty="0"/>
          </a:p>
          <a:p>
            <a:r>
              <a:rPr lang="hr-HR" b="1" dirty="0"/>
              <a:t>Podsustavi:</a:t>
            </a:r>
            <a:r>
              <a:rPr lang="hr-HR" dirty="0"/>
              <a:t> Web server (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), web aplikacija (</a:t>
            </a:r>
            <a:r>
              <a:rPr lang="hr-HR" dirty="0" err="1"/>
              <a:t>React</a:t>
            </a:r>
            <a:r>
              <a:rPr lang="hr-HR" dirty="0"/>
              <a:t>) i baza podataka (</a:t>
            </a:r>
            <a:r>
              <a:rPr lang="hr-HR" dirty="0" err="1"/>
              <a:t>PostgreSQL</a:t>
            </a:r>
            <a:r>
              <a:rPr lang="hr-HR" dirty="0"/>
              <a:t>).</a:t>
            </a:r>
            <a:endParaRPr lang="hr-HR" i="1" dirty="0"/>
          </a:p>
          <a:p>
            <a:r>
              <a:rPr lang="hr-HR" b="1" dirty="0" err="1"/>
              <a:t>Frontend</a:t>
            </a:r>
            <a:r>
              <a:rPr lang="hr-HR" b="1" dirty="0"/>
              <a:t>:</a:t>
            </a:r>
            <a:r>
              <a:rPr lang="hr-HR" dirty="0"/>
              <a:t> </a:t>
            </a:r>
            <a:r>
              <a:rPr lang="hr-HR" dirty="0" err="1"/>
              <a:t>Responzivan</a:t>
            </a:r>
            <a:r>
              <a:rPr lang="hr-HR" dirty="0"/>
              <a:t> dizajn, validacija podataka, razvijen u </a:t>
            </a:r>
            <a:r>
              <a:rPr lang="hr-HR" dirty="0" err="1"/>
              <a:t>Reactu</a:t>
            </a:r>
            <a:r>
              <a:rPr lang="hr-HR" dirty="0"/>
              <a:t> i </a:t>
            </a:r>
            <a:r>
              <a:rPr lang="hr-HR" dirty="0" err="1"/>
              <a:t>TypeScriptu</a:t>
            </a:r>
            <a:r>
              <a:rPr lang="hr-HR" dirty="0"/>
              <a:t>.</a:t>
            </a:r>
            <a:endParaRPr lang="hr-HR" i="1" dirty="0"/>
          </a:p>
          <a:p>
            <a:r>
              <a:rPr lang="hr-HR" b="1" dirty="0" err="1"/>
              <a:t>Backend</a:t>
            </a:r>
            <a:r>
              <a:rPr lang="hr-HR" b="1" dirty="0"/>
              <a:t>:</a:t>
            </a:r>
            <a:r>
              <a:rPr lang="hr-HR" dirty="0"/>
              <a:t> 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, organiziran u kontrolere, servise i repozitorije, povezan s bazom podataka.</a:t>
            </a:r>
          </a:p>
          <a:p>
            <a:r>
              <a:rPr lang="hr-HR" b="1" dirty="0"/>
              <a:t>Baza podataka:</a:t>
            </a:r>
            <a:r>
              <a:rPr lang="hr-HR" dirty="0"/>
              <a:t> </a:t>
            </a:r>
            <a:r>
              <a:rPr lang="hr-HR" dirty="0" err="1"/>
              <a:t>PostgreSQL</a:t>
            </a:r>
            <a:r>
              <a:rPr lang="hr-HR" dirty="0"/>
              <a:t>, sigurno i brzo upravljanje podacima.</a:t>
            </a:r>
            <a:endParaRPr lang="hr-HR" b="1" i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8863CB-B9E4-436A-9FA8-F21CF646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Dijagram arhitekture</a:t>
            </a:r>
            <a:endParaRPr lang="hr-HR" dirty="0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13732EBC-285A-4184-BE86-589DBCDC3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937142"/>
            <a:ext cx="8749996" cy="5780776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ADBA3EA-8773-4FD7-95A6-D2977236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4382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noProof="0" dirty="0"/>
              <a:t>Organizacija ispitivanja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200" dirty="0" err="1"/>
              <a:t>Backend</a:t>
            </a:r>
            <a:r>
              <a:rPr lang="hr-HR" sz="2200" dirty="0"/>
              <a:t> – </a:t>
            </a:r>
            <a:r>
              <a:rPr lang="hr-HR" sz="2200" dirty="0" err="1"/>
              <a:t>Junit</a:t>
            </a:r>
            <a:r>
              <a:rPr lang="hr-HR" sz="2200" dirty="0"/>
              <a:t> testovi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200" noProof="0" dirty="0"/>
              <a:t>Funkcionalnost – </a:t>
            </a:r>
            <a:r>
              <a:rPr lang="hr-HR" sz="2200" noProof="0" dirty="0" err="1"/>
              <a:t>Selenium</a:t>
            </a:r>
            <a:r>
              <a:rPr lang="hr-HR" sz="2200" noProof="0" dirty="0"/>
              <a:t>, Web driver</a:t>
            </a:r>
          </a:p>
          <a:p>
            <a:endParaRPr lang="hr-HR" noProof="0" dirty="0"/>
          </a:p>
          <a:p>
            <a:r>
              <a:rPr lang="hr-HR" b="1" noProof="0" dirty="0"/>
              <a:t>Ispitivanje funkcionalnosti</a:t>
            </a:r>
            <a:endParaRPr lang="hr-HR" b="1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200" noProof="0" dirty="0"/>
              <a:t>Stvara</a:t>
            </a:r>
            <a:r>
              <a:rPr lang="hr-HR" sz="2200" dirty="0"/>
              <a:t>nje novog putovanja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200" noProof="0" dirty="0"/>
              <a:t>Promjena uloge korisnika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200" dirty="0"/>
              <a:t>Dodavanje novog korisnika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200" noProof="0" dirty="0"/>
              <a:t>Promjena odjeljenja korisnika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sz="2600" b="1" dirty="0"/>
              <a:t>Popis programskih jezika i radnih okvira: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Backend</a:t>
            </a:r>
            <a:r>
              <a:rPr lang="hr-HR" b="1" dirty="0"/>
              <a:t>:</a:t>
            </a:r>
            <a:r>
              <a:rPr lang="hr-HR" dirty="0"/>
              <a:t> Java (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Frontend</a:t>
            </a:r>
            <a:r>
              <a:rPr lang="hr-HR" b="1" dirty="0"/>
              <a:t>:</a:t>
            </a:r>
            <a:r>
              <a:rPr lang="hr-HR" dirty="0"/>
              <a:t> </a:t>
            </a:r>
            <a:r>
              <a:rPr lang="hr-HR" dirty="0" err="1"/>
              <a:t>TypeScript</a:t>
            </a:r>
            <a:r>
              <a:rPr lang="hr-HR" dirty="0"/>
              <a:t> (</a:t>
            </a:r>
            <a:r>
              <a:rPr lang="hr-HR" dirty="0" err="1"/>
              <a:t>React</a:t>
            </a:r>
            <a:r>
              <a:rPr lang="hr-HR" dirty="0"/>
              <a:t>, </a:t>
            </a:r>
            <a:r>
              <a:rPr lang="hr-HR" dirty="0" err="1"/>
              <a:t>Tailwind</a:t>
            </a:r>
            <a:r>
              <a:rPr lang="hr-HR" dirty="0"/>
              <a:t> CSS)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Baza podataka:</a:t>
            </a:r>
            <a:r>
              <a:rPr lang="hr-HR" dirty="0"/>
              <a:t> </a:t>
            </a:r>
            <a:r>
              <a:rPr lang="hr-HR" dirty="0" err="1"/>
              <a:t>PostgreSQL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Razvojni alati:</a:t>
            </a:r>
            <a:r>
              <a:rPr lang="hr-HR" dirty="0"/>
              <a:t>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, </a:t>
            </a:r>
            <a:r>
              <a:rPr lang="hr-HR" dirty="0" err="1"/>
              <a:t>IntelliJ</a:t>
            </a:r>
            <a:r>
              <a:rPr lang="hr-HR" dirty="0"/>
              <a:t>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Kontrola verzija:</a:t>
            </a:r>
            <a:r>
              <a:rPr lang="hr-HR" dirty="0"/>
              <a:t> </a:t>
            </a:r>
            <a:r>
              <a:rPr lang="hr-HR" dirty="0" err="1"/>
              <a:t>Git</a:t>
            </a:r>
            <a:r>
              <a:rPr lang="hr-HR" dirty="0"/>
              <a:t> (</a:t>
            </a:r>
            <a:r>
              <a:rPr lang="hr-HR" dirty="0" err="1"/>
              <a:t>GitHub</a:t>
            </a:r>
            <a:r>
              <a:rPr lang="hr-H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Testiranje:</a:t>
            </a:r>
            <a:r>
              <a:rPr lang="hr-HR" dirty="0"/>
              <a:t> </a:t>
            </a:r>
            <a:r>
              <a:rPr lang="hr-HR" dirty="0" err="1"/>
              <a:t>JUnit</a:t>
            </a:r>
            <a:r>
              <a:rPr lang="hr-HR" dirty="0"/>
              <a:t> (</a:t>
            </a:r>
            <a:r>
              <a:rPr lang="hr-HR" dirty="0" err="1"/>
              <a:t>backend</a:t>
            </a:r>
            <a:r>
              <a:rPr lang="hr-HR" dirty="0"/>
              <a:t>), </a:t>
            </a:r>
            <a:r>
              <a:rPr lang="hr-HR" dirty="0" err="1"/>
              <a:t>Selenium</a:t>
            </a:r>
            <a:r>
              <a:rPr lang="hr-HR" dirty="0"/>
              <a:t> (</a:t>
            </a:r>
            <a:r>
              <a:rPr lang="hr-HR" dirty="0" err="1"/>
              <a:t>end</a:t>
            </a:r>
            <a:r>
              <a:rPr lang="hr-HR" dirty="0"/>
              <a:t>-to-</a:t>
            </a:r>
            <a:r>
              <a:rPr lang="hr-HR" dirty="0" err="1"/>
              <a:t>end</a:t>
            </a:r>
            <a:r>
              <a:rPr lang="hr-H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Deploy</a:t>
            </a:r>
            <a:r>
              <a:rPr lang="hr-HR" b="1" dirty="0"/>
              <a:t>:</a:t>
            </a:r>
            <a:r>
              <a:rPr lang="hr-HR" dirty="0"/>
              <a:t> </a:t>
            </a:r>
            <a:r>
              <a:rPr lang="hr-HR" dirty="0" err="1"/>
              <a:t>Docker</a:t>
            </a:r>
            <a:r>
              <a:rPr lang="hr-HR" dirty="0"/>
              <a:t>, </a:t>
            </a:r>
            <a:r>
              <a:rPr lang="hr-HR" dirty="0" err="1"/>
              <a:t>Render</a:t>
            </a:r>
            <a:endParaRPr lang="hr-HR" dirty="0"/>
          </a:p>
          <a:p>
            <a:r>
              <a:rPr lang="hr-HR" sz="2600" b="1" dirty="0"/>
              <a:t>Smještaj aplikacije: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Cloud platforma:</a:t>
            </a:r>
            <a:r>
              <a:rPr lang="hr-HR" dirty="0"/>
              <a:t> </a:t>
            </a:r>
            <a:r>
              <a:rPr lang="hr-HR" dirty="0" err="1"/>
              <a:t>Render</a:t>
            </a:r>
            <a:r>
              <a:rPr lang="hr-HR" dirty="0"/>
              <a:t> (skalabilnost i visoka dostupnost)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Docker</a:t>
            </a:r>
            <a:r>
              <a:rPr lang="hr-HR" b="1" dirty="0"/>
              <a:t>:</a:t>
            </a:r>
            <a:r>
              <a:rPr lang="hr-HR" dirty="0"/>
              <a:t> </a:t>
            </a:r>
            <a:r>
              <a:rPr lang="hr-HR" dirty="0" err="1"/>
              <a:t>Paketiranje</a:t>
            </a:r>
            <a:r>
              <a:rPr lang="hr-HR" dirty="0"/>
              <a:t> aplikacije i njezinih ovisnosti za konzistentno pokretanje kroz razvoj, testiranje i produkciju.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b="1" noProof="0" dirty="0"/>
              <a:t>Komunikacija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200" noProof="0" dirty="0" err="1"/>
              <a:t>Discord</a:t>
            </a:r>
            <a:r>
              <a:rPr lang="hr-HR" sz="2200" noProof="0" dirty="0"/>
              <a:t> – dijeljenje materijala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200" noProof="0" dirty="0"/>
              <a:t>WhatsApp – razgovor, podjela poslova i dogovor sastanaka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200" noProof="0" dirty="0"/>
              <a:t>MS </a:t>
            </a:r>
            <a:r>
              <a:rPr lang="hr-HR" sz="2200" noProof="0" dirty="0" err="1"/>
              <a:t>Teams</a:t>
            </a:r>
            <a:r>
              <a:rPr lang="hr-HR" sz="2200" noProof="0" dirty="0"/>
              <a:t> – komunikacija s naručiteljem </a:t>
            </a:r>
          </a:p>
          <a:p>
            <a:r>
              <a:rPr lang="hr-HR" b="1" dirty="0"/>
              <a:t>Razvoj aplikacije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200" noProof="0" dirty="0" err="1"/>
              <a:t>Github</a:t>
            </a:r>
            <a:r>
              <a:rPr lang="hr-HR" sz="2200" noProof="0" dirty="0"/>
              <a:t> – međusobna usklađenost programskih rješenja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200" noProof="0" dirty="0" err="1"/>
              <a:t>Kanban</a:t>
            </a:r>
            <a:r>
              <a:rPr lang="hr-HR" sz="2200" noProof="0" dirty="0"/>
              <a:t> – praćenje napretka tima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200" dirty="0" err="1"/>
              <a:t>Issues</a:t>
            </a:r>
            <a:r>
              <a:rPr lang="hr-HR" sz="2200" dirty="0"/>
              <a:t> – organizacija zadataka članova</a:t>
            </a:r>
            <a:endParaRPr lang="hr-HR" sz="2200" noProof="0" dirty="0"/>
          </a:p>
          <a:p>
            <a:r>
              <a:rPr lang="hr-HR" dirty="0"/>
              <a:t>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200" noProof="0" dirty="0" err="1"/>
              <a:t>Vodopadni</a:t>
            </a:r>
            <a:r>
              <a:rPr lang="hr-HR" sz="2200" noProof="0" dirty="0"/>
              <a:t> – faze: analiza -&gt; oblikovanje -&gt; implementacija -&gt; ispitivanje -&gt; integracija -&gt; puštanje u pogon</a:t>
            </a:r>
          </a:p>
          <a:p>
            <a:pPr marL="457200" lvl="1" indent="0">
              <a:buNone/>
            </a:pP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2DB329-724F-1EB1-BCAD-E700D408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Rad tima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8C4B9E0-FADE-AA00-0D6B-BC46CFFB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  <p:graphicFrame>
        <p:nvGraphicFramePr>
          <p:cNvPr id="8" name="Rezervirano mjesto sadržaja 7">
            <a:extLst>
              <a:ext uri="{FF2B5EF4-FFF2-40B4-BE49-F238E27FC236}">
                <a16:creationId xmlns:a16="http://schemas.microsoft.com/office/drawing/2014/main" id="{F59F0C35-784C-71B7-993B-23D0679AB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897155"/>
              </p:ext>
            </p:extLst>
          </p:nvPr>
        </p:nvGraphicFramePr>
        <p:xfrm>
          <a:off x="131618" y="971550"/>
          <a:ext cx="8818417" cy="55294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6964">
                  <a:extLst>
                    <a:ext uri="{9D8B030D-6E8A-4147-A177-3AD203B41FA5}">
                      <a16:colId xmlns:a16="http://schemas.microsoft.com/office/drawing/2014/main" val="2839702871"/>
                    </a:ext>
                  </a:extLst>
                </a:gridCol>
                <a:gridCol w="1184563">
                  <a:extLst>
                    <a:ext uri="{9D8B030D-6E8A-4147-A177-3AD203B41FA5}">
                      <a16:colId xmlns:a16="http://schemas.microsoft.com/office/drawing/2014/main" val="451736561"/>
                    </a:ext>
                  </a:extLst>
                </a:gridCol>
                <a:gridCol w="1223406">
                  <a:extLst>
                    <a:ext uri="{9D8B030D-6E8A-4147-A177-3AD203B41FA5}">
                      <a16:colId xmlns:a16="http://schemas.microsoft.com/office/drawing/2014/main" val="1773482759"/>
                    </a:ext>
                  </a:extLst>
                </a:gridCol>
                <a:gridCol w="1268371">
                  <a:extLst>
                    <a:ext uri="{9D8B030D-6E8A-4147-A177-3AD203B41FA5}">
                      <a16:colId xmlns:a16="http://schemas.microsoft.com/office/drawing/2014/main" val="2069879854"/>
                    </a:ext>
                  </a:extLst>
                </a:gridCol>
                <a:gridCol w="1165823">
                  <a:extLst>
                    <a:ext uri="{9D8B030D-6E8A-4147-A177-3AD203B41FA5}">
                      <a16:colId xmlns:a16="http://schemas.microsoft.com/office/drawing/2014/main" val="3472401349"/>
                    </a:ext>
                  </a:extLst>
                </a:gridCol>
                <a:gridCol w="1503219">
                  <a:extLst>
                    <a:ext uri="{9D8B030D-6E8A-4147-A177-3AD203B41FA5}">
                      <a16:colId xmlns:a16="http://schemas.microsoft.com/office/drawing/2014/main" val="720360657"/>
                    </a:ext>
                  </a:extLst>
                </a:gridCol>
                <a:gridCol w="1136071">
                  <a:extLst>
                    <a:ext uri="{9D8B030D-6E8A-4147-A177-3AD203B41FA5}">
                      <a16:colId xmlns:a16="http://schemas.microsoft.com/office/drawing/2014/main" val="742160283"/>
                    </a:ext>
                  </a:extLst>
                </a:gridCol>
              </a:tblGrid>
              <a:tr h="2764744">
                <a:tc>
                  <a:txBody>
                    <a:bodyPr/>
                    <a:lstStyle/>
                    <a:p>
                      <a:pPr lvl="0" algn="ctr"/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Ivo Mujo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r-HR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Polina Rykova</a:t>
                      </a:r>
                      <a:endParaRPr lang="hr-HR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r-HR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Adriano </a:t>
                      </a:r>
                      <a:r>
                        <a:rPr lang="hr-HR" sz="1800" b="1" kern="120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Faletar</a:t>
                      </a:r>
                      <a:endParaRPr lang="hr-HR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r-HR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Marija </a:t>
                      </a:r>
                      <a:r>
                        <a:rPr lang="hr-HR" sz="1800" b="1" kern="120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Klenkar</a:t>
                      </a:r>
                      <a:r>
                        <a:rPr lang="hr-HR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hr-HR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Patrik Landeka</a:t>
                      </a:r>
                    </a:p>
                    <a:p>
                      <a:pPr lvl="0" algn="ctr"/>
                      <a:endParaRPr lang="hr-HR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r-HR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Vjekoslav </a:t>
                      </a:r>
                      <a:r>
                        <a:rPr lang="hr-HR" sz="1800" b="1" kern="120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Gračaković</a:t>
                      </a:r>
                      <a:endParaRPr lang="hr-HR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Vilim </a:t>
                      </a:r>
                      <a:r>
                        <a:rPr lang="hr-HR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Skorić</a:t>
                      </a:r>
                      <a:endParaRPr lang="hr-HR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67413"/>
                  </a:ext>
                </a:extLst>
              </a:tr>
              <a:tr h="2764744">
                <a:tc>
                  <a:txBody>
                    <a:bodyPr/>
                    <a:lstStyle/>
                    <a:p>
                      <a:pPr lvl="0" algn="ctr"/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Voditelj tima, </a:t>
                      </a:r>
                      <a:r>
                        <a:rPr lang="hr-HR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backend</a:t>
                      </a:r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hr-HR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frontend</a:t>
                      </a:r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baza podataka, </a:t>
                      </a:r>
                      <a:r>
                        <a:rPr lang="hr-HR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deployment</a:t>
                      </a:r>
                      <a:endParaRPr lang="hr-HR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lvl="0" algn="ctr"/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~ 100h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Organizacija, </a:t>
                      </a:r>
                      <a:r>
                        <a:rPr lang="hr-HR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frontend</a:t>
                      </a:r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b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 80h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r-HR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Backend</a:t>
                      </a:r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hr-HR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frontend</a:t>
                      </a:r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baza podataka</a:t>
                      </a:r>
                      <a:b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~ 120h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Dokumentacija, </a:t>
                      </a:r>
                      <a:r>
                        <a:rPr lang="hr-HR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frontend</a:t>
                      </a:r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 30h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Dokumentacija, testiranje </a:t>
                      </a:r>
                    </a:p>
                    <a:p>
                      <a:pPr lvl="0" algn="ctr"/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 30h</a:t>
                      </a:r>
                    </a:p>
                    <a:p>
                      <a:pPr lvl="0" algn="ctr"/>
                      <a:endParaRPr lang="hr-HR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Organizacija, dokumentacija, </a:t>
                      </a:r>
                      <a:r>
                        <a:rPr lang="hr-HR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backend</a:t>
                      </a:r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 65h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Dokumentacija, testiranje </a:t>
                      </a:r>
                    </a:p>
                    <a:p>
                      <a:pPr lvl="0" algn="ctr"/>
                      <a:r>
                        <a:rPr lang="hr-H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 30h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518645"/>
                  </a:ext>
                </a:extLst>
              </a:tr>
            </a:tbl>
          </a:graphicData>
        </a:graphic>
      </p:graphicFrame>
      <p:sp>
        <p:nvSpPr>
          <p:cNvPr id="9" name="Zvijezda: 6 krakova 8">
            <a:extLst>
              <a:ext uri="{FF2B5EF4-FFF2-40B4-BE49-F238E27FC236}">
                <a16:creationId xmlns:a16="http://schemas.microsoft.com/office/drawing/2014/main" id="{1B489BAD-0E8C-874D-6C64-564D4131C57C}"/>
              </a:ext>
            </a:extLst>
          </p:cNvPr>
          <p:cNvSpPr/>
          <p:nvPr/>
        </p:nvSpPr>
        <p:spPr>
          <a:xfrm>
            <a:off x="193965" y="1032163"/>
            <a:ext cx="252846" cy="228600"/>
          </a:xfrm>
          <a:prstGeom prst="star6">
            <a:avLst>
              <a:gd name="adj" fmla="val 21595"/>
              <a:gd name="h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7367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F8A2DA-18AD-6411-02E1-1D0A4CDA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Vremenski okvir razvoja</a:t>
            </a:r>
          </a:p>
        </p:txBody>
      </p:sp>
      <p:graphicFrame>
        <p:nvGraphicFramePr>
          <p:cNvPr id="7" name="Rezervirano mjesto sadržaja 6">
            <a:extLst>
              <a:ext uri="{FF2B5EF4-FFF2-40B4-BE49-F238E27FC236}">
                <a16:creationId xmlns:a16="http://schemas.microsoft.com/office/drawing/2014/main" id="{730635DC-F87A-2A2F-6D44-B8C9FB29C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128861"/>
              </p:ext>
            </p:extLst>
          </p:nvPr>
        </p:nvGraphicFramePr>
        <p:xfrm>
          <a:off x="71437" y="971550"/>
          <a:ext cx="8712345" cy="5529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CE986CB-DEE7-F7AF-DCCC-5C7DF594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236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Tijekom projekta stekli smo vrijedne vještine u kodiranju, testiranju i implementaciji, te učinkovito rješavali probleme kroz timsku suradnju i međusobno nadopunjavanje. Međutim, preciznije planiranje i bolja komunikacija između članova tima mogli su unaprijediti rad. 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tima</a:t>
            </a:r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Adriano </a:t>
            </a:r>
            <a:r>
              <a:rPr lang="hr-HR" b="0" i="0" dirty="0" err="1">
                <a:solidFill>
                  <a:srgbClr val="1F2328"/>
                </a:solidFill>
                <a:effectLst/>
                <a:latin typeface="-apple-system"/>
              </a:rPr>
              <a:t>Faletar</a:t>
            </a: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 - </a:t>
            </a:r>
            <a:r>
              <a:rPr lang="hr-HR" b="0" i="0" dirty="0" err="1">
                <a:solidFill>
                  <a:srgbClr val="1F2328"/>
                </a:solidFill>
                <a:effectLst/>
                <a:latin typeface="-apple-system"/>
              </a:rPr>
              <a:t>Backend</a:t>
            </a: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hr-HR" b="0" i="0" dirty="0" err="1">
                <a:solidFill>
                  <a:srgbClr val="1F2328"/>
                </a:solidFill>
                <a:effectLst/>
                <a:latin typeface="-apple-system"/>
              </a:rPr>
              <a:t>Frontend</a:t>
            </a:r>
            <a:endParaRPr lang="hr-H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r-HR" b="0" i="0" dirty="0" err="1">
                <a:solidFill>
                  <a:srgbClr val="1F2328"/>
                </a:solidFill>
                <a:effectLst/>
                <a:latin typeface="-apple-system"/>
              </a:rPr>
              <a:t>Polina</a:t>
            </a: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hr-HR" b="0" i="0" dirty="0" err="1">
                <a:solidFill>
                  <a:srgbClr val="1F2328"/>
                </a:solidFill>
                <a:effectLst/>
                <a:latin typeface="-apple-system"/>
              </a:rPr>
              <a:t>Rykova</a:t>
            </a: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 - </a:t>
            </a:r>
            <a:r>
              <a:rPr lang="hr-HR" b="0" i="0" dirty="0" err="1">
                <a:solidFill>
                  <a:srgbClr val="1F2328"/>
                </a:solidFill>
                <a:effectLst/>
                <a:latin typeface="-apple-system"/>
              </a:rPr>
              <a:t>Frontend</a:t>
            </a:r>
            <a:endParaRPr lang="hr-H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Marija Klenkar - </a:t>
            </a:r>
            <a:r>
              <a:rPr lang="hr-HR" b="0" i="0" dirty="0" err="1">
                <a:solidFill>
                  <a:srgbClr val="1F2328"/>
                </a:solidFill>
                <a:effectLst/>
                <a:latin typeface="-apple-system"/>
              </a:rPr>
              <a:t>Frontend</a:t>
            </a: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/Dokumentacija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Patrik Landeka - Testiranje/Dokumentacija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Vilim </a:t>
            </a:r>
            <a:r>
              <a:rPr lang="hr-HR" b="0" i="0" dirty="0" err="1">
                <a:solidFill>
                  <a:srgbClr val="1F2328"/>
                </a:solidFill>
                <a:effectLst/>
                <a:latin typeface="-apple-system"/>
              </a:rPr>
              <a:t>Skorić</a:t>
            </a: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 - Testiranje/Dokumentacija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Vjekoslav </a:t>
            </a:r>
            <a:r>
              <a:rPr lang="hr-HR" b="0" i="0" dirty="0" err="1">
                <a:solidFill>
                  <a:srgbClr val="1F2328"/>
                </a:solidFill>
                <a:effectLst/>
                <a:latin typeface="-apple-system"/>
              </a:rPr>
              <a:t>Gračaković</a:t>
            </a: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 - </a:t>
            </a:r>
            <a:r>
              <a:rPr lang="hr-HR" b="0" i="0" dirty="0" err="1">
                <a:solidFill>
                  <a:srgbClr val="1F2328"/>
                </a:solidFill>
                <a:effectLst/>
                <a:latin typeface="-apple-system"/>
              </a:rPr>
              <a:t>Backend</a:t>
            </a: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/Dokumentacija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Ivo Mujo - </a:t>
            </a:r>
            <a:r>
              <a:rPr lang="hr-HR" b="0" i="0" dirty="0" err="1">
                <a:solidFill>
                  <a:srgbClr val="1F2328"/>
                </a:solidFill>
                <a:effectLst/>
                <a:latin typeface="-apple-system"/>
              </a:rPr>
              <a:t>Backend</a:t>
            </a: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hr-HR" b="0" i="0" dirty="0" err="1">
                <a:solidFill>
                  <a:srgbClr val="1F2328"/>
                </a:solidFill>
                <a:effectLst/>
                <a:latin typeface="-apple-system"/>
              </a:rPr>
              <a:t>Frontend</a:t>
            </a:r>
            <a:r>
              <a:rPr lang="hr-HR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hr-HR" b="0" i="0" dirty="0" err="1">
                <a:solidFill>
                  <a:srgbClr val="1F2328"/>
                </a:solidFill>
                <a:effectLst/>
                <a:latin typeface="-apple-system"/>
              </a:rPr>
              <a:t>Deployment</a:t>
            </a:r>
            <a:endParaRPr lang="hr-H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hr-HR" noProof="0" dirty="0"/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hr-HR" dirty="0"/>
              <a:t>"Business </a:t>
            </a:r>
            <a:r>
              <a:rPr lang="hr-HR" dirty="0" err="1"/>
              <a:t>Trip</a:t>
            </a:r>
            <a:r>
              <a:rPr lang="hr-HR" dirty="0"/>
              <a:t>" aplikacija pojednostavljuje i digitalizira upravljanje službenim putovanjima i troškovima unutar tvrtke. Rješava probleme kao što su kašnjenja, greške i nedostatak transparentnosti, omogućujući brži i učinkovitiji proces upravljanja svim aspektima poslovnih putovanja.</a:t>
            </a:r>
          </a:p>
          <a:p>
            <a:r>
              <a:rPr lang="hr-HR" b="1" dirty="0"/>
              <a:t>Cilj i funkcionalnosti aplikacije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Digitaliziranje svih procesa povezanih s poslovnim putovanjima.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Ključne funkcionalnosti: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Podnošenje zahtjeva za putovanje.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Automatski obračun troškova.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Integracija s tečajnim listama i kartografskim rješenjima.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Odobravanje zahtjeva i pohrana dokumenata.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Generiranje izvještaja o putovanjima.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Prednosti automatizacije: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Precizno praćenje troškova.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Brže donošenje odluka.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Bolja vidljivost za menadžment i računovodstvo.</a:t>
            </a:r>
          </a:p>
          <a:p>
            <a:pPr lvl="0"/>
            <a:endParaRPr lang="hr-HR" altLang="sr-Latn-RS" dirty="0"/>
          </a:p>
        </p:txBody>
      </p:sp>
      <p:sp>
        <p:nvSpPr>
          <p:cNvPr id="5" name="Rezervirano mjesto sadržaja 4">
            <a:extLst>
              <a:ext uri="{FF2B5EF4-FFF2-40B4-BE49-F238E27FC236}">
                <a16:creationId xmlns:a16="http://schemas.microsoft.com/office/drawing/2014/main" id="{17CC8C7A-9617-45BF-9579-684DCD584A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r-HR" b="1" dirty="0"/>
              <a:t>Postojeća rješenja: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SAP </a:t>
            </a:r>
            <a:r>
              <a:rPr lang="hr-HR" dirty="0" err="1"/>
              <a:t>Concur</a:t>
            </a:r>
            <a:r>
              <a:rPr lang="hr-HR" dirty="0"/>
              <a:t>, </a:t>
            </a:r>
            <a:r>
              <a:rPr lang="hr-HR" dirty="0" err="1"/>
              <a:t>Expensify</a:t>
            </a:r>
            <a:r>
              <a:rPr lang="hr-HR" dirty="0"/>
              <a:t>, </a:t>
            </a:r>
            <a:r>
              <a:rPr lang="hr-HR" dirty="0" err="1"/>
              <a:t>Zoho</a:t>
            </a:r>
            <a:r>
              <a:rPr lang="hr-HR" dirty="0"/>
              <a:t> </a:t>
            </a:r>
            <a:r>
              <a:rPr lang="hr-HR" dirty="0" err="1"/>
              <a:t>Expense</a:t>
            </a:r>
            <a:r>
              <a:rPr lang="hr-HR" dirty="0"/>
              <a:t>.</a:t>
            </a:r>
          </a:p>
          <a:p>
            <a:r>
              <a:rPr lang="hr-HR" b="1" dirty="0"/>
              <a:t>Prednosti "Business </a:t>
            </a:r>
            <a:r>
              <a:rPr lang="hr-HR" b="1" dirty="0" err="1"/>
              <a:t>Trip</a:t>
            </a:r>
            <a:r>
              <a:rPr lang="hr-HR" b="1" dirty="0"/>
              <a:t>" aplikacije: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Prilagođenost lokalnim tržištima:</a:t>
            </a:r>
            <a:endParaRPr lang="hr-H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Posebno dizajnirana za organizacije u Hrvatskoj i zemljama s posebnim regulatornim zahtjevima.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Integracija s lokalnim uslugama:</a:t>
            </a:r>
            <a:endParaRPr lang="hr-H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Tečajne liste, kartografska rješenja.</a:t>
            </a:r>
          </a:p>
          <a:p>
            <a:r>
              <a:rPr lang="hr-HR" b="1" dirty="0"/>
              <a:t>Fleksibilnost: </a:t>
            </a:r>
            <a:r>
              <a:rPr lang="hr-HR" dirty="0"/>
              <a:t>Prilagodljiv potrebama organizacija s kompleksnim procesima.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b="1" dirty="0"/>
              <a:t>Glavni funkcionalni zahtjevi:</a:t>
            </a:r>
          </a:p>
          <a:p>
            <a:pPr marL="0" indent="0">
              <a:buNone/>
            </a:pPr>
            <a:r>
              <a:rPr lang="hr-HR" b="1" dirty="0"/>
              <a:t>1. Prijava korisnika</a:t>
            </a:r>
            <a:endParaRPr lang="hr-HR" dirty="0"/>
          </a:p>
          <a:p>
            <a:pPr marL="457200" lvl="1" indent="0">
              <a:buNone/>
            </a:pPr>
            <a:r>
              <a:rPr lang="hr-HR" dirty="0"/>
              <a:t>Korisnici se prijavljuju prema svojoj ulozi (F-001).</a:t>
            </a:r>
          </a:p>
          <a:p>
            <a:pPr marL="0" indent="0">
              <a:buNone/>
            </a:pPr>
            <a:r>
              <a:rPr lang="hr-HR" b="1" dirty="0"/>
              <a:t>2. Obavijesti</a:t>
            </a:r>
            <a:endParaRPr lang="hr-HR" dirty="0"/>
          </a:p>
          <a:p>
            <a:pPr marL="457200" lvl="1" indent="0">
              <a:buNone/>
            </a:pPr>
            <a:r>
              <a:rPr lang="hr-HR" dirty="0"/>
              <a:t>Korisnici primaju obavijesti o promjenama statusa putem e-maila i unutar aplikacije (F-002).</a:t>
            </a:r>
          </a:p>
          <a:p>
            <a:pPr marL="0" indent="0">
              <a:buNone/>
            </a:pPr>
            <a:r>
              <a:rPr lang="hr-HR" b="1" dirty="0"/>
              <a:t>3. Konverzija valuta</a:t>
            </a:r>
            <a:endParaRPr lang="hr-HR" dirty="0"/>
          </a:p>
          <a:p>
            <a:pPr marL="457200" lvl="1" indent="0">
              <a:buNone/>
            </a:pPr>
            <a:r>
              <a:rPr lang="hr-HR" dirty="0"/>
              <a:t>Konverzija u eure putem API-ja s točnošću prema tekućem tečaju (F-003).</a:t>
            </a:r>
          </a:p>
          <a:p>
            <a:pPr marL="0" indent="0">
              <a:buNone/>
            </a:pPr>
            <a:r>
              <a:rPr lang="hr-HR" b="1" dirty="0"/>
              <a:t>4. Zahtjevi za putovanja</a:t>
            </a:r>
            <a:endParaRPr lang="hr-HR" dirty="0"/>
          </a:p>
          <a:p>
            <a:pPr marL="457200" lvl="1" indent="0">
              <a:buNone/>
            </a:pPr>
            <a:r>
              <a:rPr lang="hr-HR" dirty="0"/>
              <a:t>Zaposlenici mogu podnijeti zahtjeve za službena putovanja i upravljati njima (F-004, F-005).</a:t>
            </a:r>
          </a:p>
          <a:p>
            <a:pPr marL="0" indent="0">
              <a:buNone/>
            </a:pPr>
            <a:r>
              <a:rPr lang="hr-HR" b="1" dirty="0"/>
              <a:t>5. Izvještaji o troškovima</a:t>
            </a:r>
            <a:endParaRPr lang="hr-HR" dirty="0"/>
          </a:p>
          <a:p>
            <a:pPr marL="457200" lvl="1" indent="0">
              <a:buNone/>
            </a:pPr>
            <a:r>
              <a:rPr lang="hr-HR" dirty="0"/>
              <a:t>Zaposlenici mogu kreirati, pregledavati, uređivati i brisati izvještaje o troškovima (F-006).</a:t>
            </a:r>
          </a:p>
          <a:p>
            <a:pPr marL="0" indent="0">
              <a:buNone/>
            </a:pPr>
            <a:r>
              <a:rPr lang="hr-HR" b="1" dirty="0"/>
              <a:t>6. Generiranje PDF izvještaja</a:t>
            </a:r>
            <a:endParaRPr lang="hr-HR" dirty="0"/>
          </a:p>
          <a:p>
            <a:pPr marL="457200" lvl="1" indent="0">
              <a:buNone/>
            </a:pPr>
            <a:r>
              <a:rPr lang="hr-HR" dirty="0"/>
              <a:t>Omogućeno generiranje i preuzimanje PDF izvještaja za zahtjeve i troškove (F-007, F-011, F-015, </a:t>
            </a:r>
            <a:endParaRPr lang="hr-HR" noProof="0" dirty="0"/>
          </a:p>
        </p:txBody>
      </p:sp>
      <p:sp>
        <p:nvSpPr>
          <p:cNvPr id="5" name="Rezervirano mjesto sadržaja 4">
            <a:extLst>
              <a:ext uri="{FF2B5EF4-FFF2-40B4-BE49-F238E27FC236}">
                <a16:creationId xmlns:a16="http://schemas.microsoft.com/office/drawing/2014/main" id="{C7363C58-8E0F-456F-AFE7-3F9A97155B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r-HR" b="1" dirty="0"/>
              <a:t>7. Prikaz destinacije na karti</a:t>
            </a:r>
            <a:endParaRPr lang="hr-HR" dirty="0"/>
          </a:p>
          <a:p>
            <a:pPr marL="457200" lvl="1" indent="0">
              <a:buNone/>
            </a:pPr>
            <a:r>
              <a:rPr lang="hr-HR" dirty="0"/>
              <a:t>Pregled destinacije putovanja na interaktivnoj karti (F-008).</a:t>
            </a:r>
          </a:p>
          <a:p>
            <a:pPr marL="0" indent="0">
              <a:buNone/>
            </a:pPr>
            <a:r>
              <a:rPr lang="hr-HR" b="1" dirty="0"/>
              <a:t>8. Upravljanje odjelom (voditelji)</a:t>
            </a:r>
            <a:endParaRPr lang="hr-HR" dirty="0"/>
          </a:p>
          <a:p>
            <a:pPr marL="457200" lvl="1" indent="0">
              <a:buNone/>
            </a:pPr>
            <a:r>
              <a:rPr lang="hr-HR" dirty="0"/>
              <a:t>Voditelji odjela mogu pregledavati, odobravati ili odbijati zahtjeve zaposlenika te pregledavati statistike i izvještaje odjela (F-009, F-010, F-011).</a:t>
            </a:r>
          </a:p>
          <a:p>
            <a:pPr marL="0" indent="0">
              <a:buNone/>
            </a:pPr>
            <a:r>
              <a:rPr lang="hr-HR" b="1" dirty="0"/>
              <a:t>9. Upravljanje troškovima (računovođe)</a:t>
            </a:r>
            <a:endParaRPr lang="hr-HR" dirty="0"/>
          </a:p>
          <a:p>
            <a:pPr marL="457200" lvl="1" indent="0">
              <a:buNone/>
            </a:pPr>
            <a:r>
              <a:rPr lang="hr-HR" dirty="0"/>
              <a:t>Računovođe pregledavaju, odobravaju ili odbijaju izvještaje o troškovima i zahtjeve za isplatu te upravljaju popisom čekanja uplata (F-012, F-013, F-014).</a:t>
            </a:r>
          </a:p>
          <a:p>
            <a:pPr marL="0" indent="0">
              <a:buNone/>
            </a:pPr>
            <a:r>
              <a:rPr lang="hr-HR" b="1" dirty="0"/>
              <a:t>10. Odobravanje isplata (direktor)</a:t>
            </a:r>
            <a:endParaRPr lang="hr-HR" dirty="0"/>
          </a:p>
          <a:p>
            <a:pPr marL="457200" lvl="1" indent="0">
              <a:buNone/>
            </a:pPr>
            <a:r>
              <a:rPr lang="hr-HR" dirty="0"/>
              <a:t>Direktori mogu odobriti ili odbiti zahtjeve za isplatu, pregledavati sve poslovne putove i statistike te generirati izvještaje na razini cijele tvrtke (F-016, F-017, F-018, F-019).</a:t>
            </a:r>
          </a:p>
          <a:p>
            <a:pPr marL="0" indent="0">
              <a:buNone/>
            </a:pPr>
            <a:r>
              <a:rPr lang="hr-HR" b="1" dirty="0"/>
              <a:t>11, Administracija sustava</a:t>
            </a:r>
            <a:endParaRPr lang="hr-HR" dirty="0"/>
          </a:p>
          <a:p>
            <a:pPr marL="457200" lvl="1" indent="0">
              <a:buNone/>
            </a:pPr>
            <a:r>
              <a:rPr lang="hr-HR" dirty="0"/>
              <a:t>Administrator može mijenjati parametre tvrtke (npr. adresa, cijena po kilometru) u stvarnom vremenu (F-020).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4">
            <a:extLst>
              <a:ext uri="{FF2B5EF4-FFF2-40B4-BE49-F238E27FC236}">
                <a16:creationId xmlns:a16="http://schemas.microsoft.com/office/drawing/2014/main" id="{6F8C9F6A-ED80-447F-9582-E156A8EC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4A1C480A-E6C0-4F81-B8CE-EA906CCF80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sz="2600" b="1" dirty="0"/>
              <a:t>Glavni nefunkcionalni zahtjevi:</a:t>
            </a:r>
          </a:p>
          <a:p>
            <a:r>
              <a:rPr lang="hr-HR" b="1" dirty="0"/>
              <a:t>Performanse: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Podrška za 1.000 istovremenih korisnika bez pada performansi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Obrada zahtjeva unutar 2 sekunde pri normalnom opterećenju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Podrška za 10.000 transakcija dnevno bez zastoja</a:t>
            </a:r>
          </a:p>
          <a:p>
            <a:r>
              <a:rPr lang="hr-HR" b="1" dirty="0"/>
              <a:t>Korisničko iskustvo (UX):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Intuitivno, lako za korištenje sučelje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Jasne poruke o greškama i upute za korisnike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Mogućnost pretraživanja i filtriranja podataka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endParaRPr lang="hr-HR" b="1" dirty="0"/>
          </a:p>
        </p:txBody>
      </p:sp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45B5AA72-4596-45EB-9D0D-1D92F595E2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b="1" dirty="0"/>
              <a:t>Pouzdanost: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Dostupnost sustava: 99.9% (</a:t>
            </a:r>
            <a:r>
              <a:rPr lang="hr-HR" dirty="0" err="1"/>
              <a:t>uptime</a:t>
            </a:r>
            <a:r>
              <a:rPr lang="hr-H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Robusno rukovanje pogreškama (bez gubitka podataka)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Automatske dnevne sigurnosne kopije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Oporavak od kvarova unutar 10 minuta</a:t>
            </a:r>
          </a:p>
          <a:p>
            <a:r>
              <a:rPr lang="hr-HR" b="1" dirty="0"/>
              <a:t>Kompatibilnost: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Konzistentne performanse na računalima, tabletima i mobitelima</a:t>
            </a:r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04BA6A4-B4F3-4E73-A434-C6D3969B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690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2504949C-421E-4BBE-82C1-6D4F58B7F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38" y="982312"/>
            <a:ext cx="7096324" cy="54006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72F426-A253-4EB1-A861-2910570A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Sekvencijski dijagram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ECB7B229-9DC5-442C-81FC-54B819A71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7" y="982312"/>
            <a:ext cx="8909446" cy="5400675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6366ADCD-FBA9-4D85-BEB0-DA8ACA6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92360958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1904</TotalTime>
  <Words>1000</Words>
  <Application>Microsoft Office PowerPoint</Application>
  <PresentationFormat>Prikaz na zaslonu (4:3)</PresentationFormat>
  <Paragraphs>176</Paragraphs>
  <Slides>17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13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17</vt:i4>
      </vt:variant>
    </vt:vector>
  </HeadingPairs>
  <TitlesOfParts>
    <vt:vector size="32" baseType="lpstr">
      <vt:lpstr>ＭＳ Ｐゴシック</vt:lpstr>
      <vt:lpstr>-apple-system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Putni nalog</vt:lpstr>
      <vt:lpstr>Sadržaj</vt:lpstr>
      <vt:lpstr>Sadržaj</vt:lpstr>
      <vt:lpstr>Članovi grupe</vt:lpstr>
      <vt:lpstr>O projektu</vt:lpstr>
      <vt:lpstr>Pregled zahtjeva</vt:lpstr>
      <vt:lpstr>Pregled zahtjeva</vt:lpstr>
      <vt:lpstr>UML dijagram obrazaca uporabe</vt:lpstr>
      <vt:lpstr>Sekvencijski dijagram</vt:lpstr>
      <vt:lpstr>Arhitektura sustava</vt:lpstr>
      <vt:lpstr>Dijagram arhitekture</vt:lpstr>
      <vt:lpstr>Ispitivanje</vt:lpstr>
      <vt:lpstr>Korišteni alati i tehnologije</vt:lpstr>
      <vt:lpstr>Organizacija rada</vt:lpstr>
      <vt:lpstr>Rad tima</vt:lpstr>
      <vt:lpstr>Vremenski okvir razvoja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Patrik Landeka</cp:lastModifiedBy>
  <cp:revision>31</cp:revision>
  <dcterms:created xsi:type="dcterms:W3CDTF">2016-01-18T13:10:52Z</dcterms:created>
  <dcterms:modified xsi:type="dcterms:W3CDTF">2025-01-22T19:39:06Z</dcterms:modified>
</cp:coreProperties>
</file>