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02" r:id="rId3"/>
    <p:sldId id="297" r:id="rId4"/>
    <p:sldId id="312" r:id="rId5"/>
    <p:sldId id="313" r:id="rId6"/>
    <p:sldId id="314" r:id="rId7"/>
    <p:sldId id="268" r:id="rId8"/>
    <p:sldId id="304" r:id="rId9"/>
    <p:sldId id="305" r:id="rId10"/>
    <p:sldId id="306" r:id="rId11"/>
    <p:sldId id="307" r:id="rId12"/>
    <p:sldId id="288" r:id="rId13"/>
    <p:sldId id="269" r:id="rId14"/>
    <p:sldId id="308" r:id="rId15"/>
    <p:sldId id="31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151F2-C233-498B-9BFF-D2B931E2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7FFECA-15A2-4041-B760-F280D5540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94A7E-A3AA-48C6-9FCE-C4928AB4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5D51A-10A9-4E52-9596-6E4178A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38895-87EE-4823-8D66-40A5E185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2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705DF-7356-4D3D-9565-D77D1820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9419EE-9DED-41B5-A0DA-962E47157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B2F3B3-761E-406B-985F-7D8CEFD6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FA547C-7C0B-48CD-9278-9ADEF9AA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873FC-0901-4C64-8DA9-B83C54DF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62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8B8B10-DA88-4545-8474-B3074ECD1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EBCC9E-5814-4395-A0E4-F17D2D292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2A3A0-204B-4782-B790-C50F84AA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2B046-9554-4CD6-890E-AC6C54DD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C639C-6338-4252-8666-B9572DA8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1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コンテンツ（メッセージあ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34809"/>
            <a:ext cx="10972800" cy="484745"/>
          </a:xfrm>
        </p:spPr>
        <p:txBody>
          <a:bodyPr>
            <a:noAutofit/>
          </a:bodyPr>
          <a:lstStyle>
            <a:lvl1pPr>
              <a:defRPr sz="3733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9" y="6332069"/>
            <a:ext cx="11083636" cy="14788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6" y="644691"/>
            <a:ext cx="11083636" cy="14788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631737" y="718632"/>
            <a:ext cx="10972800" cy="620205"/>
          </a:xfrm>
          <a:noFill/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ja-JP" altLang="en-US" sz="2133" u="none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lang="ja-JP" altLang="en-US" sz="2400" smtClean="0"/>
            </a:lvl2pPr>
            <a:lvl3pPr>
              <a:defRPr lang="ja-JP" altLang="en-US" sz="2400" smtClean="0"/>
            </a:lvl3pPr>
            <a:lvl4pPr>
              <a:defRPr lang="ja-JP" altLang="en-US" sz="2400" smtClean="0"/>
            </a:lvl4pPr>
            <a:lvl5pPr>
              <a:defRPr lang="ja-JP" altLang="en-US" sz="2400"/>
            </a:lvl5pPr>
          </a:lstStyle>
          <a:p>
            <a:pPr marL="0" lvl="0" indent="0">
              <a:buNone/>
            </a:pPr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01C647-202F-49F1-A400-939D14AFA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647" y="6436348"/>
            <a:ext cx="7201296" cy="384000"/>
          </a:xfrm>
        </p:spPr>
        <p:txBody>
          <a:bodyPr tIns="0" bIns="0">
            <a:noAutofit/>
          </a:bodyPr>
          <a:lstStyle>
            <a:lvl1pPr marL="357699" indent="-357699">
              <a:spcBef>
                <a:spcPts val="0"/>
              </a:spcBef>
              <a:tabLst>
                <a:tab pos="357699" algn="l"/>
              </a:tabLst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  <a:endParaRPr kumimoji="1" lang="en-US" altLang="ja-JP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07AC6-8FD5-4C3B-B917-FFBD537F977C}"/>
              </a:ext>
            </a:extLst>
          </p:cNvPr>
          <p:cNvSpPr txBox="1"/>
          <p:nvPr userDrawn="1"/>
        </p:nvSpPr>
        <p:spPr>
          <a:xfrm>
            <a:off x="10992544" y="6465600"/>
            <a:ext cx="888000" cy="350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597A8DCA-8F96-49CD-B4D5-7AC92F955860}" type="slidenum">
              <a:rPr lang="en-CA" sz="3200" b="1" smtClean="0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ctr"/>
              <a:t>‹#›</a:t>
            </a:fld>
            <a:endParaRPr lang="en-CA" sz="3200" b="1" dirty="0">
              <a:solidFill>
                <a:srgbClr val="7F7F7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7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25232-552E-48D3-8290-9748DA94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CBB188-3AAA-493E-AFAA-81228328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74E44-F7B1-41C5-97FF-73E5CD58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2DA3A-4DBA-4F17-8A09-9304FBDB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83A47-0B2C-434D-B35D-541D85D4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0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77130-4EEC-43D5-BE80-2E4AABE4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19BE10-62BD-4FF7-A851-08F4B447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99798-3035-454C-9B17-7B79F37D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88215B-8759-4130-9FF9-91A3EE90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1AC4C-7549-40F5-AC53-0EFE8120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8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7A3F9-642C-44E5-80B4-B44BAC32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23F37B-2E13-40F3-9DB2-C02D857A9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1E8235-1D95-437A-873E-00C07E37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29960-06C2-4E49-B564-C3849C3E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438629-08B3-4CD0-ADF1-A7D40F03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772665-E1E3-4635-A809-4067CB3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211BE-4F26-4797-A20A-84AF9BA5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BCF5B5-4639-451B-92ED-75BBA3F6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33A49-9608-41DC-BB87-B6B68B68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EC103D-6C06-47F4-84C6-EF9750374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AA742-06C9-448F-8600-8C08802BF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193094-1AAB-4C75-AABD-60454C68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444949-D4A4-4238-A114-3C637680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387AC6-241C-4D85-9474-5186903B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3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472F-B22C-40DA-910B-9576590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54783B-5832-40DF-9BD0-3612362E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0B98F8-F29A-4028-9C9C-04815DDE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996E1F-F86A-4EDC-AC54-01442AE1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34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941348-B66E-482C-AC09-38B66E1E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AD814A-5FF2-4D1A-9120-8CFD1596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80143A-CAF8-4D98-8C87-5F15FD14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2AC39-DF43-4754-B100-8F20A9AE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606B4-7A1A-4096-82CB-C3C83282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185AA4-D10C-43D8-A70D-C278A747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49CA81-AA52-4935-8D8B-7C53611D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60147A-068E-4028-A87D-CF67620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685052-A256-42E9-8A75-47C11B8A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AA472-C8FB-48B2-AC30-A1BAC4B2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EAAC6-30B4-4F31-95CB-F4AD5E240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4D27B7-5746-46E9-8FF8-A38BE9AE4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7363E4-22E1-4E4A-BC90-91C2A878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86FE92-6AC4-4817-AF55-A92E0B26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24705B-0C91-43DB-BD48-8AF4763E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1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D1B62E-463F-402C-B61A-A3F3E9BD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CED49-C863-4AD7-B08E-1C792B36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9C71E-B544-4FF4-8D9B-F3E6F926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EDC4-B057-4690-86B7-D065D6D068CE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018C9-C480-42AC-9AA5-27097B10F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B0AC9-4AD3-4909-96E6-4340F9FCC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4349-4EE0-4E5D-B4BB-F2C2B8372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9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a.wikipedia.org/wiki/%E3%83%95%E3%82%A1%E3%82%A4%E3%83%AB:RWS_Tarot_00_Fool.jpg#metadata" TargetMode="Externa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①研究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4314" y="1229711"/>
            <a:ext cx="1082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注力して学習している内容とその取り組み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取り組み ～課題の解決～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5646" y="6436348"/>
            <a:ext cx="8162700" cy="384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4314" y="1229711"/>
            <a:ext cx="10820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分析した課題を解決するためにしたこと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67F736-F25E-477E-8652-D554B4E9579B}"/>
              </a:ext>
            </a:extLst>
          </p:cNvPr>
          <p:cNvSpPr/>
          <p:nvPr/>
        </p:nvSpPr>
        <p:spPr>
          <a:xfrm>
            <a:off x="641685" y="1229711"/>
            <a:ext cx="10820396" cy="49995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2AB750-F5C9-496B-89DF-ED218C053FA2}"/>
              </a:ext>
            </a:extLst>
          </p:cNvPr>
          <p:cNvSpPr txBox="1"/>
          <p:nvPr/>
        </p:nvSpPr>
        <p:spPr>
          <a:xfrm>
            <a:off x="641682" y="1752933"/>
            <a:ext cx="108130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「時間がない」と仰るお客様の存在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簡単なパンフレットを作成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してお配りした。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サービス内容の複雑さから敬遠されるお客様の存在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パンフレットをお客様と一緒に見ながら、</a:t>
            </a:r>
            <a:b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お客様にメリットのあるサービス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だということを伝えた。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「使い方、ダウンロード方法がわからない」と仰る、</a:t>
            </a:r>
            <a:b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スマートフォンに使い慣れていないお客様の存在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お客様に許可をいただき、実際に画面を拝見させていただきながら、</a:t>
            </a:r>
            <a:b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お客様一人ひとりに向き合い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から説明、設定をした。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66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取り組み ～貪欲に獲得へつなげる～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5646" y="6436348"/>
            <a:ext cx="8162700" cy="384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4314" y="1229711"/>
            <a:ext cx="10820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さらに獲得件数を伸ばすために実施したこと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67F736-F25E-477E-8652-D554B4E9579B}"/>
              </a:ext>
            </a:extLst>
          </p:cNvPr>
          <p:cNvSpPr/>
          <p:nvPr/>
        </p:nvSpPr>
        <p:spPr>
          <a:xfrm>
            <a:off x="641685" y="1229711"/>
            <a:ext cx="10820396" cy="49995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2AB750-F5C9-496B-89DF-ED218C053FA2}"/>
              </a:ext>
            </a:extLst>
          </p:cNvPr>
          <p:cNvSpPr txBox="1"/>
          <p:nvPr/>
        </p:nvSpPr>
        <p:spPr>
          <a:xfrm>
            <a:off x="641682" y="1752933"/>
            <a:ext cx="10813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修理依頼でお越しくださったお客様など、直接関係しない目的のお客様にも勧誘をすることで、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「知らなかった」や「ついでに」をチャンスに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変えた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「とりあえず、買取の上限価格だけ知りたい」と仰るお客様に、実際は、店員が手元で調べることはできるが、</a:t>
            </a:r>
            <a:b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「こちらのアプリをダウンロードすることで、ご自宅でも知ることができます！」と、その場で終わらせず、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「来店不要」を売りに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獲得へ繋げた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元々サービスを知っているお客様にも、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お知り合いの方で買い取りをご検討されている方の存在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をお聞きし、追加でパンフレットをお渡しした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932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3540B-0672-4916-AA26-1E48F266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自分のできる価値提供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まとめ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46795A-6D7F-4A2B-A259-A4890D8C2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30319B-244C-4943-A93C-45A58E8CD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26B746-9F23-4AE4-B16F-ACF7903940DF}"/>
              </a:ext>
            </a:extLst>
          </p:cNvPr>
          <p:cNvSpPr txBox="1"/>
          <p:nvPr/>
        </p:nvSpPr>
        <p:spPr>
          <a:xfrm>
            <a:off x="634314" y="1229711"/>
            <a:ext cx="10820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私の経験からの提供できる価値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436D2C-9290-43C7-9923-CF9F9CD5FCFF}"/>
              </a:ext>
            </a:extLst>
          </p:cNvPr>
          <p:cNvSpPr/>
          <p:nvPr/>
        </p:nvSpPr>
        <p:spPr>
          <a:xfrm>
            <a:off x="641685" y="1229711"/>
            <a:ext cx="10820396" cy="49995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66911F-C80C-4904-86A1-7A06641C3DA1}"/>
              </a:ext>
            </a:extLst>
          </p:cNvPr>
          <p:cNvSpPr txBox="1"/>
          <p:nvPr/>
        </p:nvSpPr>
        <p:spPr>
          <a:xfrm>
            <a:off x="641682" y="1752933"/>
            <a:ext cx="108130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お客様など、相手の気持ちになって行動をとることができる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取引先の方の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ニーズを引き出す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ことができる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期待値を超える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ためにはどうするかを考えることができる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目標のために足りないものなど、課題分析ができる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業務に足りない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知識、技術のキャッチアップ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を欠かさない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今の自分に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足りないものや課題を見つける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ことができる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自発的に考えて、行動することができる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将来的に必要な行動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をとることができる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50" lvl="1" indent="-5143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目標達成のために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様々なアプローチ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ができる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834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③キャリア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9600" y="1032003"/>
            <a:ext cx="1082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92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人生のテーマ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5645" y="6448926"/>
            <a:ext cx="8093134" cy="371422"/>
          </a:xfrm>
        </p:spPr>
        <p:txBody>
          <a:bodyPr/>
          <a:lstStyle/>
          <a:p>
            <a:r>
              <a:rPr kumimoji="1" lang="en-US" altLang="ja-JP" dirty="0">
                <a:hlinkClick r:id="rId2"/>
              </a:rPr>
              <a:t>https://ja.wikipedia.org/wiki/%E3%83%95%E3%82%A1%E3%82%A4%E3%83%AB:RWS_Tarot_00_Fool.jpg#metadata</a:t>
            </a:r>
            <a:r>
              <a:rPr kumimoji="1" lang="ja-JP" altLang="en-US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731CFC-52D9-4098-96E9-DCFCF99B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553" l="938" r="98391">
                        <a14:foregroundMark x1="66756" y1="77035" x2="86997" y2="80338"/>
                        <a14:foregroundMark x1="91287" y1="78725" x2="85523" y2="76190"/>
                        <a14:foregroundMark x1="15952" y1="38402" x2="8445" y2="38402"/>
                        <a14:foregroundMark x1="6032" y1="37020" x2="4960" y2="36790"/>
                        <a14:foregroundMark x1="40885" y1="25269" x2="4155" y2="37250"/>
                        <a14:foregroundMark x1="45710" y1="84639" x2="21582" y2="76498"/>
                        <a14:foregroundMark x1="80831" y1="74194" x2="82038" y2="71275"/>
                        <a14:foregroundMark x1="82440" y1="68971" x2="82440" y2="70123"/>
                        <a14:foregroundMark x1="61126" y1="63748" x2="68231" y2="66513"/>
                        <a14:foregroundMark x1="76944" y1="74424" x2="74933" y2="72581"/>
                        <a14:foregroundMark x1="81635" y1="67435" x2="80429" y2="66513"/>
                        <a14:foregroundMark x1="68633" y1="70353" x2="66622" y2="69892"/>
                        <a14:foregroundMark x1="88874" y1="30952" x2="90483" y2="25499"/>
                        <a14:foregroundMark x1="41421" y1="54762" x2="43834" y2="63364"/>
                        <a14:foregroundMark x1="88874" y1="24424" x2="91689" y2="24578"/>
                        <a14:foregroundMark x1="88472" y1="28264" x2="86461" y2="27803"/>
                        <a14:foregroundMark x1="70241" y1="10522" x2="64745" y2="14439"/>
                        <a14:foregroundMark x1="56836" y1="13748" x2="61528" y2="13748"/>
                        <a14:foregroundMark x1="10188" y1="37558" x2="13271" y2="40246"/>
                        <a14:foregroundMark x1="85791" y1="66743" x2="87265" y2="67435"/>
                        <a14:foregroundMark x1="69839" y1="12366" x2="71046" y2="10369"/>
                        <a14:foregroundMark x1="71046" y1="10369" x2="71046" y2="10369"/>
                        <a14:foregroundMark x1="74665" y1="21198" x2="75871" y2="15515"/>
                        <a14:foregroundMark x1="52949" y1="15745" x2="56836" y2="13748"/>
                        <a14:foregroundMark x1="76676" y1="11905" x2="76676" y2="11444"/>
                        <a14:backgroundMark x1="18365" y1="7527" x2="21314" y2="17896"/>
                        <a14:backgroundMark x1="14075" y1="53456" x2="20643" y2="61290"/>
                        <a14:backgroundMark x1="27078" y1="7143" x2="47989" y2="8833"/>
                        <a14:backgroundMark x1="43029" y1="13364" x2="9786" y2="28264"/>
                        <a14:backgroundMark x1="8445" y1="6682" x2="12064" y2="20276"/>
                        <a14:backgroundMark x1="12869" y1="47005" x2="12064" y2="63978"/>
                        <a14:backgroundMark x1="32172" y1="64900" x2="4558" y2="68971"/>
                        <a14:backgroundMark x1="70643" y1="55376" x2="88338" y2="49232"/>
                        <a14:backgroundMark x1="52413" y1="63518" x2="54021" y2="65822"/>
                        <a14:backgroundMark x1="50402" y1="62673" x2="48391" y2="60369"/>
                        <a14:backgroundMark x1="49196" y1="59677" x2="47587" y2="59217"/>
                        <a14:backgroundMark x1="75737" y1="49078" x2="59920" y2="44086"/>
                        <a14:backgroundMark x1="95174" y1="45161" x2="91957" y2="36790"/>
                        <a14:backgroundMark x1="77346" y1="28418" x2="71314" y2="26344"/>
                        <a14:backgroundMark x1="86059" y1="40860" x2="84853" y2="37020"/>
                        <a14:backgroundMark x1="63003" y1="19816" x2="66220" y2="23886"/>
                        <a14:backgroundMark x1="52413" y1="3917" x2="55898" y2="11214"/>
                        <a14:backgroundMark x1="72118" y1="6452" x2="95576" y2="20737"/>
                        <a14:backgroundMark x1="15147" y1="35177" x2="18767" y2="34332"/>
                        <a14:backgroundMark x1="13673" y1="35637" x2="10858" y2="36790"/>
                        <a14:backgroundMark x1="59115" y1="16359" x2="59115" y2="16359"/>
                        <a14:backgroundMark x1="87668" y1="51767" x2="87668" y2="60829"/>
                        <a14:backgroundMark x1="56300" y1="68280" x2="57909" y2="71736"/>
                        <a14:backgroundMark x1="10054" y1="44700" x2="25871" y2="50154"/>
                        <a14:backgroundMark x1="29088" y1="69892" x2="34584" y2="73272"/>
                        <a14:backgroundMark x1="4960" y1="72197" x2="11260" y2="83257"/>
                        <a14:backgroundMark x1="9651" y1="79647" x2="19571" y2="88710"/>
                        <a14:backgroundMark x1="16890" y1="34101" x2="21582" y2="33026"/>
                        <a14:backgroundMark x1="23592" y1="32335" x2="23592" y2="32335"/>
                        <a14:backgroundMark x1="25603" y1="31183" x2="25603" y2="311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355" y="2834834"/>
            <a:ext cx="2221999" cy="387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D2CB0-38E9-4151-9023-31D10E4F5935}"/>
              </a:ext>
            </a:extLst>
          </p:cNvPr>
          <p:cNvSpPr txBox="1"/>
          <p:nvPr/>
        </p:nvSpPr>
        <p:spPr>
          <a:xfrm>
            <a:off x="609600" y="1026694"/>
            <a:ext cx="1097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どこにいても</a:t>
            </a:r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プロフェッショナル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であること</a:t>
            </a:r>
            <a:endParaRPr kumimoji="1"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何にも縛られず、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人生の主導権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を握りつづける。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日々、挑戦、進化を重ね、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生涯現役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でいつづける。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自らが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価値を創造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できる存在である。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自らが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価値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そのものである。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4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将来のキャリアビジョン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5645" y="6448926"/>
            <a:ext cx="8093134" cy="371422"/>
          </a:xfrm>
        </p:spPr>
        <p:txBody>
          <a:bodyPr/>
          <a:lstStyle/>
          <a:p>
            <a:r>
              <a:rPr kumimoji="1" lang="en-US" altLang="ja-JP" dirty="0"/>
              <a:t>PG</a:t>
            </a:r>
            <a:r>
              <a:rPr kumimoji="1" lang="ja-JP" altLang="en-US" dirty="0"/>
              <a:t> プログラマー</a:t>
            </a:r>
            <a:endParaRPr kumimoji="1" lang="en-US" altLang="ja-JP" dirty="0"/>
          </a:p>
          <a:p>
            <a:r>
              <a:rPr lang="en-US" altLang="ja-JP" dirty="0"/>
              <a:t>SE</a:t>
            </a:r>
            <a:r>
              <a:rPr lang="ja-JP" altLang="en-US" dirty="0"/>
              <a:t> システムエンジニア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D2CB0-38E9-4151-9023-31D10E4F5935}"/>
              </a:ext>
            </a:extLst>
          </p:cNvPr>
          <p:cNvSpPr txBox="1"/>
          <p:nvPr/>
        </p:nvSpPr>
        <p:spPr>
          <a:xfrm>
            <a:off x="609600" y="1026694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どこにいても</a:t>
            </a:r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求められるプロのデジタル人材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になる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なりたい姿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常に選択肢を持ち続けられる、お願いされる、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選ばれる人材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になる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選ばれる人材になるためには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将来性、トレンド性のある、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これから熱い職種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である必要がある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これから熱い職種とは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	PG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、データサイエンティストなどの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職、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デジタル人材</a:t>
            </a:r>
            <a:endParaRPr lang="en-US" altLang="ja-JP" sz="28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求める人材ではなく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求められる人材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になりたい。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これまで楽しく学んできた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プログラミングの知識を仕事にしたい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38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それぞれの学校での学び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所謂ダブルスクール。 専門学校で希望者のみ大学との併修が可能。さらにいうと</a:t>
            </a:r>
            <a:r>
              <a:rPr lang="en-US" altLang="ja-JP" dirty="0"/>
              <a:t>(</a:t>
            </a:r>
            <a:r>
              <a:rPr lang="ja-JP" altLang="en-US" dirty="0"/>
              <a:t>短大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r>
              <a:rPr lang="en-US" altLang="ja-JP" dirty="0"/>
              <a:t>+</a:t>
            </a:r>
            <a:r>
              <a:rPr lang="ja-JP" altLang="en-US" dirty="0"/>
              <a:t>大学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kumimoji="1" lang="ja-JP" altLang="en-US" dirty="0"/>
              <a:t>メインで普段通っている学校は専門学校ということもあり、研究は</a:t>
            </a:r>
            <a:r>
              <a:rPr kumimoji="1" lang="en-US" altLang="ja-JP" dirty="0"/>
              <a:t>4</a:t>
            </a:r>
            <a:r>
              <a:rPr kumimoji="1" lang="ja-JP" altLang="en-US" dirty="0"/>
              <a:t>年生から始まる。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4943" y="1037754"/>
            <a:ext cx="10972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○○学校 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(4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年制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情報系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について学んでいます。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C, C#, Java, PHP, HTML, CSS , Ruby, JavaScript, Python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といった言語、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SQL,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Linux, AWS, Cisco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機器の設定といった環境構築から、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	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要件定義、機能設計まで、</a:t>
            </a:r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について全体的に学習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国家資格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である基本情報技術者や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MOS(Excel)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などを取得しました。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○○大学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経営、経済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について学んでいます。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マーケティング、組織マネジメントなど、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ビジネス視点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について学習しました。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という専門的な視点だけでなく、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広い視野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を持つため、入学しました。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779C97-EA49-4212-90FD-50BCA4951B97}"/>
              </a:ext>
            </a:extLst>
          </p:cNvPr>
          <p:cNvSpPr txBox="1"/>
          <p:nvPr/>
        </p:nvSpPr>
        <p:spPr>
          <a:xfrm>
            <a:off x="1126714" y="3337981"/>
            <a:ext cx="4572651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なぜ専門学校を選んだのか</a:t>
            </a:r>
            <a:r>
              <a:rPr lang="en-US" altLang="ja-JP" sz="1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手に職をつけたいと思ったから。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業界の将来性や、看護師である母親の姿から、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安定とは自分で勝ち取るものだと考えたから。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79C37F-A8B2-4C89-BE7F-0E96813DD8C0}"/>
              </a:ext>
            </a:extLst>
          </p:cNvPr>
          <p:cNvSpPr txBox="1"/>
          <p:nvPr/>
        </p:nvSpPr>
        <p:spPr>
          <a:xfrm>
            <a:off x="5699365" y="3638466"/>
            <a:ext cx="4331693" cy="9848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ja-JP" altLang="en-US" sz="1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なぜ大学併修を選んだのか</a:t>
            </a:r>
            <a:r>
              <a:rPr lang="en-US" altLang="ja-JP" sz="1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pPr lvl="2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人生の選択肢を増やしたかったから。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父親の勧めもあり、大卒でないというだけで、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道を閉ざされてしまうことを避けたかったから。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44330B2-A48A-486B-BEF2-7B19A9F98E20}"/>
              </a:ext>
            </a:extLst>
          </p:cNvPr>
          <p:cNvCxnSpPr>
            <a:cxnSpLocks/>
          </p:cNvCxnSpPr>
          <p:nvPr/>
        </p:nvCxnSpPr>
        <p:spPr>
          <a:xfrm flipV="1">
            <a:off x="10031058" y="4141773"/>
            <a:ext cx="216094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6A3E11F-AA9F-449C-B544-446230180FA4}"/>
              </a:ext>
            </a:extLst>
          </p:cNvPr>
          <p:cNvCxnSpPr>
            <a:cxnSpLocks/>
          </p:cNvCxnSpPr>
          <p:nvPr/>
        </p:nvCxnSpPr>
        <p:spPr>
          <a:xfrm>
            <a:off x="46243" y="3975350"/>
            <a:ext cx="1126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3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注力して学習している内容とその取り組み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5646" y="6436348"/>
            <a:ext cx="8162700" cy="384000"/>
          </a:xfrm>
        </p:spPr>
        <p:txBody>
          <a:bodyPr/>
          <a:lstStyle/>
          <a:p>
            <a:r>
              <a:rPr kumimoji="1" lang="ja-JP" altLang="en-US" dirty="0"/>
              <a:t>デスクトップアプリ</a:t>
            </a:r>
            <a:r>
              <a:rPr kumimoji="1" lang="en-US" altLang="ja-JP" dirty="0"/>
              <a:t>:</a:t>
            </a:r>
            <a:r>
              <a:rPr kumimoji="1" lang="ja-JP" altLang="en-US" dirty="0"/>
              <a:t>パソコンにダウンロードして</a:t>
            </a:r>
            <a:r>
              <a:rPr lang="ja-JP" altLang="en-US" dirty="0"/>
              <a:t>パソコン上</a:t>
            </a:r>
            <a:r>
              <a:rPr kumimoji="1" lang="ja-JP" altLang="en-US" dirty="0"/>
              <a:t>で実行する方式 </a:t>
            </a:r>
            <a:r>
              <a:rPr kumimoji="1" lang="en-US" altLang="ja-JP" dirty="0"/>
              <a:t>| Web</a:t>
            </a:r>
            <a:r>
              <a:rPr kumimoji="1" lang="ja-JP" altLang="en-US" dirty="0"/>
              <a:t>アプリ</a:t>
            </a:r>
            <a:r>
              <a:rPr lang="en-US" altLang="ja-JP" dirty="0"/>
              <a:t>:URL</a:t>
            </a:r>
            <a:r>
              <a:rPr lang="ja-JP" altLang="en-US" dirty="0"/>
              <a:t>にアクセスしサーバー上で実行する方式</a:t>
            </a:r>
            <a:endParaRPr lang="en-US" altLang="ja-JP" dirty="0"/>
          </a:p>
          <a:p>
            <a:r>
              <a:rPr kumimoji="1" lang="en-US" altLang="ja-JP" dirty="0"/>
              <a:t>HTML:</a:t>
            </a:r>
            <a:r>
              <a:rPr kumimoji="1" lang="ja-JP" altLang="en-US" dirty="0"/>
              <a:t>レイアウト。ウェブページを表現するために用いられる。 </a:t>
            </a:r>
            <a:r>
              <a:rPr kumimoji="1" lang="en-US" altLang="ja-JP" dirty="0"/>
              <a:t>| CSS:</a:t>
            </a:r>
            <a:r>
              <a:rPr kumimoji="1" lang="ja-JP" altLang="en-US" dirty="0"/>
              <a:t>デザイン。</a:t>
            </a:r>
            <a:r>
              <a:rPr kumimoji="1" lang="en-US" altLang="ja-JP" dirty="0"/>
              <a:t>HTML</a:t>
            </a:r>
            <a:r>
              <a:rPr lang="ja-JP" altLang="en-US" dirty="0"/>
              <a:t>を修飾する形で用いられる。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4314" y="1229711"/>
            <a:ext cx="10820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学習内容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67F736-F25E-477E-8652-D554B4E9579B}"/>
              </a:ext>
            </a:extLst>
          </p:cNvPr>
          <p:cNvSpPr/>
          <p:nvPr/>
        </p:nvSpPr>
        <p:spPr>
          <a:xfrm>
            <a:off x="641685" y="1229711"/>
            <a:ext cx="10820396" cy="1133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2AB750-F5C9-496B-89DF-ED218C053FA2}"/>
              </a:ext>
            </a:extLst>
          </p:cNvPr>
          <p:cNvSpPr txBox="1"/>
          <p:nvPr/>
        </p:nvSpPr>
        <p:spPr>
          <a:xfrm>
            <a:off x="641682" y="1752933"/>
            <a:ext cx="1081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デスクトップアプリ、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アプリの製作</a:t>
            </a:r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取り組み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E482A-0A49-4B82-B071-DC96170617D9}"/>
              </a:ext>
            </a:extLst>
          </p:cNvPr>
          <p:cNvSpPr txBox="1"/>
          <p:nvPr/>
        </p:nvSpPr>
        <p:spPr>
          <a:xfrm>
            <a:off x="634315" y="2673631"/>
            <a:ext cx="521416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アプリの概要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F91A40-F5CE-4CCF-BDE9-644AF67F4662}"/>
              </a:ext>
            </a:extLst>
          </p:cNvPr>
          <p:cNvSpPr/>
          <p:nvPr/>
        </p:nvSpPr>
        <p:spPr>
          <a:xfrm>
            <a:off x="641686" y="2673632"/>
            <a:ext cx="5214166" cy="34395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B1FDC7-0365-41B8-A2E8-C1A4FCA09010}"/>
              </a:ext>
            </a:extLst>
          </p:cNvPr>
          <p:cNvSpPr txBox="1"/>
          <p:nvPr/>
        </p:nvSpPr>
        <p:spPr>
          <a:xfrm>
            <a:off x="641682" y="3196854"/>
            <a:ext cx="52106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デスクトップアプリ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電卓、ストップウォッチを作成した。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簡単ではあるが、以降の取り組みのきっかけであり、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から作成した。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とても楽しかった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リスト、スパムメールアプリを作成した。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裏側の処理だけではなく、表側の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HTML,CSS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などの知識も必要なため、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今までの学習の総復習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のような形となった。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B05753-8958-43DA-B28C-4780B33D07D9}"/>
              </a:ext>
            </a:extLst>
          </p:cNvPr>
          <p:cNvSpPr txBox="1"/>
          <p:nvPr/>
        </p:nvSpPr>
        <p:spPr>
          <a:xfrm>
            <a:off x="6233177" y="2673631"/>
            <a:ext cx="521416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取り組みの背景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115EA4-46CF-45DA-AB36-F608A934E56D}"/>
              </a:ext>
            </a:extLst>
          </p:cNvPr>
          <p:cNvSpPr/>
          <p:nvPr/>
        </p:nvSpPr>
        <p:spPr>
          <a:xfrm>
            <a:off x="6240548" y="2673632"/>
            <a:ext cx="5214166" cy="34395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29065F-924E-4BE2-B62D-CFA79B63D75B}"/>
              </a:ext>
            </a:extLst>
          </p:cNvPr>
          <p:cNvSpPr txBox="1"/>
          <p:nvPr/>
        </p:nvSpPr>
        <p:spPr>
          <a:xfrm>
            <a:off x="6240378" y="3196854"/>
            <a:ext cx="52106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きっかけは授業での課題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新しい技術への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興味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から、</a:t>
            </a:r>
            <a:b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趣味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としても「作ってみたい！」と思った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技術の習得には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インプットよりも、</a:t>
            </a:r>
            <a:b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アウトプット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が大事だと考えた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同じ処理は他のアプリにも流用ができるので、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知識の引き出し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を増やしたかった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3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アプリ製作から学んだこと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授業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149469" y="6436348"/>
            <a:ext cx="8616462" cy="3840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メソッド</a:t>
            </a:r>
            <a:r>
              <a:rPr kumimoji="1" lang="en-US" altLang="ja-JP" dirty="0"/>
              <a:t>:</a:t>
            </a:r>
            <a:r>
              <a:rPr kumimoji="1" lang="ja-JP" altLang="en-US" dirty="0"/>
              <a:t>特定の処理をするプログラム内のプログラム</a:t>
            </a:r>
            <a:r>
              <a:rPr kumimoji="1" lang="en-US" altLang="ja-JP" dirty="0"/>
              <a:t>, </a:t>
            </a:r>
            <a:r>
              <a:rPr kumimoji="1" lang="ja-JP" altLang="en-US" dirty="0"/>
              <a:t>可読性</a:t>
            </a:r>
            <a:r>
              <a:rPr kumimoji="1" lang="en-US" altLang="ja-JP" dirty="0"/>
              <a:t>(</a:t>
            </a:r>
            <a:r>
              <a:rPr kumimoji="1" lang="ja-JP" altLang="en-US" dirty="0"/>
              <a:t>読みやすさ</a:t>
            </a:r>
            <a:r>
              <a:rPr kumimoji="1" lang="en-US" altLang="ja-JP" dirty="0"/>
              <a:t>), </a:t>
            </a:r>
            <a:r>
              <a:rPr kumimoji="1" lang="ja-JP" altLang="en-US" dirty="0"/>
              <a:t>保守性</a:t>
            </a:r>
            <a:r>
              <a:rPr kumimoji="1" lang="en-US" altLang="ja-JP" dirty="0"/>
              <a:t>(</a:t>
            </a:r>
            <a:r>
              <a:rPr kumimoji="1" lang="ja-JP" altLang="en-US" dirty="0"/>
              <a:t>メンテナンスや改良、不具合の直しやすさ</a:t>
            </a:r>
            <a:r>
              <a:rPr kumimoji="1" lang="en-US" altLang="ja-JP" dirty="0"/>
              <a:t>),</a:t>
            </a:r>
            <a:r>
              <a:rPr kumimoji="1" lang="ja-JP" altLang="en-US" dirty="0"/>
              <a:t> 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オブジェクト指向</a:t>
            </a:r>
            <a:r>
              <a:rPr lang="en-US" altLang="ja-JP" dirty="0"/>
              <a:t>:</a:t>
            </a:r>
            <a:r>
              <a:rPr lang="ja-JP" altLang="en-US" dirty="0"/>
              <a:t>役割ごとに処理を分ける考え</a:t>
            </a:r>
            <a:r>
              <a:rPr lang="en-US" altLang="ja-JP" dirty="0"/>
              <a:t>, GUI:</a:t>
            </a:r>
            <a:r>
              <a:rPr lang="ja-JP" altLang="en-US" dirty="0"/>
              <a:t>ボタンなど目に見える</a:t>
            </a:r>
            <a:r>
              <a:rPr lang="en-US" altLang="ja-JP" dirty="0"/>
              <a:t>UI, </a:t>
            </a:r>
            <a:r>
              <a:rPr lang="ja-JP" altLang="en-US" dirty="0"/>
              <a:t>ライブラリ</a:t>
            </a:r>
            <a:r>
              <a:rPr lang="en-US" altLang="ja-JP" dirty="0"/>
              <a:t>(API):</a:t>
            </a:r>
            <a:r>
              <a:rPr lang="ja-JP" altLang="en-US" dirty="0"/>
              <a:t>高度な処理をまとめてくれたモノ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9600" y="748448"/>
            <a:ext cx="1082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電卓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同じ処理の多さから、メソッドを使うことで、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コードの可読性、保守性を高く保てることを学んだ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また、オブジェクト指向を意識するようになった。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アナログストップウォッチ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課題を細分化と技術の組み合わせを学んだ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アナログストップウォッチ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C#”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と検索しても、情報が少なくでてこなかったが、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デジタルストップウォッチ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”, “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アナログ時計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と課題を分けることで、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組み合わせて解決した。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1661AF-D313-4F3C-A472-BE494DB5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46" y="818508"/>
            <a:ext cx="3824675" cy="261049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AB306DA-FF5B-43F5-AB96-5B3A17A8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347" y="3832086"/>
            <a:ext cx="1925053" cy="26042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8DBAB20-86C7-4C3F-95B7-EE8BB56CD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946" y="4298197"/>
            <a:ext cx="1540687" cy="18524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3DADBC5-D466-492B-88DF-034D96675F2C}"/>
              </a:ext>
            </a:extLst>
          </p:cNvPr>
          <p:cNvCxnSpPr/>
          <p:nvPr/>
        </p:nvCxnSpPr>
        <p:spPr>
          <a:xfrm flipH="1">
            <a:off x="9001633" y="4298197"/>
            <a:ext cx="1618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C9E1EC7-EF87-4081-ABB8-00A20CA4B6EC}"/>
              </a:ext>
            </a:extLst>
          </p:cNvPr>
          <p:cNvCxnSpPr>
            <a:cxnSpLocks/>
          </p:cNvCxnSpPr>
          <p:nvPr/>
        </p:nvCxnSpPr>
        <p:spPr>
          <a:xfrm flipH="1">
            <a:off x="9001633" y="4957011"/>
            <a:ext cx="1618240" cy="11525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B029C2-6DF4-4A0C-9221-4E496EBD31C9}"/>
              </a:ext>
            </a:extLst>
          </p:cNvPr>
          <p:cNvSpPr txBox="1"/>
          <p:nvPr/>
        </p:nvSpPr>
        <p:spPr>
          <a:xfrm>
            <a:off x="1170068" y="4693060"/>
            <a:ext cx="5730411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使用技術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.NET(C#)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技術選定の理由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ドラックアンドドロップで直感的に開発ができるから。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言語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,Java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を学んでいたことから、学習コストが低いから。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GUI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ライブラリのサポート期間や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C#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の将来性から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294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アプリ製作から学んだこと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チーム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) (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授業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149469" y="6436348"/>
            <a:ext cx="8616462" cy="384000"/>
          </a:xfrm>
        </p:spPr>
        <p:txBody>
          <a:bodyPr/>
          <a:lstStyle/>
          <a:p>
            <a:r>
              <a:rPr kumimoji="1" lang="ja-JP" altLang="en-US" dirty="0"/>
              <a:t>スパムメール</a:t>
            </a:r>
            <a:r>
              <a:rPr kumimoji="1" lang="en-US" altLang="ja-JP" dirty="0"/>
              <a:t>:</a:t>
            </a:r>
            <a:r>
              <a:rPr kumimoji="1" lang="ja-JP" altLang="en-US" dirty="0"/>
              <a:t> 迷惑メール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今回は、</a:t>
            </a:r>
            <a:r>
              <a:rPr lang="ja-JP" altLang="en-US" dirty="0"/>
              <a:t>先生へのイタズラ目的</a:t>
            </a:r>
            <a:r>
              <a:rPr lang="en-US" altLang="ja-JP" dirty="0"/>
              <a:t>), </a:t>
            </a:r>
            <a:r>
              <a:rPr lang="ja-JP" altLang="en-US" dirty="0"/>
              <a:t>デプロイ</a:t>
            </a:r>
            <a:r>
              <a:rPr lang="en-US" altLang="ja-JP" dirty="0"/>
              <a:t>: URL</a:t>
            </a:r>
            <a:r>
              <a:rPr lang="ja-JP" altLang="en-US" dirty="0"/>
              <a:t>アクセスだけで使用できるようにサーバーにアップロードすること</a:t>
            </a:r>
            <a:endParaRPr lang="en-US" altLang="ja-JP" dirty="0"/>
          </a:p>
          <a:p>
            <a:r>
              <a:rPr kumimoji="1" lang="en-US" altLang="ja-JP" dirty="0"/>
              <a:t>(Web)</a:t>
            </a:r>
            <a:r>
              <a:rPr kumimoji="1" lang="ja-JP" altLang="en-US" dirty="0"/>
              <a:t>フレームワーク</a:t>
            </a:r>
            <a:r>
              <a:rPr kumimoji="1" lang="en-US" altLang="ja-JP" dirty="0"/>
              <a:t>: (Web)</a:t>
            </a:r>
            <a:r>
              <a:rPr kumimoji="1" lang="ja-JP" altLang="en-US" dirty="0"/>
              <a:t>アプリ実装のために必要な機能などを予めまとめたもの</a:t>
            </a:r>
            <a:r>
              <a:rPr kumimoji="1" lang="en-US" altLang="ja-JP" dirty="0"/>
              <a:t>, CSS: Web</a:t>
            </a:r>
            <a:r>
              <a:rPr kumimoji="1" lang="ja-JP" altLang="en-US" dirty="0"/>
              <a:t>ページのデザイン言語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9600" y="734990"/>
            <a:ext cx="10820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スパムメール送信アプリ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学んだこと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チーム開発、リーダーの難しさ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を実感し、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チームのまとめ方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を学んだ。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初めてのチームでの開発だった。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やる気のないメンバーをどうすれば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意欲的に参加させることができるか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を考えた。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リーダーとしての苦労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チームをまとめることに苦労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した。以下の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点の対策をした。</a:t>
            </a:r>
            <a:endParaRPr lang="en-US" altLang="ja-JP" sz="2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暇にさせない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遊んでて良いんだという空気にさせない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人員としてのリソースを無駄にしない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アイデア、意見、簡単な部分を任せる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「完成させるんだ！」という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共通の目的意識が大切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だと実感した。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71C9D6-2832-47EC-81B0-DC44E1D0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547" y="809592"/>
            <a:ext cx="2679032" cy="294761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E43269-7C35-43AA-87EE-140F1CAB0C6D}"/>
              </a:ext>
            </a:extLst>
          </p:cNvPr>
          <p:cNvSpPr txBox="1"/>
          <p:nvPr/>
        </p:nvSpPr>
        <p:spPr>
          <a:xfrm>
            <a:off x="1838069" y="4459086"/>
            <a:ext cx="60960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使用技術</a:t>
            </a:r>
            <a:endParaRPr lang="en-US" altLang="ja-JP" sz="14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Flask(Python)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HTML, BootStrap(CSS)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デプロイ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クラウドサービス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技術選定の理由</a:t>
            </a:r>
            <a:endParaRPr lang="en-US" altLang="ja-JP" sz="14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及び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フレームワークの学習目的。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小規模向けのフレームワーク 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Flask 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を選定。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デザインのコストを下げるため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BootStrap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を採用。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E48EF39-8F08-4AFC-89CB-8B62BCA8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96" y="4217281"/>
            <a:ext cx="3115503" cy="2057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646B3BE-FC03-4A1A-875F-4DAECC3F6B3F}"/>
              </a:ext>
            </a:extLst>
          </p:cNvPr>
          <p:cNvCxnSpPr>
            <a:cxnSpLocks/>
          </p:cNvCxnSpPr>
          <p:nvPr/>
        </p:nvCxnSpPr>
        <p:spPr>
          <a:xfrm flipH="1">
            <a:off x="8377989" y="2060289"/>
            <a:ext cx="1086853" cy="214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18A49BA-003A-4CF9-A77A-277E75082A21}"/>
              </a:ext>
            </a:extLst>
          </p:cNvPr>
          <p:cNvCxnSpPr>
            <a:cxnSpLocks/>
          </p:cNvCxnSpPr>
          <p:nvPr/>
        </p:nvCxnSpPr>
        <p:spPr>
          <a:xfrm>
            <a:off x="9865894" y="2072699"/>
            <a:ext cx="1557753" cy="213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アプリ製作から学んだこと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趣味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 と、これから 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149469" y="6436348"/>
            <a:ext cx="8616462" cy="384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ライブラリ</a:t>
            </a:r>
            <a:r>
              <a:rPr lang="en-US" altLang="ja-JP" dirty="0"/>
              <a:t>(API):</a:t>
            </a:r>
            <a:r>
              <a:rPr lang="ja-JP" altLang="en-US" dirty="0"/>
              <a:t>高度な処理をまとめてくれたモノ</a:t>
            </a:r>
            <a:r>
              <a:rPr lang="en-US" altLang="ja-JP" dirty="0"/>
              <a:t>, </a:t>
            </a:r>
            <a:r>
              <a:rPr lang="ja-JP" altLang="en-US" dirty="0"/>
              <a:t>ブラックボックス</a:t>
            </a:r>
            <a:r>
              <a:rPr lang="en-US" altLang="ja-JP" dirty="0"/>
              <a:t>:</a:t>
            </a:r>
            <a:r>
              <a:rPr lang="ja-JP" altLang="en-US" dirty="0"/>
              <a:t>中身がわからない状態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対照実験</a:t>
            </a:r>
            <a:r>
              <a:rPr lang="en-US" altLang="ja-JP" dirty="0"/>
              <a:t>:</a:t>
            </a:r>
            <a:r>
              <a:rPr lang="ja-JP" altLang="en-US" dirty="0"/>
              <a:t>ある条件の効果を調べるために、他の条件は全く同じにして、その条件のみを除いて行う実験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4314" y="1229711"/>
            <a:ext cx="89699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 株価アプリ 画像分析アプリ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様々なライブラリ、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の使い方を学んだ。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ストップウォッチから学んだ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「課題の細分化」「技術の組み合わせ」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からブラックボックスでも良いので、そういった動きをするものとして捉え、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自分の知らなかった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未知の技術に挑戦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している。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D5CADBC-EDA3-4A89-8B94-83BF652A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10" y="3808467"/>
            <a:ext cx="2471465" cy="2417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D21A484-D07D-4F54-B4E3-01A68D5B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81" y="3230260"/>
            <a:ext cx="3111632" cy="3027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71D0A9-DF1A-4FD2-821E-46D3442D3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310" y="1151003"/>
            <a:ext cx="2471465" cy="2422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9863F4-91D8-4A1A-91AA-CC3E88415EBC}"/>
              </a:ext>
            </a:extLst>
          </p:cNvPr>
          <p:cNvSpPr txBox="1"/>
          <p:nvPr/>
        </p:nvSpPr>
        <p:spPr>
          <a:xfrm>
            <a:off x="149469" y="3424989"/>
            <a:ext cx="618543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具体的な取り組み</a:t>
            </a:r>
            <a:b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面白そうなライブラリ、教材を見つけたら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まずは試してみる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初めての技術にどう適応するか</a:t>
            </a:r>
            <a:b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動くものを一旦作成し、どこがどう対応しているか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対照実験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のように試してみたり、ドキュメントを見る。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今までの開発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で得た知識を相互に取り入れる。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5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②エピソード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4314" y="1229711"/>
            <a:ext cx="1082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88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学生時代に頑張って取り組んだこと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5646" y="6436348"/>
            <a:ext cx="8162700" cy="384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4314" y="1229711"/>
            <a:ext cx="10820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エピソード</a:t>
            </a: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67F736-F25E-477E-8652-D554B4E9579B}"/>
              </a:ext>
            </a:extLst>
          </p:cNvPr>
          <p:cNvSpPr/>
          <p:nvPr/>
        </p:nvSpPr>
        <p:spPr>
          <a:xfrm>
            <a:off x="641685" y="1229711"/>
            <a:ext cx="10820396" cy="1133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2AB750-F5C9-496B-89DF-ED218C053FA2}"/>
              </a:ext>
            </a:extLst>
          </p:cNvPr>
          <p:cNvSpPr txBox="1"/>
          <p:nvPr/>
        </p:nvSpPr>
        <p:spPr>
          <a:xfrm>
            <a:off x="641682" y="1752933"/>
            <a:ext cx="1081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アルバイトでの自社アプリ勧誘</a:t>
            </a:r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取り組み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E482A-0A49-4B82-B071-DC96170617D9}"/>
              </a:ext>
            </a:extLst>
          </p:cNvPr>
          <p:cNvSpPr txBox="1"/>
          <p:nvPr/>
        </p:nvSpPr>
        <p:spPr>
          <a:xfrm>
            <a:off x="634314" y="2673631"/>
            <a:ext cx="1082040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F91A40-F5CE-4CCF-BDE9-644AF67F4662}"/>
              </a:ext>
            </a:extLst>
          </p:cNvPr>
          <p:cNvSpPr/>
          <p:nvPr/>
        </p:nvSpPr>
        <p:spPr>
          <a:xfrm>
            <a:off x="641685" y="2673632"/>
            <a:ext cx="10813029" cy="35827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B1FDC7-0365-41B8-A2E8-C1A4FCA09010}"/>
              </a:ext>
            </a:extLst>
          </p:cNvPr>
          <p:cNvSpPr txBox="1"/>
          <p:nvPr/>
        </p:nvSpPr>
        <p:spPr>
          <a:xfrm>
            <a:off x="641682" y="3196855"/>
            <a:ext cx="1081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目標達成のためにお客様目線の共感と課題分析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F65D64-E0C5-48A8-AF74-CE77D7ED8548}"/>
              </a:ext>
            </a:extLst>
          </p:cNvPr>
          <p:cNvSpPr txBox="1"/>
          <p:nvPr/>
        </p:nvSpPr>
        <p:spPr>
          <a:xfrm>
            <a:off x="641682" y="3758363"/>
            <a:ext cx="8537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家電量販店の接客・サポートのアルバイトでは、買取や修理の受付を行った。</a:t>
            </a:r>
            <a:b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ある日、エリアマネージャーから、自社で行っている買取アプリのダウンロードの勧誘をお願いされ、マニュアルのない中、どのように勧誘をすれば、ダウンロードの獲得につながるかを考え、実施した。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最終的には、毎月社員全員合わせても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件、店舗全体で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件だった獲得を、私一人だけで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件獲得することができた。これは、全国にある店舗でも月間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位という記録で、エリアマネージャーだけでなく店長も喜んでくださった。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 descr="株式会社ビックカメラ">
            <a:extLst>
              <a:ext uri="{FF2B5EF4-FFF2-40B4-BE49-F238E27FC236}">
                <a16:creationId xmlns:a16="http://schemas.microsoft.com/office/drawing/2014/main" id="{6C97FDF3-A934-480A-AF7A-703454BB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3" y="3862389"/>
            <a:ext cx="2143125" cy="214312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2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取り組み ～課題分析～ 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585646" y="6436348"/>
            <a:ext cx="8162700" cy="384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4314" y="1229711"/>
            <a:ext cx="108204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勧誘をする上での課題分析</a:t>
            </a:r>
            <a:endParaRPr lang="en-US" altLang="ja-JP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67F736-F25E-477E-8652-D554B4E9579B}"/>
              </a:ext>
            </a:extLst>
          </p:cNvPr>
          <p:cNvSpPr/>
          <p:nvPr/>
        </p:nvSpPr>
        <p:spPr>
          <a:xfrm>
            <a:off x="641685" y="1229711"/>
            <a:ext cx="10820396" cy="49995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2AB750-F5C9-496B-89DF-ED218C053FA2}"/>
              </a:ext>
            </a:extLst>
          </p:cNvPr>
          <p:cNvSpPr txBox="1"/>
          <p:nvPr/>
        </p:nvSpPr>
        <p:spPr>
          <a:xfrm>
            <a:off x="641682" y="1752933"/>
            <a:ext cx="10813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「時間がない」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と仰るお客様の存在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サービス内容の複雑さ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から敬遠されるお客様の存在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「使い方、ダウンロード方法がわからない」と仰る、</a:t>
            </a:r>
            <a:b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スマートフォンに使い慣れていない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お客様の存在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E9DD33-FEF2-41D3-93D5-0A741035CAE8}"/>
              </a:ext>
            </a:extLst>
          </p:cNvPr>
          <p:cNvSpPr txBox="1"/>
          <p:nvPr/>
        </p:nvSpPr>
        <p:spPr>
          <a:xfrm>
            <a:off x="641682" y="4025043"/>
            <a:ext cx="10813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点を、課題とし、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解決することで獲得件数の向上につながる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と考えた。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また、お客様及び、日本人に多い傾向として、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とりあえず断る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新しいものには抵抗を覚える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点を特に感じたので、課題と合わせて、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お客様の心理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も考慮した。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9C4348-3149-4939-BB81-5323BED5FBA6}"/>
              </a:ext>
            </a:extLst>
          </p:cNvPr>
          <p:cNvCxnSpPr>
            <a:cxnSpLocks/>
          </p:cNvCxnSpPr>
          <p:nvPr/>
        </p:nvCxnSpPr>
        <p:spPr>
          <a:xfrm flipV="1">
            <a:off x="1103545" y="3779092"/>
            <a:ext cx="9881937" cy="3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1995</Words>
  <Application>Microsoft Office PowerPoint</Application>
  <PresentationFormat>ワイド画面</PresentationFormat>
  <Paragraphs>172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游ゴシック</vt:lpstr>
      <vt:lpstr>游ゴシック Light</vt:lpstr>
      <vt:lpstr>Arial</vt:lpstr>
      <vt:lpstr>Wingdings</vt:lpstr>
      <vt:lpstr>Office テーマ</vt:lpstr>
      <vt:lpstr>①研究</vt:lpstr>
      <vt:lpstr>それぞれの学校での学び </vt:lpstr>
      <vt:lpstr>注力して学習している内容とその取り組み </vt:lpstr>
      <vt:lpstr>アプリ製作から学んだこと (授業) </vt:lpstr>
      <vt:lpstr>アプリ製作から学んだこと (チーム) (授業) </vt:lpstr>
      <vt:lpstr>アプリ製作から学んだこと (趣味) と、これから </vt:lpstr>
      <vt:lpstr>②エピソード</vt:lpstr>
      <vt:lpstr>学生時代に頑張って取り組んだこと </vt:lpstr>
      <vt:lpstr>取り組み ～課題分析～ </vt:lpstr>
      <vt:lpstr>取り組み ～課題の解決～ </vt:lpstr>
      <vt:lpstr>取り組み ～貪欲に獲得へつなげる～ </vt:lpstr>
      <vt:lpstr>自分のできる価値提供 (まとめ) </vt:lpstr>
      <vt:lpstr>③キャリア</vt:lpstr>
      <vt:lpstr>人生のテーマ </vt:lpstr>
      <vt:lpstr>将来のキャリアビジョン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 太郎</dc:creator>
  <cp:lastModifiedBy>山田 太郎</cp:lastModifiedBy>
  <cp:revision>5</cp:revision>
  <dcterms:created xsi:type="dcterms:W3CDTF">2022-03-14T13:25:48Z</dcterms:created>
  <dcterms:modified xsi:type="dcterms:W3CDTF">2022-03-23T07:13:35Z</dcterms:modified>
</cp:coreProperties>
</file>