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67" r:id="rId17"/>
    <p:sldId id="268" r:id="rId18"/>
  </p:sldIdLst>
  <p:sldSz cx="9144000" cy="5143500" type="screen16x9"/>
  <p:notesSz cx="6858000" cy="9144000"/>
  <p:embeddedFontLst>
    <p:embeddedFont>
      <p:font typeface="Arial Unicode MS" panose="020B0604020202020204" pitchFamily="34" charset="-128"/>
      <p:regular r:id="rId20"/>
    </p:embeddedFont>
    <p:embeddedFont>
      <p:font typeface="Merriweather" panose="00000500000000000000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13F371-164F-4991-A11E-FE2D543B78A0}" v="15" dt="2025-09-30T15:43:34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1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3T08:06:25.692"/>
    </inkml:context>
    <inkml:brush xml:id="br0">
      <inkml:brushProperty name="width" value="0.025" units="cm"/>
      <inkml:brushProperty name="height" value="0.15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3T08:06:31.246"/>
    </inkml:context>
    <inkml:brush xml:id="br0">
      <inkml:brushProperty name="width" value="0.025" units="cm"/>
      <inkml:brushProperty name="height" value="0.15" units="cm"/>
      <inkml:brushProperty name="ignorePressure" value="1"/>
      <inkml:brushProperty name="inkEffects" value="pencil"/>
    </inkml:brush>
  </inkml:definitions>
  <inkml:trace contextRef="#ctx0" brushRef="#br0">164 232,'-2'-1,"0"-2,-1-1,0-2,0 0,-1-1,1 0,0-1,-1 2,1 0,-1 2,0 0,2-1,-1 1,0-1,0 2,0-1,1-1,-1 1,0 0,0 0,0 0,0-1,-1 0,1 0,-2 0,1 0,1-1,-1 1,1 0,0 0,-2 1,0-1,1 0,0-1,0 1,0 0,0-1,1 0,0 1,0 0,-1 1,1 0,0 0,0 0,0 0,0 0,-1 1,1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3T08:06:35.665"/>
    </inkml:context>
    <inkml:brush xml:id="br0">
      <inkml:brushProperty name="width" value="0.025" units="cm"/>
      <inkml:brushProperty name="height" value="0.15" units="cm"/>
      <inkml:brushProperty name="ignorePressure" value="1"/>
      <inkml:brushProperty name="inkEffects" value="pencil"/>
    </inkml:brush>
  </inkml:definitions>
  <inkml:trace contextRef="#ctx0" brushRef="#br0">1 247,'0'-1,"0"-2,1 0,1-1,0 0,1 0,1-1,-1 0,1 0,-1 0,0-1,-1 0,-1 0,1-1,-1 0,2 2,0-1,-1-1,0 0,-1-1,1 0,0 0,-1 1,0 0,0-1,1 1,1 0,0 0,-1 0,0 0,0 0,-2 0,1 0,-1 0,1 1,0 1,1-1,-1 0,0 0,-1 0,0 1,1 4,-1 2,0 3,-1 2,1 1,0 0,0 1,-1-2,-1 0,0-1,-1-1,-1 1,1 1,0 0,2 0,-1 1,1 0,-1 0,0 0,1 0,1 0,-1 0,0-1,-1 0,0-1,1 1,0 0,0 0,-1-1,0 0,1 1,0 0,1 1,-2-2,1 1,-1-1,0 0,0 0,0 0,-1-1,0 1,1 0,1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f696de3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f696de3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max flow algorithm in the visualization is :-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4" name="Google Shape;34;p7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bg>
      <p:bgPr>
        <a:solidFill>
          <a:schemeClr val="dk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eeksforgeeks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customXml" Target="../ink/ink1.xml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BC29-EE49-02D0-DCAD-9220309C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765FB-9A71-932B-0379-4D428FFC4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36D81-3236-25B5-1664-961EE8FAA49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649B8-64FD-F3AF-6BAA-7609286DE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3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19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Implementation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EE5C4F96-7F13-3129-D5EB-EDF811393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25" y="2047073"/>
            <a:ext cx="543289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addJob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displayJobs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executeJob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switch-case driven main menu.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Structure: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Array-based priority queue.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FFFF00"/>
                </a:solidFill>
              </a:rPr>
              <a:t>Gantt  Chart</a:t>
            </a:r>
            <a:endParaRPr b="1" dirty="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 dirty="0">
              <a:solidFill>
                <a:srgbClr val="FFFF00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8D4371-FD16-50FA-A0A4-5E8BF9D1DB14}"/>
              </a:ext>
            </a:extLst>
          </p:cNvPr>
          <p:cNvSpPr txBox="1"/>
          <p:nvPr/>
        </p:nvSpPr>
        <p:spPr>
          <a:xfrm>
            <a:off x="214522" y="1828799"/>
            <a:ext cx="852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C437D1-F5B7-EF22-6BA3-8EF97F69B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212723"/>
              </p:ext>
            </p:extLst>
          </p:nvPr>
        </p:nvGraphicFramePr>
        <p:xfrm>
          <a:off x="3649099" y="2294193"/>
          <a:ext cx="4989378" cy="1524000"/>
        </p:xfrm>
        <a:graphic>
          <a:graphicData uri="http://schemas.openxmlformats.org/drawingml/2006/table">
            <a:tbl>
              <a:tblPr/>
              <a:tblGrid>
                <a:gridCol w="1663126">
                  <a:extLst>
                    <a:ext uri="{9D8B030D-6E8A-4147-A177-3AD203B41FA5}">
                      <a16:colId xmlns:a16="http://schemas.microsoft.com/office/drawing/2014/main" val="2416076540"/>
                    </a:ext>
                  </a:extLst>
                </a:gridCol>
                <a:gridCol w="1663126">
                  <a:extLst>
                    <a:ext uri="{9D8B030D-6E8A-4147-A177-3AD203B41FA5}">
                      <a16:colId xmlns:a16="http://schemas.microsoft.com/office/drawing/2014/main" val="291518996"/>
                    </a:ext>
                  </a:extLst>
                </a:gridCol>
                <a:gridCol w="1663126">
                  <a:extLst>
                    <a:ext uri="{9D8B030D-6E8A-4147-A177-3AD203B41FA5}">
                      <a16:colId xmlns:a16="http://schemas.microsoft.com/office/drawing/2014/main" val="1468500198"/>
                    </a:ext>
                  </a:extLst>
                </a:gridCol>
              </a:tblGrid>
              <a:tr h="1972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JobID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JobName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Priority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746447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308585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728655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373829"/>
                  </a:ext>
                </a:extLst>
              </a:tr>
              <a:tr h="1972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8768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811271F-245D-BB2E-9A83-25BD7468C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56" y="959715"/>
            <a:ext cx="8844088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</a:t>
            </a:r>
            <a:r>
              <a:rPr lang="en-US" altLang="en-US" sz="2000" dirty="0">
                <a:solidFill>
                  <a:schemeClr val="tx1"/>
                </a:solidFill>
                <a:latin typeface="Arial Unicode MS" panose="020B0604020202020204" pitchFamily="34" charset="-128"/>
              </a:rPr>
              <a:t>priority = earlier execution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two jobs have the same priority, they are executed in the order they were inserted.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Let’s assume the user entered the following jobs: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Execution Order (based on priority):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 B (Priority 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 D (Priority 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 A (Priority 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 C (Priority 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02ACA-7429-1441-A06E-DFB5E4EF7BA8}"/>
              </a:ext>
            </a:extLst>
          </p:cNvPr>
          <p:cNvSpPr txBox="1"/>
          <p:nvPr/>
        </p:nvSpPr>
        <p:spPr>
          <a:xfrm>
            <a:off x="3115056" y="4126992"/>
            <a:ext cx="2212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→   0    1    2    3</a:t>
            </a:r>
          </a:p>
          <a:p>
            <a:r>
              <a:rPr lang="en-US" dirty="0"/>
              <a:t>         |----|----|----|----|</a:t>
            </a:r>
          </a:p>
          <a:p>
            <a:r>
              <a:rPr lang="en-US" dirty="0"/>
              <a:t>Job →     B    D    A    C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EC2B-BDCE-6F4D-8139-59FC1DF6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833" y="396846"/>
            <a:ext cx="4483299" cy="688539"/>
          </a:xfrm>
        </p:spPr>
        <p:txBody>
          <a:bodyPr/>
          <a:lstStyle/>
          <a:p>
            <a:r>
              <a:rPr lang="en-US" dirty="0"/>
              <a:t>Test cases</a:t>
            </a:r>
            <a:endParaRPr lang="en-IN" dirty="0"/>
          </a:p>
        </p:txBody>
      </p:sp>
      <p:pic>
        <p:nvPicPr>
          <p:cNvPr id="3" name="Google Shape;140;p21">
            <a:extLst>
              <a:ext uri="{FF2B5EF4-FFF2-40B4-BE49-F238E27FC236}">
                <a16:creationId xmlns:a16="http://schemas.microsoft.com/office/drawing/2014/main" id="{AD184AE4-715B-B301-4768-56AB32510C0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EFD437-5509-2A96-73F5-791ECB4E4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26695"/>
              </p:ext>
            </p:extLst>
          </p:nvPr>
        </p:nvGraphicFramePr>
        <p:xfrm>
          <a:off x="543279" y="1420154"/>
          <a:ext cx="8057442" cy="3627296"/>
        </p:xfrm>
        <a:graphic>
          <a:graphicData uri="http://schemas.openxmlformats.org/drawingml/2006/table">
            <a:tbl>
              <a:tblPr/>
              <a:tblGrid>
                <a:gridCol w="2685814">
                  <a:extLst>
                    <a:ext uri="{9D8B030D-6E8A-4147-A177-3AD203B41FA5}">
                      <a16:colId xmlns:a16="http://schemas.microsoft.com/office/drawing/2014/main" val="977150464"/>
                    </a:ext>
                  </a:extLst>
                </a:gridCol>
                <a:gridCol w="2685814">
                  <a:extLst>
                    <a:ext uri="{9D8B030D-6E8A-4147-A177-3AD203B41FA5}">
                      <a16:colId xmlns:a16="http://schemas.microsoft.com/office/drawing/2014/main" val="1066847076"/>
                    </a:ext>
                  </a:extLst>
                </a:gridCol>
                <a:gridCol w="2685814">
                  <a:extLst>
                    <a:ext uri="{9D8B030D-6E8A-4147-A177-3AD203B41FA5}">
                      <a16:colId xmlns:a16="http://schemas.microsoft.com/office/drawing/2014/main" val="1948245127"/>
                    </a:ext>
                  </a:extLst>
                </a:gridCol>
              </a:tblGrid>
              <a:tr h="2878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Test Case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Input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Expected Output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481300"/>
                  </a:ext>
                </a:extLst>
              </a:tr>
              <a:tr h="8924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/>
                        <a:t>1</a:t>
                      </a:r>
                      <a:endParaRPr lang="en-IN" sz="1200"/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Add 3 jobs: J1(priority=5, burst=4, arrival=0), J2(priority=8, burst=3, arrival=1), J3(priority=3, burst=2, arrival=2)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Queue order → J2 → J1 → J3; Execution order same; Waiting times and turnaround times calculated correctly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102697"/>
                  </a:ext>
                </a:extLst>
              </a:tr>
              <a:tr h="4893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/>
                        <a:t>2</a:t>
                      </a:r>
                      <a:endParaRPr lang="en-IN" sz="1200"/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Add jobs with same priority (J1, J2 both priority=7)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Tie resolved by arrival order (the one added first runs first)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36922"/>
                  </a:ext>
                </a:extLst>
              </a:tr>
              <a:tr h="4893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/>
                        <a:t>3</a:t>
                      </a:r>
                      <a:endParaRPr lang="en-IN" sz="1200"/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Execute when queue is empty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System should print ⚠ "No jobs to execute"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215375"/>
                  </a:ext>
                </a:extLst>
              </a:tr>
              <a:tr h="4893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/>
                        <a:t>4</a:t>
                      </a:r>
                      <a:endParaRPr lang="en-IN" sz="1200"/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Add more than MAX (100) jobs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System should print ⚠ "Queue full! Cannot add more jobs."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096300"/>
                  </a:ext>
                </a:extLst>
              </a:tr>
              <a:tr h="4893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/>
                        <a:t>5</a:t>
                      </a:r>
                      <a:endParaRPr lang="en-IN" sz="1200"/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Search for job ID that does not exist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Should print ❌ "Job not found"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976037"/>
                  </a:ext>
                </a:extLst>
              </a:tr>
              <a:tr h="4893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/>
                        <a:t>6</a:t>
                      </a:r>
                      <a:endParaRPr lang="en-IN" sz="1200"/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Job arrives later than current time (arrival=5 but CPU idle at 0)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CPU waits until arrival=5 before executing job</a:t>
                      </a:r>
                    </a:p>
                  </a:txBody>
                  <a:tcPr marL="81340" marR="81340" marT="40670" marB="40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080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34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FCAA-4122-069D-FC57-C2487A93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531" y="408877"/>
            <a:ext cx="5144938" cy="572429"/>
          </a:xfrm>
        </p:spPr>
        <p:txBody>
          <a:bodyPr/>
          <a:lstStyle/>
          <a:p>
            <a:r>
              <a:rPr lang="en-US" dirty="0"/>
              <a:t>Challenges and solutions</a:t>
            </a:r>
            <a:endParaRPr lang="en-IN" dirty="0"/>
          </a:p>
        </p:txBody>
      </p:sp>
      <p:pic>
        <p:nvPicPr>
          <p:cNvPr id="4" name="Google Shape;140;p21">
            <a:extLst>
              <a:ext uri="{FF2B5EF4-FFF2-40B4-BE49-F238E27FC236}">
                <a16:creationId xmlns:a16="http://schemas.microsoft.com/office/drawing/2014/main" id="{152DC4B9-6130-3CFE-70E5-5163DF37567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B848A8-27A0-7ABE-FA1D-79D22ACDA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654"/>
              </p:ext>
            </p:extLst>
          </p:nvPr>
        </p:nvGraphicFramePr>
        <p:xfrm>
          <a:off x="311149" y="1541485"/>
          <a:ext cx="8521701" cy="3322320"/>
        </p:xfrm>
        <a:graphic>
          <a:graphicData uri="http://schemas.openxmlformats.org/drawingml/2006/table">
            <a:tbl>
              <a:tblPr/>
              <a:tblGrid>
                <a:gridCol w="2840567">
                  <a:extLst>
                    <a:ext uri="{9D8B030D-6E8A-4147-A177-3AD203B41FA5}">
                      <a16:colId xmlns:a16="http://schemas.microsoft.com/office/drawing/2014/main" val="2360556660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4202800194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358703521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Challenge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Explanation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Solution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24981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Maintaining priority order efficiently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Insertion in array requires shifting elements (O(n))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Use a </a:t>
                      </a:r>
                      <a:r>
                        <a:rPr lang="en-US" sz="1400" b="1"/>
                        <a:t>Heap-based Priority Queue</a:t>
                      </a:r>
                      <a:r>
                        <a:rPr lang="en-US" sz="1400"/>
                        <a:t> for O(log n) insertion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32703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Handling jobs with same priority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Ambiguity which job to run first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Use </a:t>
                      </a:r>
                      <a:r>
                        <a:rPr lang="en-US" sz="1400" b="1"/>
                        <a:t>FCFS (First Come First Serve)</a:t>
                      </a:r>
                      <a:r>
                        <a:rPr lang="en-US" sz="1400"/>
                        <a:t> rule to break 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24745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CPU idle time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When no jobs are available before current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Add check for </a:t>
                      </a:r>
                      <a:r>
                        <a:rPr lang="en-US" sz="1400" b="1"/>
                        <a:t>arrival time</a:t>
                      </a:r>
                      <a:r>
                        <a:rPr lang="en-US" sz="1400"/>
                        <a:t> and keep CPU idle until a job arrives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06715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Scalability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Array-based queue limited to MAX=100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Use </a:t>
                      </a:r>
                      <a:r>
                        <a:rPr lang="en-US" sz="1400" b="1"/>
                        <a:t>dynamic memory allocation (linked list / heap)</a:t>
                      </a:r>
                      <a:r>
                        <a:rPr lang="en-US" sz="1400"/>
                        <a:t> for larger queues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089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Preemption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Current system is non-preemptive (once job starts, it finishes)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Extend to </a:t>
                      </a:r>
                      <a:r>
                        <a:rPr lang="en-US" sz="1400" b="1" dirty="0"/>
                        <a:t>Preemptive Priority Scheduling</a:t>
                      </a:r>
                      <a:r>
                        <a:rPr lang="en-US" sz="1400" dirty="0"/>
                        <a:t> for real OS-like behavior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7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86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CC90-8E47-A048-1DFB-6BE9DEF2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268" y="352241"/>
            <a:ext cx="3561464" cy="703407"/>
          </a:xfrm>
        </p:spPr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pic>
        <p:nvPicPr>
          <p:cNvPr id="3" name="Google Shape;140;p21">
            <a:extLst>
              <a:ext uri="{FF2B5EF4-FFF2-40B4-BE49-F238E27FC236}">
                <a16:creationId xmlns:a16="http://schemas.microsoft.com/office/drawing/2014/main" id="{D90AA73D-E007-FA34-E13D-81E6EB4A54C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B95DF8-9963-D103-3FB6-8450F7CFE0FC}"/>
              </a:ext>
            </a:extLst>
          </p:cNvPr>
          <p:cNvSpPr txBox="1"/>
          <p:nvPr/>
        </p:nvSpPr>
        <p:spPr>
          <a:xfrm>
            <a:off x="204819" y="1292576"/>
            <a:ext cx="78091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Preemptive Scheduling</a:t>
            </a:r>
            <a:br>
              <a:rPr lang="en-US" dirty="0"/>
            </a:br>
            <a:r>
              <a:rPr lang="en-US" dirty="0"/>
              <a:t>Implement real-time interruption when a higher-priority job arrives mid-execution.</a:t>
            </a:r>
          </a:p>
          <a:p>
            <a:endParaRPr lang="en-US" dirty="0"/>
          </a:p>
          <a:p>
            <a:r>
              <a:rPr lang="en-US" b="1" dirty="0"/>
              <a:t>Multi-Processor Scheduling</a:t>
            </a:r>
            <a:br>
              <a:rPr lang="en-US" dirty="0"/>
            </a:br>
            <a:r>
              <a:rPr lang="en-US" dirty="0"/>
              <a:t>Extend to handle </a:t>
            </a:r>
            <a:r>
              <a:rPr lang="en-US" b="1" dirty="0"/>
              <a:t>multiple CPUs</a:t>
            </a:r>
            <a:r>
              <a:rPr lang="en-US" dirty="0"/>
              <a:t> (parallel job execution).</a:t>
            </a:r>
          </a:p>
          <a:p>
            <a:endParaRPr lang="en-US" dirty="0"/>
          </a:p>
          <a:p>
            <a:r>
              <a:rPr lang="en-US" b="1" dirty="0"/>
              <a:t>Different Scheduling Algorithms</a:t>
            </a:r>
            <a:br>
              <a:rPr lang="en-US" dirty="0"/>
            </a:br>
            <a:r>
              <a:rPr lang="en-US" dirty="0"/>
              <a:t>Add support for </a:t>
            </a:r>
            <a:r>
              <a:rPr lang="en-US" b="1" dirty="0"/>
              <a:t>Round Robin</a:t>
            </a:r>
            <a:r>
              <a:rPr lang="en-US" dirty="0"/>
              <a:t>, </a:t>
            </a:r>
            <a:r>
              <a:rPr lang="en-US" b="1" dirty="0"/>
              <a:t>SJF (Shortest Job First)</a:t>
            </a:r>
            <a:r>
              <a:rPr lang="en-US" dirty="0"/>
              <a:t>, </a:t>
            </a:r>
            <a:r>
              <a:rPr lang="en-US" b="1" dirty="0"/>
              <a:t>Multilevel Queue Scheduling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Graphical User Interface (GUI)</a:t>
            </a:r>
            <a:br>
              <a:rPr lang="en-US" dirty="0"/>
            </a:br>
            <a:r>
              <a:rPr lang="en-US" dirty="0"/>
              <a:t>Create a visualization of the Gantt chart (timeline) for better understanding.</a:t>
            </a:r>
          </a:p>
          <a:p>
            <a:r>
              <a:rPr lang="en-US" b="1" dirty="0"/>
              <a:t>Persistent Storage</a:t>
            </a:r>
          </a:p>
          <a:p>
            <a:br>
              <a:rPr lang="en-US" dirty="0"/>
            </a:br>
            <a:r>
              <a:rPr lang="en-US" dirty="0"/>
              <a:t>Store jobs in a database so system state is not lost when the program ends.</a:t>
            </a:r>
          </a:p>
          <a:p>
            <a:endParaRPr lang="en-US" b="1" dirty="0"/>
          </a:p>
          <a:p>
            <a:r>
              <a:rPr lang="en-US" b="1" dirty="0"/>
              <a:t>Integration with Cloud / Distributed Systems</a:t>
            </a:r>
            <a:br>
              <a:rPr lang="en-US" dirty="0"/>
            </a:br>
            <a:r>
              <a:rPr lang="en-US" dirty="0"/>
              <a:t>Extend scheduler to allocate jobs across </a:t>
            </a:r>
            <a:r>
              <a:rPr lang="en-US" b="1" dirty="0"/>
              <a:t>distributed servers</a:t>
            </a:r>
            <a:r>
              <a:rPr lang="en-US" dirty="0"/>
              <a:t> (like Kubernetes job scheduling).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90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7E06-8863-70B9-4DDE-72000EBF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311" y="367110"/>
            <a:ext cx="4587377" cy="755446"/>
          </a:xfrm>
        </p:spPr>
        <p:txBody>
          <a:bodyPr/>
          <a:lstStyle/>
          <a:p>
            <a:r>
              <a:rPr lang="en-US" dirty="0"/>
              <a:t>OUTPUT </a:t>
            </a:r>
            <a:r>
              <a:rPr lang="en-US" b="1" dirty="0"/>
              <a:t>SCREENSHOT</a:t>
            </a:r>
            <a:endParaRPr lang="en-IN" b="1" dirty="0"/>
          </a:p>
        </p:txBody>
      </p:sp>
      <p:pic>
        <p:nvPicPr>
          <p:cNvPr id="5" name="Google Shape;140;p21">
            <a:extLst>
              <a:ext uri="{FF2B5EF4-FFF2-40B4-BE49-F238E27FC236}">
                <a16:creationId xmlns:a16="http://schemas.microsoft.com/office/drawing/2014/main" id="{D5E261C7-AE5D-667B-F056-C314079D74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453BFD-1430-99F7-8977-11021514D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2" y="1321126"/>
            <a:ext cx="5746595" cy="3726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591CE9-ABF1-475B-562E-C6AFB46EC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557" y="1321126"/>
            <a:ext cx="2857062" cy="372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Conclusion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3274175" y="105055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901416-15DE-BE74-9728-2EB5397DE3D4}"/>
              </a:ext>
            </a:extLst>
          </p:cNvPr>
          <p:cNvSpPr txBox="1"/>
          <p:nvPr/>
        </p:nvSpPr>
        <p:spPr>
          <a:xfrm>
            <a:off x="185854" y="2237678"/>
            <a:ext cx="872025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project demonstrates how </a:t>
            </a:r>
            <a:r>
              <a:rPr lang="en-US" sz="1800" b="1" dirty="0"/>
              <a:t>priority scheduling</a:t>
            </a:r>
            <a:r>
              <a:rPr lang="en-US" sz="1800" dirty="0"/>
              <a:t> can be effectively implemented using the </a:t>
            </a:r>
            <a:r>
              <a:rPr lang="en-US" sz="1800" b="1" dirty="0"/>
              <a:t>priority queue data structure</a:t>
            </a:r>
            <a:r>
              <a:rPr lang="en-US" sz="1800" dirty="0"/>
              <a:t>.</a:t>
            </a:r>
          </a:p>
          <a:p>
            <a:r>
              <a:rPr lang="en-US" sz="1800" dirty="0"/>
              <a:t> It shows the importance of job prioritization in real-world systems and provides a base that can be extended into more complex scheduling algorithms used in operating systems.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References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452A892-84F9-514C-3D60-22FAD8253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50" y="1932085"/>
            <a:ext cx="776045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 Horowitz, S. Sahni, “Fundamentals of Data Structures in C,” Computer Science Press.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GeeksforGeeks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“Priority Queue in Data Structures,”. Available: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https://www.geeksforgeeks.org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TutorialsPoint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“Job Scheduling Algorithms,” [Online].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Silberschatz, P.B. Galvin, G. Gagne, “Operating System Concepts,” Wiley, 9th Edition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311700" y="364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Content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311725" y="1291450"/>
            <a:ext cx="41307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the Project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 of the Project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of the Project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of the System (Hardware, Software)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 Diagram of the Proposed System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 &amp; Concepts Used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 Explanation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and Space Complexity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 End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Gantt Chart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  <p:pic>
        <p:nvPicPr>
          <p:cNvPr id="81" name="Google Shape;8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4572000" y="1524000"/>
            <a:ext cx="30000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13. Test Cases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14.Challenges and Solutions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15. Future Scope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16. Code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17. Output Screenshots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18. Conclusion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19. References (in IEEE Format)</a:t>
            </a:r>
            <a:endParaRPr sz="11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Introduction to Project</a:t>
            </a:r>
            <a:endParaRPr dirty="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4294967295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4294967295"/>
          </p:nvPr>
        </p:nvSpPr>
        <p:spPr>
          <a:xfrm>
            <a:off x="79650" y="1344875"/>
            <a:ext cx="8984700" cy="38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500" dirty="0"/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BB84D3-83D1-30F3-7A82-90896ECE6453}"/>
              </a:ext>
            </a:extLst>
          </p:cNvPr>
          <p:cNvSpPr txBox="1"/>
          <p:nvPr/>
        </p:nvSpPr>
        <p:spPr>
          <a:xfrm>
            <a:off x="170985" y="1583473"/>
            <a:ext cx="866131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Job Scheduling is a fundamental concept in computer science and operating systems. It deals with </a:t>
            </a:r>
            <a:r>
              <a:rPr lang="en-US" sz="1800" b="1" dirty="0"/>
              <a:t>deciding the order in which jobs/processes should be executed</a:t>
            </a:r>
            <a:r>
              <a:rPr lang="en-US" sz="1800" dirty="0"/>
              <a:t> by the system. A job can be a program, a task, or a request waiting for execution.</a:t>
            </a:r>
          </a:p>
          <a:p>
            <a:endParaRPr lang="en-US" sz="1800" dirty="0"/>
          </a:p>
          <a:p>
            <a:r>
              <a:rPr lang="en-US" sz="1800" dirty="0"/>
              <a:t>In a </a:t>
            </a:r>
            <a:r>
              <a:rPr lang="en-US" sz="1800" b="1" dirty="0"/>
              <a:t>priority scheduling system</a:t>
            </a:r>
            <a:r>
              <a:rPr lang="en-US" sz="1800" dirty="0"/>
              <a:t>, every job is assigned a </a:t>
            </a:r>
            <a:r>
              <a:rPr lang="en-US" sz="1800" b="1" dirty="0"/>
              <a:t>priority value</a:t>
            </a:r>
            <a:r>
              <a:rPr lang="en-US" sz="1800" dirty="0"/>
              <a:t>, and jobs with </a:t>
            </a:r>
            <a:r>
              <a:rPr lang="en-US" sz="1800" b="1" dirty="0"/>
              <a:t>higher priority</a:t>
            </a:r>
            <a:r>
              <a:rPr lang="en-US" sz="1800" dirty="0"/>
              <a:t> are executed before jobs with lower priority. This ensures that urgent or critical tasks get processed first.</a:t>
            </a:r>
          </a:p>
          <a:p>
            <a:endParaRPr lang="en-US" sz="1800" dirty="0"/>
          </a:p>
          <a:p>
            <a:r>
              <a:rPr lang="en-US" sz="1800" dirty="0"/>
              <a:t>My project simulates a </a:t>
            </a:r>
            <a:r>
              <a:rPr lang="en-US" sz="1800" b="1" dirty="0"/>
              <a:t>Job Scheduling System</a:t>
            </a:r>
            <a:r>
              <a:rPr lang="en-US" sz="1800" dirty="0"/>
              <a:t> using the </a:t>
            </a:r>
            <a:r>
              <a:rPr lang="en-US" sz="1800" b="1" dirty="0"/>
              <a:t>Priority Queue data structure</a:t>
            </a:r>
            <a:r>
              <a:rPr lang="en-US" sz="1800" dirty="0"/>
              <a:t>, where we can add jobs, display them, and execute them in priority order.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Problem Statement</a:t>
            </a:r>
            <a:endParaRPr dirty="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4294967295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4294967295"/>
          </p:nvPr>
        </p:nvSpPr>
        <p:spPr>
          <a:xfrm>
            <a:off x="79650" y="1344875"/>
            <a:ext cx="8984700" cy="38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500" dirty="0"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E50C04-6653-7D8B-453A-B3C319280203}"/>
              </a:ext>
            </a:extLst>
          </p:cNvPr>
          <p:cNvSpPr txBox="1"/>
          <p:nvPr/>
        </p:nvSpPr>
        <p:spPr>
          <a:xfrm>
            <a:off x="178420" y="1706556"/>
            <a:ext cx="865388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800" b="1" dirty="0"/>
              <a:t>JOB SHEDULING SYSTEM USING PRIORITY QUEUE</a:t>
            </a:r>
          </a:p>
          <a:p>
            <a:endParaRPr lang="en-US" sz="1800" dirty="0"/>
          </a:p>
          <a:p>
            <a:r>
              <a:rPr lang="en-US" sz="1800" dirty="0"/>
              <a:t>n traditional scheduling methods like </a:t>
            </a:r>
            <a:r>
              <a:rPr lang="en-US" sz="1800" b="1" dirty="0"/>
              <a:t>First Come First Serve (FCFS)</a:t>
            </a:r>
            <a:r>
              <a:rPr lang="en-US" sz="1800" dirty="0"/>
              <a:t>, jobs are executed in the order they arrive. However, this does not consider the importance or urgency of jobs. For example, a critical job may be delayed if it arrives after several lower-priority jobs.</a:t>
            </a:r>
          </a:p>
          <a:p>
            <a:endParaRPr lang="en-US" sz="1800" dirty="0"/>
          </a:p>
          <a:p>
            <a:r>
              <a:rPr lang="en-US" sz="1800" dirty="0"/>
              <a:t>This leads to </a:t>
            </a:r>
            <a:r>
              <a:rPr lang="en-US" sz="1800" b="1" dirty="0"/>
              <a:t>inefficiency and delays in execution</a:t>
            </a:r>
            <a:r>
              <a:rPr lang="en-US" sz="1800" dirty="0"/>
              <a:t>. Therefore, a system is needed that can handle jobs based on </a:t>
            </a:r>
            <a:r>
              <a:rPr lang="en-US" sz="1800" b="1" dirty="0"/>
              <a:t>priority values</a:t>
            </a:r>
            <a:r>
              <a:rPr lang="en-US" sz="1800" dirty="0"/>
              <a:t> rather than just arrival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Objectives of the project</a:t>
            </a:r>
            <a:endParaRPr dirty="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7EB5ABA-23F2-CC78-2487-A728FF3C5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1750777"/>
            <a:ext cx="789511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design and develop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menu-driven scheduling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allow insertion of jobs with different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names and priorities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maintain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priority queue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functions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jobs, display the queue, and execute jobs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demonstrate the application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structures in system scheduling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25" y="222650"/>
            <a:ext cx="87390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    Requirements of the system (Hardware, software)</a:t>
            </a:r>
            <a:endParaRPr>
              <a:solidFill>
                <a:srgbClr val="FFFF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30050" y="1304825"/>
            <a:ext cx="83976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lem Statement</a:t>
            </a:r>
            <a:endParaRPr sz="2800" b="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  <a:endParaRPr sz="2800" b="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98B16E-8505-9761-750C-BD1123B05910}"/>
              </a:ext>
            </a:extLst>
          </p:cNvPr>
          <p:cNvSpPr txBox="1"/>
          <p:nvPr/>
        </p:nvSpPr>
        <p:spPr>
          <a:xfrm>
            <a:off x="148683" y="1694985"/>
            <a:ext cx="863104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Hardware Requirements:</a:t>
            </a:r>
            <a:endParaRPr lang="en-IN" sz="2000" dirty="0"/>
          </a:p>
          <a:p>
            <a:r>
              <a:rPr lang="en-IN" sz="2000" dirty="0"/>
              <a:t>Processor: Intel i3 or above</a:t>
            </a:r>
          </a:p>
          <a:p>
            <a:r>
              <a:rPr lang="en-IN" sz="2000" dirty="0"/>
              <a:t>RAM: Minimum 4GB</a:t>
            </a:r>
          </a:p>
          <a:p>
            <a:r>
              <a:rPr lang="en-IN" sz="2000" dirty="0"/>
              <a:t>Storage: 200MB free space</a:t>
            </a:r>
          </a:p>
          <a:p>
            <a:endParaRPr lang="en-IN" sz="2000" dirty="0"/>
          </a:p>
          <a:p>
            <a:r>
              <a:rPr lang="en-IN" sz="2000" b="1" dirty="0"/>
              <a:t>Software Requirements:</a:t>
            </a:r>
            <a:endParaRPr lang="en-IN" sz="2000" dirty="0"/>
          </a:p>
          <a:p>
            <a:r>
              <a:rPr lang="en-IN" sz="2000" dirty="0"/>
              <a:t>Operating System: Windows / Linux</a:t>
            </a:r>
          </a:p>
          <a:p>
            <a:r>
              <a:rPr lang="en-IN" sz="2000" dirty="0"/>
              <a:t>Compiler: GCC / Turbo C</a:t>
            </a:r>
          </a:p>
          <a:p>
            <a:r>
              <a:rPr lang="en-IN" sz="2000" dirty="0"/>
              <a:t>Language: C</a:t>
            </a:r>
          </a:p>
          <a:p>
            <a:r>
              <a:rPr lang="en-IN" sz="2000" dirty="0"/>
              <a:t>Editor: VS Code / Code::Blocks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ER diagram of the proposed system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05075" y="1773650"/>
            <a:ext cx="8427300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97C0E1-E43E-C96B-9F9C-89AAA1FFB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006" y="1453911"/>
            <a:ext cx="5708194" cy="36895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586FC0A-7D76-2091-2788-54EB9A59CFE9}"/>
                  </a:ext>
                </a:extLst>
              </p14:cNvPr>
              <p14:cNvContentPartPr/>
              <p14:nvPr/>
            </p14:nvContentPartPr>
            <p14:xfrm>
              <a:off x="3967240" y="36805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586FC0A-7D76-2091-2788-54EB9A59CF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2920" y="3653500"/>
                <a:ext cx="9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0215633-EC0D-5111-5C5F-EECA808840BC}"/>
                  </a:ext>
                </a:extLst>
              </p14:cNvPr>
              <p14:cNvContentPartPr/>
              <p14:nvPr/>
            </p14:nvContentPartPr>
            <p14:xfrm>
              <a:off x="2379520" y="4508780"/>
              <a:ext cx="59040" cy="83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0215633-EC0D-5111-5C5F-EECA808840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5200" y="4482140"/>
                <a:ext cx="676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BD159D-5C70-2A73-4F84-A9859D4692FA}"/>
                  </a:ext>
                </a:extLst>
              </p14:cNvPr>
              <p14:cNvContentPartPr/>
              <p14:nvPr/>
            </p14:nvContentPartPr>
            <p14:xfrm>
              <a:off x="3225520" y="4495820"/>
              <a:ext cx="25920" cy="88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BD159D-5C70-2A73-4F84-A9859D4692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21200" y="4469180"/>
                <a:ext cx="34560" cy="142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Front End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79678D8-CF9A-EEE2-D042-F1292006C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75" y="2110683"/>
            <a:ext cx="571502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Console-based interface using menu-driven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 Job details (Name + Priority).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 Job Queue status and execution messages.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1101</Words>
  <Application>Microsoft Office PowerPoint</Application>
  <PresentationFormat>On-screen Show (16:9)</PresentationFormat>
  <Paragraphs>177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Roboto</vt:lpstr>
      <vt:lpstr>Times New Roman</vt:lpstr>
      <vt:lpstr>Arial Unicode MS</vt:lpstr>
      <vt:lpstr>Arial</vt:lpstr>
      <vt:lpstr>Merriweather</vt:lpstr>
      <vt:lpstr>Paradigm</vt:lpstr>
      <vt:lpstr>PowerPoint Presentation</vt:lpstr>
      <vt:lpstr>PowerPoint Presentation</vt:lpstr>
      <vt:lpstr>Content</vt:lpstr>
      <vt:lpstr>Introduction to Project  </vt:lpstr>
      <vt:lpstr>Problem Statement  </vt:lpstr>
      <vt:lpstr>Objectives of the project  </vt:lpstr>
      <vt:lpstr>    Requirements of the system (Hardware, software) </vt:lpstr>
      <vt:lpstr>ER diagram of the proposed system</vt:lpstr>
      <vt:lpstr>Front End</vt:lpstr>
      <vt:lpstr>Implementation</vt:lpstr>
      <vt:lpstr>Gantt  Chart </vt:lpstr>
      <vt:lpstr>Test cases</vt:lpstr>
      <vt:lpstr>Challenges and solutions</vt:lpstr>
      <vt:lpstr>Future Scope</vt:lpstr>
      <vt:lpstr>OUTPUT SCREENSHOT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Unmesh</dc:creator>
  <cp:lastModifiedBy>Unmesh Bhangale</cp:lastModifiedBy>
  <cp:revision>4</cp:revision>
  <dcterms:modified xsi:type="dcterms:W3CDTF">2025-10-04T07:10:28Z</dcterms:modified>
</cp:coreProperties>
</file>