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1512"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31" name="PlaceHolder 2"/>
          <p:cNvSpPr>
            <a:spLocks noGrp="1"/>
          </p:cNvSpPr>
          <p:nvPr>
            <p:ph type="body"/>
          </p:nvPr>
        </p:nvSpPr>
        <p:spPr>
          <a:xfrm>
            <a:off x="360000" y="1980000"/>
            <a:ext cx="91800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32" name="PlaceHolder 3"/>
          <p:cNvSpPr>
            <a:spLocks noGrp="1"/>
          </p:cNvSpPr>
          <p:nvPr>
            <p:ph type="body"/>
          </p:nvPr>
        </p:nvSpPr>
        <p:spPr>
          <a:xfrm>
            <a:off x="360000" y="4424400"/>
            <a:ext cx="91800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34"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35"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36"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37" name="PlaceHolder 5"/>
          <p:cNvSpPr>
            <a:spLocks noGrp="1"/>
          </p:cNvSpPr>
          <p:nvPr>
            <p:ph type="body"/>
          </p:nvPr>
        </p:nvSpPr>
        <p:spPr>
          <a:xfrm>
            <a:off x="5063760" y="44244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39" name="PlaceHolder 2"/>
          <p:cNvSpPr>
            <a:spLocks noGrp="1"/>
          </p:cNvSpPr>
          <p:nvPr>
            <p:ph type="body"/>
          </p:nvPr>
        </p:nvSpPr>
        <p:spPr>
          <a:xfrm>
            <a:off x="360000" y="19800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40" name="PlaceHolder 3"/>
          <p:cNvSpPr>
            <a:spLocks noGrp="1"/>
          </p:cNvSpPr>
          <p:nvPr>
            <p:ph type="body"/>
          </p:nvPr>
        </p:nvSpPr>
        <p:spPr>
          <a:xfrm>
            <a:off x="3463920" y="19800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41" name="PlaceHolder 4"/>
          <p:cNvSpPr>
            <a:spLocks noGrp="1"/>
          </p:cNvSpPr>
          <p:nvPr>
            <p:ph type="body"/>
          </p:nvPr>
        </p:nvSpPr>
        <p:spPr>
          <a:xfrm>
            <a:off x="6567480" y="19800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42" name="PlaceHolder 5"/>
          <p:cNvSpPr>
            <a:spLocks noGrp="1"/>
          </p:cNvSpPr>
          <p:nvPr>
            <p:ph type="body"/>
          </p:nvPr>
        </p:nvSpPr>
        <p:spPr>
          <a:xfrm>
            <a:off x="360000" y="44244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43" name="PlaceHolder 6"/>
          <p:cNvSpPr>
            <a:spLocks noGrp="1"/>
          </p:cNvSpPr>
          <p:nvPr>
            <p:ph type="body"/>
          </p:nvPr>
        </p:nvSpPr>
        <p:spPr>
          <a:xfrm>
            <a:off x="3463920" y="44244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44" name="PlaceHolder 7"/>
          <p:cNvSpPr>
            <a:spLocks noGrp="1"/>
          </p:cNvSpPr>
          <p:nvPr>
            <p:ph type="body"/>
          </p:nvPr>
        </p:nvSpPr>
        <p:spPr>
          <a:xfrm>
            <a:off x="6567480" y="44244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52" name="PlaceHolder 2"/>
          <p:cNvSpPr>
            <a:spLocks noGrp="1"/>
          </p:cNvSpPr>
          <p:nvPr>
            <p:ph type="subTitle"/>
          </p:nvPr>
        </p:nvSpPr>
        <p:spPr>
          <a:xfrm>
            <a:off x="360000" y="1980000"/>
            <a:ext cx="9180000" cy="4680000"/>
          </a:xfrm>
          <a:prstGeom prst="rect">
            <a:avLst/>
          </a:prstGeom>
        </p:spPr>
        <p:txBody>
          <a:bodyPr lIns="0" tIns="0" rIns="0" bIns="0">
            <a:noAutofit/>
          </a:bodyPr>
          <a:lstStyle/>
          <a:p>
            <a:endParaRPr lang="en-IN" sz="2600" b="0" strike="noStrike" spc="-1">
              <a:solidFill>
                <a:srgbClr val="1C1C1C"/>
              </a:solidFill>
              <a:latin typeface="Noto Sans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54" name="PlaceHolder 2"/>
          <p:cNvSpPr>
            <a:spLocks noGrp="1"/>
          </p:cNvSpPr>
          <p:nvPr>
            <p:ph type="body"/>
          </p:nvPr>
        </p:nvSpPr>
        <p:spPr>
          <a:xfrm>
            <a:off x="360000" y="1980000"/>
            <a:ext cx="9180000" cy="4680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56" name="PlaceHolder 2"/>
          <p:cNvSpPr>
            <a:spLocks noGrp="1"/>
          </p:cNvSpPr>
          <p:nvPr>
            <p:ph type="body"/>
          </p:nvPr>
        </p:nvSpPr>
        <p:spPr>
          <a:xfrm>
            <a:off x="360000" y="1980000"/>
            <a:ext cx="4479480" cy="4680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57" name="PlaceHolder 3"/>
          <p:cNvSpPr>
            <a:spLocks noGrp="1"/>
          </p:cNvSpPr>
          <p:nvPr>
            <p:ph type="body"/>
          </p:nvPr>
        </p:nvSpPr>
        <p:spPr>
          <a:xfrm>
            <a:off x="5063760" y="1980000"/>
            <a:ext cx="4479480" cy="4680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60000"/>
            <a:ext cx="9360000" cy="4173120"/>
          </a:xfrm>
          <a:prstGeom prst="rect">
            <a:avLst/>
          </a:prstGeom>
        </p:spPr>
        <p:txBody>
          <a:bodyPr lIns="0" tIns="0" rIns="0" bIns="0">
            <a:noAutofit/>
          </a:bodyPr>
          <a:lstStyle/>
          <a:p>
            <a:endParaRPr lang="en-IN" sz="2600" b="0" strike="noStrike" spc="-1">
              <a:solidFill>
                <a:srgbClr val="1C1C1C"/>
              </a:solidFill>
              <a:latin typeface="Noto Sans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61"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62" name="PlaceHolder 3"/>
          <p:cNvSpPr>
            <a:spLocks noGrp="1"/>
          </p:cNvSpPr>
          <p:nvPr>
            <p:ph type="body"/>
          </p:nvPr>
        </p:nvSpPr>
        <p:spPr>
          <a:xfrm>
            <a:off x="5063760" y="1980000"/>
            <a:ext cx="4479480" cy="4680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63"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10" name="PlaceHolder 2"/>
          <p:cNvSpPr>
            <a:spLocks noGrp="1"/>
          </p:cNvSpPr>
          <p:nvPr>
            <p:ph type="subTitle"/>
          </p:nvPr>
        </p:nvSpPr>
        <p:spPr>
          <a:xfrm>
            <a:off x="360000" y="1980000"/>
            <a:ext cx="9180000" cy="4680000"/>
          </a:xfrm>
          <a:prstGeom prst="rect">
            <a:avLst/>
          </a:prstGeom>
        </p:spPr>
        <p:txBody>
          <a:bodyPr lIns="0" tIns="0" rIns="0" bIns="0">
            <a:noAutofit/>
          </a:bodyPr>
          <a:lstStyle/>
          <a:p>
            <a:endParaRPr lang="en-IN" sz="2600" b="0" strike="noStrike" spc="-1">
              <a:solidFill>
                <a:srgbClr val="1C1C1C"/>
              </a:solidFill>
              <a:latin typeface="Noto Sans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65" name="PlaceHolder 2"/>
          <p:cNvSpPr>
            <a:spLocks noGrp="1"/>
          </p:cNvSpPr>
          <p:nvPr>
            <p:ph type="body"/>
          </p:nvPr>
        </p:nvSpPr>
        <p:spPr>
          <a:xfrm>
            <a:off x="360000" y="1980000"/>
            <a:ext cx="4479480" cy="4680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66"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67" name="PlaceHolder 4"/>
          <p:cNvSpPr>
            <a:spLocks noGrp="1"/>
          </p:cNvSpPr>
          <p:nvPr>
            <p:ph type="body"/>
          </p:nvPr>
        </p:nvSpPr>
        <p:spPr>
          <a:xfrm>
            <a:off x="5063760" y="44244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69"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70"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71" name="PlaceHolder 4"/>
          <p:cNvSpPr>
            <a:spLocks noGrp="1"/>
          </p:cNvSpPr>
          <p:nvPr>
            <p:ph type="body"/>
          </p:nvPr>
        </p:nvSpPr>
        <p:spPr>
          <a:xfrm>
            <a:off x="360000" y="4424400"/>
            <a:ext cx="91800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73" name="PlaceHolder 2"/>
          <p:cNvSpPr>
            <a:spLocks noGrp="1"/>
          </p:cNvSpPr>
          <p:nvPr>
            <p:ph type="body"/>
          </p:nvPr>
        </p:nvSpPr>
        <p:spPr>
          <a:xfrm>
            <a:off x="360000" y="1980000"/>
            <a:ext cx="91800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74" name="PlaceHolder 3"/>
          <p:cNvSpPr>
            <a:spLocks noGrp="1"/>
          </p:cNvSpPr>
          <p:nvPr>
            <p:ph type="body"/>
          </p:nvPr>
        </p:nvSpPr>
        <p:spPr>
          <a:xfrm>
            <a:off x="360000" y="4424400"/>
            <a:ext cx="91800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76"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77"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78"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79" name="PlaceHolder 5"/>
          <p:cNvSpPr>
            <a:spLocks noGrp="1"/>
          </p:cNvSpPr>
          <p:nvPr>
            <p:ph type="body"/>
          </p:nvPr>
        </p:nvSpPr>
        <p:spPr>
          <a:xfrm>
            <a:off x="5063760" y="44244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81" name="PlaceHolder 2"/>
          <p:cNvSpPr>
            <a:spLocks noGrp="1"/>
          </p:cNvSpPr>
          <p:nvPr>
            <p:ph type="body"/>
          </p:nvPr>
        </p:nvSpPr>
        <p:spPr>
          <a:xfrm>
            <a:off x="360000" y="19800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82" name="PlaceHolder 3"/>
          <p:cNvSpPr>
            <a:spLocks noGrp="1"/>
          </p:cNvSpPr>
          <p:nvPr>
            <p:ph type="body"/>
          </p:nvPr>
        </p:nvSpPr>
        <p:spPr>
          <a:xfrm>
            <a:off x="3463920" y="19800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83" name="PlaceHolder 4"/>
          <p:cNvSpPr>
            <a:spLocks noGrp="1"/>
          </p:cNvSpPr>
          <p:nvPr>
            <p:ph type="body"/>
          </p:nvPr>
        </p:nvSpPr>
        <p:spPr>
          <a:xfrm>
            <a:off x="6567480" y="19800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84" name="PlaceHolder 5"/>
          <p:cNvSpPr>
            <a:spLocks noGrp="1"/>
          </p:cNvSpPr>
          <p:nvPr>
            <p:ph type="body"/>
          </p:nvPr>
        </p:nvSpPr>
        <p:spPr>
          <a:xfrm>
            <a:off x="360000" y="44244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85" name="PlaceHolder 6"/>
          <p:cNvSpPr>
            <a:spLocks noGrp="1"/>
          </p:cNvSpPr>
          <p:nvPr>
            <p:ph type="body"/>
          </p:nvPr>
        </p:nvSpPr>
        <p:spPr>
          <a:xfrm>
            <a:off x="3463920" y="44244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86" name="PlaceHolder 7"/>
          <p:cNvSpPr>
            <a:spLocks noGrp="1"/>
          </p:cNvSpPr>
          <p:nvPr>
            <p:ph type="body"/>
          </p:nvPr>
        </p:nvSpPr>
        <p:spPr>
          <a:xfrm>
            <a:off x="6567480" y="4424400"/>
            <a:ext cx="29556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12" name="PlaceHolder 2"/>
          <p:cNvSpPr>
            <a:spLocks noGrp="1"/>
          </p:cNvSpPr>
          <p:nvPr>
            <p:ph type="body"/>
          </p:nvPr>
        </p:nvSpPr>
        <p:spPr>
          <a:xfrm>
            <a:off x="360000" y="1980000"/>
            <a:ext cx="9180000" cy="4680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14" name="PlaceHolder 2"/>
          <p:cNvSpPr>
            <a:spLocks noGrp="1"/>
          </p:cNvSpPr>
          <p:nvPr>
            <p:ph type="body"/>
          </p:nvPr>
        </p:nvSpPr>
        <p:spPr>
          <a:xfrm>
            <a:off x="360000" y="1980000"/>
            <a:ext cx="4479480" cy="4680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15" name="PlaceHolder 3"/>
          <p:cNvSpPr>
            <a:spLocks noGrp="1"/>
          </p:cNvSpPr>
          <p:nvPr>
            <p:ph type="body"/>
          </p:nvPr>
        </p:nvSpPr>
        <p:spPr>
          <a:xfrm>
            <a:off x="5063760" y="1980000"/>
            <a:ext cx="4479480" cy="4680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60000"/>
            <a:ext cx="9360000" cy="4173120"/>
          </a:xfrm>
          <a:prstGeom prst="rect">
            <a:avLst/>
          </a:prstGeom>
        </p:spPr>
        <p:txBody>
          <a:bodyPr lIns="0" tIns="0" rIns="0" bIns="0">
            <a:noAutofit/>
          </a:bodyPr>
          <a:lstStyle/>
          <a:p>
            <a:endParaRPr lang="en-IN" sz="2600" b="0" strike="noStrike" spc="-1">
              <a:solidFill>
                <a:srgbClr val="1C1C1C"/>
              </a:solidFill>
              <a:latin typeface="Noto Sans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19"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20" name="PlaceHolder 3"/>
          <p:cNvSpPr>
            <a:spLocks noGrp="1"/>
          </p:cNvSpPr>
          <p:nvPr>
            <p:ph type="body"/>
          </p:nvPr>
        </p:nvSpPr>
        <p:spPr>
          <a:xfrm>
            <a:off x="5063760" y="1980000"/>
            <a:ext cx="4479480" cy="4680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21" name="PlaceHolder 4"/>
          <p:cNvSpPr>
            <a:spLocks noGrp="1"/>
          </p:cNvSpPr>
          <p:nvPr>
            <p:ph type="body"/>
          </p:nvPr>
        </p:nvSpPr>
        <p:spPr>
          <a:xfrm>
            <a:off x="360000" y="44244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23" name="PlaceHolder 2"/>
          <p:cNvSpPr>
            <a:spLocks noGrp="1"/>
          </p:cNvSpPr>
          <p:nvPr>
            <p:ph type="body"/>
          </p:nvPr>
        </p:nvSpPr>
        <p:spPr>
          <a:xfrm>
            <a:off x="360000" y="1980000"/>
            <a:ext cx="4479480" cy="4680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24"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25" name="PlaceHolder 4"/>
          <p:cNvSpPr>
            <a:spLocks noGrp="1"/>
          </p:cNvSpPr>
          <p:nvPr>
            <p:ph type="body"/>
          </p:nvPr>
        </p:nvSpPr>
        <p:spPr>
          <a:xfrm>
            <a:off x="5063760" y="44244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60000"/>
            <a:ext cx="9360000" cy="900000"/>
          </a:xfrm>
          <a:prstGeom prst="rect">
            <a:avLst/>
          </a:prstGeom>
        </p:spPr>
        <p:txBody>
          <a:bodyPr lIns="0" tIns="0" rIns="0" bIns="0" anchor="b">
            <a:noAutofit/>
          </a:bodyPr>
          <a:lstStyle/>
          <a:p>
            <a:endParaRPr lang="en-IN" sz="3200" b="1" strike="noStrike" spc="-1">
              <a:solidFill>
                <a:srgbClr val="FFFFFF"/>
              </a:solidFill>
              <a:latin typeface="Noto Sans Black"/>
            </a:endParaRPr>
          </a:p>
        </p:txBody>
      </p:sp>
      <p:sp>
        <p:nvSpPr>
          <p:cNvPr id="27" name="PlaceHolder 2"/>
          <p:cNvSpPr>
            <a:spLocks noGrp="1"/>
          </p:cNvSpPr>
          <p:nvPr>
            <p:ph type="body"/>
          </p:nvPr>
        </p:nvSpPr>
        <p:spPr>
          <a:xfrm>
            <a:off x="36000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28" name="PlaceHolder 3"/>
          <p:cNvSpPr>
            <a:spLocks noGrp="1"/>
          </p:cNvSpPr>
          <p:nvPr>
            <p:ph type="body"/>
          </p:nvPr>
        </p:nvSpPr>
        <p:spPr>
          <a:xfrm>
            <a:off x="5063760" y="1980000"/>
            <a:ext cx="447948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
        <p:nvSpPr>
          <p:cNvPr id="29" name="PlaceHolder 4"/>
          <p:cNvSpPr>
            <a:spLocks noGrp="1"/>
          </p:cNvSpPr>
          <p:nvPr>
            <p:ph type="body"/>
          </p:nvPr>
        </p:nvSpPr>
        <p:spPr>
          <a:xfrm>
            <a:off x="360000" y="4424400"/>
            <a:ext cx="9180000" cy="2232000"/>
          </a:xfrm>
          <a:prstGeom prst="rect">
            <a:avLst/>
          </a:prstGeom>
        </p:spPr>
        <p:txBody>
          <a:bodyPr lIns="0" tIns="0" rIns="0" bIns="0">
            <a:normAutofit/>
          </a:bodyPr>
          <a:lstStyle/>
          <a:p>
            <a:endParaRPr lang="en-IN" sz="2600" b="1" strike="noStrike" spc="-1">
              <a:solidFill>
                <a:srgbClr val="1C1C1C"/>
              </a:solidFill>
              <a:latin typeface="Noto Sans SemiBo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CustomShape 1"/>
          <p:cNvSpPr/>
          <p:nvPr/>
        </p:nvSpPr>
        <p:spPr>
          <a:xfrm>
            <a:off x="0" y="180000"/>
            <a:ext cx="9720000" cy="126000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10" name="CustomShape 2"/>
          <p:cNvSpPr/>
          <p:nvPr/>
        </p:nvSpPr>
        <p:spPr>
          <a:xfrm>
            <a:off x="7560000" y="6840000"/>
            <a:ext cx="2520000" cy="54000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scrgbClr r="0" g="0" b="0"/>
          </a:lnRef>
          <a:fillRef idx="0">
            <a:scrgbClr r="0" g="0" b="0"/>
          </a:fillRef>
          <a:effectRef idx="0">
            <a:scrgbClr r="0" g="0" b="0"/>
          </a:effectRef>
          <a:fontRef idx="minor"/>
        </p:style>
      </p:sp>
      <p:sp>
        <p:nvSpPr>
          <p:cNvPr id="3" name="CustomShape 4"/>
          <p:cNvSpPr/>
          <p:nvPr/>
        </p:nvSpPr>
        <p:spPr>
          <a:xfrm>
            <a:off x="180000" y="6840000"/>
            <a:ext cx="540000" cy="540000"/>
          </a:xfrm>
          <a:prstGeom prst="rect">
            <a:avLst/>
          </a:prstGeom>
          <a:noFill/>
          <a:ln w="72000">
            <a:noFill/>
          </a:ln>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360000" y="360000"/>
            <a:ext cx="9360000" cy="900000"/>
          </a:xfrm>
          <a:prstGeom prst="rect">
            <a:avLst/>
          </a:prstGeom>
        </p:spPr>
        <p:txBody>
          <a:bodyPr lIns="0" tIns="0" rIns="0" bIns="0" anchor="b">
            <a:noAutofit/>
          </a:bodyPr>
          <a:lstStyle/>
          <a:p>
            <a:r>
              <a:rPr lang="en-IN" sz="3200" b="1" strike="noStrike" spc="-1">
                <a:solidFill>
                  <a:srgbClr val="FFFFFF"/>
                </a:solidFill>
                <a:latin typeface="Noto Sans Black"/>
              </a:rPr>
              <a:t>Click to edit the title text format</a:t>
            </a:r>
          </a:p>
        </p:txBody>
      </p:sp>
      <p:sp>
        <p:nvSpPr>
          <p:cNvPr id="5" name="PlaceHolder 6"/>
          <p:cNvSpPr>
            <a:spLocks noGrp="1"/>
          </p:cNvSpPr>
          <p:nvPr>
            <p:ph type="body"/>
          </p:nvPr>
        </p:nvSpPr>
        <p:spPr>
          <a:xfrm>
            <a:off x="360000" y="1980000"/>
            <a:ext cx="9180000" cy="4680000"/>
          </a:xfrm>
          <a:prstGeom prst="rect">
            <a:avLst/>
          </a:prstGeom>
        </p:spPr>
        <p:txBody>
          <a:bodyPr lIns="0" tIns="0" rIns="0" bIns="0">
            <a:normAutofit/>
          </a:bodyPr>
          <a:lstStyle/>
          <a:p>
            <a:pPr>
              <a:spcAft>
                <a:spcPts val="1142"/>
              </a:spcAft>
            </a:pPr>
            <a:r>
              <a:rPr lang="en-IN" sz="2600" b="1" strike="noStrike" spc="-1">
                <a:solidFill>
                  <a:srgbClr val="1C1C1C"/>
                </a:solidFill>
                <a:latin typeface="Noto Sans SemiBold"/>
              </a:rPr>
              <a:t>Click to edit the outline text format</a:t>
            </a:r>
          </a:p>
          <a:p>
            <a:pPr marL="288000" lvl="1">
              <a:spcAft>
                <a:spcPts val="1134"/>
              </a:spcAft>
            </a:pPr>
            <a:r>
              <a:rPr lang="en-IN" sz="2200" b="0" strike="noStrike" spc="-1">
                <a:solidFill>
                  <a:srgbClr val="1C1C1C"/>
                </a:solidFill>
                <a:latin typeface="Noto Sans Light"/>
              </a:rPr>
              <a:t>Second Outline Level</a:t>
            </a:r>
          </a:p>
          <a:p>
            <a:pPr marL="576000" lvl="2">
              <a:spcAft>
                <a:spcPts val="850"/>
              </a:spcAft>
            </a:pPr>
            <a:r>
              <a:rPr lang="en-IN" sz="1800" b="0" strike="noStrike" spc="-1">
                <a:solidFill>
                  <a:srgbClr val="1C1C1C"/>
                </a:solidFill>
                <a:latin typeface="Noto Sans Light"/>
              </a:rPr>
              <a:t>Third Outline Level</a:t>
            </a:r>
          </a:p>
          <a:p>
            <a:pPr marL="864000" lvl="3">
              <a:spcAft>
                <a:spcPts val="567"/>
              </a:spcAft>
            </a:pPr>
            <a:r>
              <a:rPr lang="en-IN" sz="1600" b="0" strike="noStrike" spc="-1">
                <a:solidFill>
                  <a:srgbClr val="1C1C1C"/>
                </a:solidFill>
                <a:latin typeface="Noto Sans Light"/>
              </a:rPr>
              <a:t>Fourth Outline Level</a:t>
            </a:r>
          </a:p>
          <a:p>
            <a:pPr marL="1152000" lvl="4">
              <a:spcAft>
                <a:spcPts val="283"/>
              </a:spcAft>
            </a:pPr>
            <a:r>
              <a:rPr lang="en-IN" sz="1600" b="0" strike="noStrike" spc="-1">
                <a:solidFill>
                  <a:srgbClr val="1C1C1C"/>
                </a:solidFill>
                <a:latin typeface="Noto Sans Light"/>
              </a:rPr>
              <a:t>Fifth Outline Level</a:t>
            </a:r>
          </a:p>
          <a:p>
            <a:pPr marL="1440000" lvl="5">
              <a:spcAft>
                <a:spcPts val="283"/>
              </a:spcAft>
            </a:pPr>
            <a:r>
              <a:rPr lang="en-IN" sz="1600" b="0" strike="noStrike" spc="-1">
                <a:solidFill>
                  <a:srgbClr val="1C1C1C"/>
                </a:solidFill>
                <a:latin typeface="Noto Sans Light"/>
              </a:rPr>
              <a:t>Sixth Outline Level</a:t>
            </a:r>
          </a:p>
          <a:p>
            <a:pPr marL="1728000" lvl="6">
              <a:spcAft>
                <a:spcPts val="283"/>
              </a:spcAft>
            </a:pPr>
            <a:r>
              <a:rPr lang="en-IN" sz="1600" b="0" strike="noStrike" spc="-1">
                <a:solidFill>
                  <a:srgbClr val="1C1C1C"/>
                </a:solidFill>
                <a:latin typeface="Noto Sans Light"/>
              </a:rPr>
              <a:t>Seventh Outline Level</a:t>
            </a:r>
          </a:p>
        </p:txBody>
      </p:sp>
      <p:sp>
        <p:nvSpPr>
          <p:cNvPr id="6" name="PlaceHolder 7"/>
          <p:cNvSpPr>
            <a:spLocks noGrp="1"/>
          </p:cNvSpPr>
          <p:nvPr>
            <p:ph type="dt"/>
          </p:nvPr>
        </p:nvSpPr>
        <p:spPr>
          <a:xfrm>
            <a:off x="7560000" y="6840000"/>
            <a:ext cx="2340000" cy="521640"/>
          </a:xfrm>
          <a:prstGeom prst="rect">
            <a:avLst/>
          </a:prstGeom>
        </p:spPr>
        <p:txBody>
          <a:bodyPr lIns="0" tIns="0" rIns="0" bIns="0" anchor="ctr">
            <a:noAutofit/>
          </a:bodyPr>
          <a:lstStyle/>
          <a:p>
            <a:pPr algn="r"/>
            <a:r>
              <a:rPr lang="en-IN" sz="1800" b="1" strike="noStrike" spc="-1">
                <a:solidFill>
                  <a:srgbClr val="FFFFFF"/>
                </a:solidFill>
                <a:latin typeface="Noto Sans Black"/>
              </a:rPr>
              <a:t>&lt;date/time&gt;</a:t>
            </a:r>
          </a:p>
        </p:txBody>
      </p:sp>
      <p:sp>
        <p:nvSpPr>
          <p:cNvPr id="7" name="PlaceHolder 8"/>
          <p:cNvSpPr>
            <a:spLocks noGrp="1"/>
          </p:cNvSpPr>
          <p:nvPr>
            <p:ph type="ftr"/>
          </p:nvPr>
        </p:nvSpPr>
        <p:spPr>
          <a:xfrm>
            <a:off x="1080000" y="6840000"/>
            <a:ext cx="3240000" cy="540000"/>
          </a:xfrm>
          <a:prstGeom prst="rect">
            <a:avLst/>
          </a:prstGeom>
        </p:spPr>
        <p:txBody>
          <a:bodyPr lIns="0" tIns="0" rIns="0" bIns="0" anchor="ctr">
            <a:noAutofit/>
          </a:bodyPr>
          <a:lstStyle/>
          <a:p>
            <a:pPr algn="ctr"/>
            <a:r>
              <a:rPr lang="en-IN" sz="1800" b="1" strike="noStrike" spc="-1">
                <a:solidFill>
                  <a:srgbClr val="FFFFFF"/>
                </a:solidFill>
                <a:latin typeface="Noto Sans Black"/>
              </a:rPr>
              <a:t>&lt;footer&gt;</a:t>
            </a:r>
          </a:p>
        </p:txBody>
      </p:sp>
      <p:sp>
        <p:nvSpPr>
          <p:cNvPr id="8" name="PlaceHolder 9"/>
          <p:cNvSpPr>
            <a:spLocks noGrp="1"/>
          </p:cNvSpPr>
          <p:nvPr>
            <p:ph type="sldNum"/>
          </p:nvPr>
        </p:nvSpPr>
        <p:spPr>
          <a:xfrm>
            <a:off x="180000" y="6840000"/>
            <a:ext cx="540000" cy="540000"/>
          </a:xfrm>
          <a:prstGeom prst="rect">
            <a:avLst/>
          </a:prstGeom>
        </p:spPr>
        <p:txBody>
          <a:bodyPr lIns="0" tIns="0" rIns="0" bIns="0" anchor="ctr">
            <a:noAutofit/>
          </a:bodyPr>
          <a:lstStyle/>
          <a:p>
            <a:pPr algn="ctr"/>
            <a:fld id="{7BEE99E8-44CC-44A2-85AE-8C125FA51596}" type="slidenum">
              <a:rPr lang="en-IN" sz="1800" b="1" strike="noStrike" spc="-1">
                <a:solidFill>
                  <a:srgbClr val="FFFFFF"/>
                </a:solidFill>
                <a:latin typeface="Noto Sans Black"/>
              </a:rPr>
              <a:t>‹#›</a:t>
            </a:fld>
            <a:endParaRPr lang="en-IN" sz="1800" b="1" strike="noStrike" spc="-1">
              <a:solidFill>
                <a:srgbClr val="FFFFFF"/>
              </a:solidFill>
              <a:latin typeface="Noto Sans Black"/>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scrgbClr r="0" g="0" b="0"/>
          </a:lnRef>
          <a:fillRef idx="0">
            <a:scrgbClr r="0" g="0" b="0"/>
          </a:fillRef>
          <a:effectRef idx="0">
            <a:scrgbClr r="0" g="0" b="0"/>
          </a:effectRef>
          <a:fontRef idx="minor"/>
        </p:style>
      </p:sp>
      <p:sp>
        <p:nvSpPr>
          <p:cNvPr id="46" name="PlaceHolder 2"/>
          <p:cNvSpPr>
            <a:spLocks noGrp="1"/>
          </p:cNvSpPr>
          <p:nvPr>
            <p:ph type="title"/>
          </p:nvPr>
        </p:nvSpPr>
        <p:spPr>
          <a:xfrm>
            <a:off x="360000" y="3330000"/>
            <a:ext cx="9360000" cy="900000"/>
          </a:xfrm>
          <a:prstGeom prst="rect">
            <a:avLst/>
          </a:prstGeom>
        </p:spPr>
        <p:txBody>
          <a:bodyPr lIns="0" tIns="0" rIns="0" bIns="0" anchor="b">
            <a:noAutofit/>
          </a:bodyPr>
          <a:lstStyle/>
          <a:p>
            <a:r>
              <a:rPr lang="en-IN" sz="3200" b="1" strike="noStrike" spc="-1">
                <a:solidFill>
                  <a:srgbClr val="FFFFFF"/>
                </a:solidFill>
                <a:latin typeface="Noto Sans Black"/>
              </a:rPr>
              <a:t>Click to edit the title text format</a:t>
            </a:r>
          </a:p>
        </p:txBody>
      </p:sp>
      <p:sp>
        <p:nvSpPr>
          <p:cNvPr id="47" name="PlaceHolder 3"/>
          <p:cNvSpPr>
            <a:spLocks noGrp="1"/>
          </p:cNvSpPr>
          <p:nvPr>
            <p:ph type="body"/>
          </p:nvPr>
        </p:nvSpPr>
        <p:spPr>
          <a:xfrm>
            <a:off x="540000" y="4680000"/>
            <a:ext cx="9180000" cy="2520000"/>
          </a:xfrm>
          <a:prstGeom prst="rect">
            <a:avLst/>
          </a:prstGeom>
        </p:spPr>
        <p:txBody>
          <a:bodyPr lIns="0" tIns="0" rIns="0" bIns="0">
            <a:normAutofit/>
          </a:bodyPr>
          <a:lstStyle/>
          <a:p>
            <a:pPr>
              <a:spcAft>
                <a:spcPts val="1142"/>
              </a:spcAft>
            </a:pPr>
            <a:r>
              <a:rPr lang="en-IN" sz="2600" b="1" strike="noStrike" spc="-1">
                <a:solidFill>
                  <a:srgbClr val="1C1C1C"/>
                </a:solidFill>
                <a:latin typeface="Noto Sans SemiBold"/>
              </a:rPr>
              <a:t>Click to edit the outline text format</a:t>
            </a:r>
          </a:p>
          <a:p>
            <a:pPr marL="288000" lvl="1">
              <a:spcAft>
                <a:spcPts val="1131"/>
              </a:spcAft>
            </a:pPr>
            <a:r>
              <a:rPr lang="en-IN" sz="2200" b="0" strike="noStrike" spc="-1">
                <a:solidFill>
                  <a:srgbClr val="1C1C1C"/>
                </a:solidFill>
                <a:latin typeface="Noto Sans Light"/>
              </a:rPr>
              <a:t>Second Outline Level</a:t>
            </a:r>
          </a:p>
          <a:p>
            <a:pPr marL="576000" lvl="2">
              <a:spcAft>
                <a:spcPts val="850"/>
              </a:spcAft>
            </a:pPr>
            <a:r>
              <a:rPr lang="en-IN" sz="1800" b="0" strike="noStrike" spc="-1">
                <a:solidFill>
                  <a:srgbClr val="1C1C1C"/>
                </a:solidFill>
                <a:latin typeface="Noto Sans Light"/>
              </a:rPr>
              <a:t>Third Outline Level</a:t>
            </a:r>
          </a:p>
          <a:p>
            <a:pPr marL="864000" lvl="3">
              <a:spcAft>
                <a:spcPts val="567"/>
              </a:spcAft>
            </a:pPr>
            <a:r>
              <a:rPr lang="en-IN" sz="1600" b="0" strike="noStrike" spc="-1">
                <a:solidFill>
                  <a:srgbClr val="1C1C1C"/>
                </a:solidFill>
                <a:latin typeface="Noto Sans Light"/>
              </a:rPr>
              <a:t>Fourth Outline Level</a:t>
            </a:r>
          </a:p>
          <a:p>
            <a:pPr marL="1152000" lvl="4">
              <a:spcAft>
                <a:spcPts val="283"/>
              </a:spcAft>
            </a:pPr>
            <a:r>
              <a:rPr lang="en-IN" sz="1600" b="0" strike="noStrike" spc="-1">
                <a:solidFill>
                  <a:srgbClr val="1C1C1C"/>
                </a:solidFill>
                <a:latin typeface="Noto Sans Light"/>
              </a:rPr>
              <a:t>Fifth Outline Level</a:t>
            </a:r>
          </a:p>
          <a:p>
            <a:pPr marL="1440000" lvl="5">
              <a:spcAft>
                <a:spcPts val="283"/>
              </a:spcAft>
            </a:pPr>
            <a:r>
              <a:rPr lang="en-IN" sz="1600" b="0" strike="noStrike" spc="-1">
                <a:solidFill>
                  <a:srgbClr val="1C1C1C"/>
                </a:solidFill>
                <a:latin typeface="Noto Sans Light"/>
              </a:rPr>
              <a:t>Sixth Outline Level</a:t>
            </a:r>
          </a:p>
          <a:p>
            <a:pPr marL="1728000" lvl="6">
              <a:spcAft>
                <a:spcPts val="283"/>
              </a:spcAft>
            </a:pPr>
            <a:r>
              <a:rPr lang="en-IN" sz="1600" b="0" strike="noStrike" spc="-1">
                <a:solidFill>
                  <a:srgbClr val="1C1C1C"/>
                </a:solidFill>
                <a:latin typeface="Noto Sans Light"/>
              </a:rPr>
              <a:t>Seventh Outline Level</a:t>
            </a:r>
          </a:p>
        </p:txBody>
      </p:sp>
      <p:sp>
        <p:nvSpPr>
          <p:cNvPr id="48" name="PlaceHolder 4"/>
          <p:cNvSpPr>
            <a:spLocks noGrp="1"/>
          </p:cNvSpPr>
          <p:nvPr>
            <p:ph type="dt"/>
          </p:nvPr>
        </p:nvSpPr>
        <p:spPr>
          <a:xfrm>
            <a:off x="7560000" y="6840000"/>
            <a:ext cx="2340000" cy="540000"/>
          </a:xfrm>
          <a:prstGeom prst="rect">
            <a:avLst/>
          </a:prstGeom>
        </p:spPr>
        <p:txBody>
          <a:bodyPr lIns="0" tIns="0" rIns="0" bIns="0" anchor="ctr">
            <a:noAutofit/>
          </a:bodyPr>
          <a:lstStyle/>
          <a:p>
            <a:r>
              <a:rPr lang="en-IN" sz="1800" b="1" strike="noStrike" spc="-1">
                <a:solidFill>
                  <a:srgbClr val="E74C3C"/>
                </a:solidFill>
                <a:latin typeface="Noto Sans Black"/>
              </a:rPr>
              <a:t>&lt;date/time&gt;</a:t>
            </a:r>
          </a:p>
        </p:txBody>
      </p:sp>
      <p:sp>
        <p:nvSpPr>
          <p:cNvPr id="49" name="PlaceHolder 5"/>
          <p:cNvSpPr>
            <a:spLocks noGrp="1"/>
          </p:cNvSpPr>
          <p:nvPr>
            <p:ph type="ftr"/>
          </p:nvPr>
        </p:nvSpPr>
        <p:spPr>
          <a:xfrm>
            <a:off x="1080000" y="6840000"/>
            <a:ext cx="3240000" cy="540000"/>
          </a:xfrm>
          <a:prstGeom prst="rect">
            <a:avLst/>
          </a:prstGeom>
        </p:spPr>
        <p:txBody>
          <a:bodyPr lIns="0" tIns="0" rIns="0" bIns="0" anchor="ctr">
            <a:noAutofit/>
          </a:bodyPr>
          <a:lstStyle/>
          <a:p>
            <a:pPr algn="ctr"/>
            <a:r>
              <a:rPr lang="en-IN" sz="1800" b="1" strike="noStrike" spc="-1">
                <a:solidFill>
                  <a:srgbClr val="E74C3C"/>
                </a:solidFill>
                <a:latin typeface="Noto Sans Black"/>
              </a:rPr>
              <a:t>&lt;footer&gt;</a:t>
            </a:r>
          </a:p>
        </p:txBody>
      </p:sp>
      <p:sp>
        <p:nvSpPr>
          <p:cNvPr id="50" name="PlaceHolder 6"/>
          <p:cNvSpPr>
            <a:spLocks noGrp="1"/>
          </p:cNvSpPr>
          <p:nvPr>
            <p:ph type="sldNum"/>
          </p:nvPr>
        </p:nvSpPr>
        <p:spPr>
          <a:xfrm>
            <a:off x="180000" y="6840000"/>
            <a:ext cx="540000" cy="540000"/>
          </a:xfrm>
          <a:prstGeom prst="rect">
            <a:avLst/>
          </a:prstGeom>
        </p:spPr>
        <p:txBody>
          <a:bodyPr lIns="0" tIns="0" rIns="0" bIns="0">
            <a:noAutofit/>
          </a:bodyPr>
          <a:lstStyle/>
          <a:p>
            <a:pPr algn="r"/>
            <a:fld id="{E7CBFC51-CF77-48E0-A731-B76297F798A3}" type="slidenum">
              <a:rPr lang="en-IN" sz="1800" b="1" strike="noStrike" spc="-1">
                <a:solidFill>
                  <a:srgbClr val="E74C3C"/>
                </a:solidFill>
                <a:latin typeface="Noto Sans Black"/>
              </a:rPr>
              <a:t>‹#›</a:t>
            </a:fld>
            <a:endParaRPr lang="en-IN" sz="1800" b="1" strike="noStrike" spc="-1">
              <a:solidFill>
                <a:srgbClr val="E74C3C"/>
              </a:solidFill>
              <a:latin typeface="Noto Sans Blac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tIns="0" rIns="0" bIns="0" anchor="b">
            <a:noAutofit/>
          </a:bodyPr>
          <a:lstStyle/>
          <a:p>
            <a:r>
              <a:rPr lang="en-IN" sz="3200" b="1" strike="noStrike" spc="-1">
                <a:solidFill>
                  <a:srgbClr val="FFFFFF"/>
                </a:solidFill>
                <a:latin typeface="Noto Sans Black"/>
              </a:rPr>
              <a:t>DECISION TREE ALGORITHM</a:t>
            </a:r>
          </a:p>
        </p:txBody>
      </p:sp>
      <p:sp>
        <p:nvSpPr>
          <p:cNvPr id="88" name="TextShape 2"/>
          <p:cNvSpPr txBox="1"/>
          <p:nvPr/>
        </p:nvSpPr>
        <p:spPr>
          <a:xfrm>
            <a:off x="540000" y="4680000"/>
            <a:ext cx="9180000" cy="2520000"/>
          </a:xfrm>
          <a:prstGeom prst="rect">
            <a:avLst/>
          </a:prstGeom>
          <a:noFill/>
          <a:ln>
            <a:noFill/>
          </a:ln>
        </p:spPr>
        <p:txBody>
          <a:bodyPr lIns="0" tIns="0" rIns="0" bIns="0">
            <a:noAutofit/>
          </a:bodyPr>
          <a:lstStyle/>
          <a:p>
            <a:endParaRPr lang="en-IN" sz="2200" b="0" strike="noStrike" spc="-1">
              <a:solidFill>
                <a:srgbClr val="1C1C1C"/>
              </a:solidFill>
              <a:latin typeface="Noto Sans Ligh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1" strike="noStrike" spc="-1">
                <a:solidFill>
                  <a:srgbClr val="FFFFFF"/>
                </a:solidFill>
                <a:latin typeface="Noto Sans Black"/>
              </a:rPr>
              <a:t>Introduction to Decision Tree algorithm </a:t>
            </a:r>
            <a:r>
              <a:t/>
            </a:r>
            <a:br/>
            <a:endParaRPr lang="en-IN" sz="3200" b="1" strike="noStrike" spc="-1">
              <a:solidFill>
                <a:srgbClr val="FFFFFF"/>
              </a:solidFill>
              <a:latin typeface="Noto Sans Black"/>
            </a:endParaRPr>
          </a:p>
        </p:txBody>
      </p:sp>
      <p:sp>
        <p:nvSpPr>
          <p:cNvPr id="90" name="TextShape 2"/>
          <p:cNvSpPr txBox="1"/>
          <p:nvPr/>
        </p:nvSpPr>
        <p:spPr>
          <a:xfrm>
            <a:off x="360000" y="1728000"/>
            <a:ext cx="9180000" cy="4932000"/>
          </a:xfrm>
          <a:prstGeom prst="rect">
            <a:avLst/>
          </a:prstGeom>
          <a:noFill/>
          <a:ln>
            <a:noFill/>
          </a:ln>
        </p:spPr>
        <p:txBody>
          <a:bodyPr lIns="0" tIns="0" rIns="0" bIns="0">
            <a:normAutofit/>
          </a:bodyPr>
          <a:lstStyle/>
          <a:p>
            <a:pPr marL="216000" indent="-216000">
              <a:spcAft>
                <a:spcPts val="1142"/>
              </a:spcAft>
              <a:buClr>
                <a:srgbClr val="000000"/>
              </a:buClr>
              <a:buSzPct val="45000"/>
              <a:buFont typeface="Wingdings" charset="2"/>
              <a:buChar char=""/>
            </a:pPr>
            <a:r>
              <a:rPr lang="en-IN" sz="1400" b="0" strike="noStrike" spc="-1">
                <a:solidFill>
                  <a:srgbClr val="1C1C1C"/>
                </a:solidFill>
                <a:latin typeface="Noto Sans SemiBold"/>
              </a:rPr>
              <a:t>A Decision Tree algorithm is one of the most popular machine learning algorithms. It uses a tree like structure and their possible combinations to solve a particular problem. It belongs to the class of supervised learning algorithms where it can be used for both classification and regression purposes.</a:t>
            </a:r>
          </a:p>
          <a:p>
            <a:pPr marL="216000" indent="-216000">
              <a:spcAft>
                <a:spcPts val="1142"/>
              </a:spcAft>
              <a:buClr>
                <a:srgbClr val="000000"/>
              </a:buClr>
              <a:buSzPct val="45000"/>
              <a:buFont typeface="Wingdings" charset="2"/>
              <a:buChar char=""/>
            </a:pPr>
            <a:r>
              <a:rPr lang="en-IN" sz="1400" b="0" strike="noStrike" spc="-1">
                <a:solidFill>
                  <a:srgbClr val="1C1C1C"/>
                </a:solidFill>
                <a:latin typeface="Noto Sans SemiBold"/>
              </a:rPr>
              <a:t>A decision tree is a structure that includes a root node, branches, and leaf nodes. Each internal node denotes a test on an attribute, each branch denotes the outcome of a test, and each leaf node holds a class label. The topmost node in the tree is the root node.</a:t>
            </a:r>
          </a:p>
          <a:p>
            <a:pPr marL="216000" indent="-216000">
              <a:spcAft>
                <a:spcPts val="1142"/>
              </a:spcAft>
              <a:buClr>
                <a:srgbClr val="000000"/>
              </a:buClr>
              <a:buSzPct val="45000"/>
              <a:buFont typeface="Wingdings" charset="2"/>
              <a:buChar char=""/>
            </a:pPr>
            <a:r>
              <a:rPr lang="en-IN" sz="1400" b="0" strike="noStrike" spc="-1">
                <a:solidFill>
                  <a:srgbClr val="1C1C1C"/>
                </a:solidFill>
                <a:latin typeface="Noto Sans SemiBold"/>
              </a:rPr>
              <a:t>We make some assumptions while implementing the Decision-Tree algorithm. These are listed below:-</a:t>
            </a:r>
          </a:p>
          <a:p>
            <a:pPr marL="432000" lvl="1" indent="-216000">
              <a:spcAft>
                <a:spcPts val="1134"/>
              </a:spcAft>
              <a:buClr>
                <a:srgbClr val="000000"/>
              </a:buClr>
              <a:buFont typeface="StarSymbol"/>
              <a:buAutoNum type="arabicParenR"/>
            </a:pPr>
            <a:r>
              <a:rPr lang="en-IN" sz="1400" b="0" strike="noStrike" spc="-1">
                <a:solidFill>
                  <a:srgbClr val="1C1C1C"/>
                </a:solidFill>
                <a:latin typeface="Noto Sans Light"/>
              </a:rPr>
              <a:t>At the beginning, the whole training set is considered as the root.</a:t>
            </a:r>
          </a:p>
          <a:p>
            <a:pPr marL="432000" lvl="1" indent="-216000">
              <a:spcAft>
                <a:spcPts val="1134"/>
              </a:spcAft>
              <a:buClr>
                <a:srgbClr val="000000"/>
              </a:buClr>
              <a:buFont typeface="StarSymbol"/>
              <a:buAutoNum type="arabicParenR"/>
            </a:pPr>
            <a:r>
              <a:rPr lang="en-IN" sz="1400" b="0" strike="noStrike" spc="-1">
                <a:solidFill>
                  <a:srgbClr val="1C1C1C"/>
                </a:solidFill>
                <a:latin typeface="Noto Sans Light"/>
              </a:rPr>
              <a:t>Feature values need to be categorical. If the values are continuous then they are discretized prior to building the model.</a:t>
            </a:r>
          </a:p>
          <a:p>
            <a:pPr marL="432000" lvl="1" indent="-216000">
              <a:spcAft>
                <a:spcPts val="1134"/>
              </a:spcAft>
              <a:buClr>
                <a:srgbClr val="000000"/>
              </a:buClr>
              <a:buFont typeface="StarSymbol"/>
              <a:buAutoNum type="arabicParenR"/>
            </a:pPr>
            <a:r>
              <a:rPr lang="en-IN" sz="1400" b="0" strike="noStrike" spc="-1">
                <a:solidFill>
                  <a:srgbClr val="1C1C1C"/>
                </a:solidFill>
                <a:latin typeface="Noto Sans Light"/>
              </a:rPr>
              <a:t>Records are distributed recursively on the basis of attribute values.</a:t>
            </a:r>
          </a:p>
          <a:p>
            <a:pPr marL="432000" lvl="1" indent="-216000">
              <a:spcAft>
                <a:spcPts val="1134"/>
              </a:spcAft>
              <a:buClr>
                <a:srgbClr val="000000"/>
              </a:buClr>
              <a:buFont typeface="StarSymbol"/>
              <a:buAutoNum type="arabicParenR"/>
            </a:pPr>
            <a:r>
              <a:rPr lang="en-IN" sz="1400" b="0" strike="noStrike" spc="-1">
                <a:solidFill>
                  <a:srgbClr val="1C1C1C"/>
                </a:solidFill>
                <a:latin typeface="Noto Sans Light"/>
              </a:rPr>
              <a:t>Order to placing attributes as root or internal node of the tree is done by using some statistical approach.</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1" strike="noStrike" spc="-1">
                <a:solidFill>
                  <a:srgbClr val="FFFFFF"/>
                </a:solidFill>
                <a:latin typeface="Noto Sans Black"/>
              </a:rPr>
              <a:t>Decision Tree algorithm terminology </a:t>
            </a:r>
          </a:p>
        </p:txBody>
      </p:sp>
      <p:sp>
        <p:nvSpPr>
          <p:cNvPr id="92" name="TextShape 2"/>
          <p:cNvSpPr txBox="1"/>
          <p:nvPr/>
        </p:nvSpPr>
        <p:spPr>
          <a:xfrm>
            <a:off x="360000" y="1980000"/>
            <a:ext cx="9180000" cy="4680000"/>
          </a:xfrm>
          <a:prstGeom prst="rect">
            <a:avLst/>
          </a:prstGeom>
          <a:noFill/>
          <a:ln>
            <a:noFill/>
          </a:ln>
        </p:spPr>
        <p:txBody>
          <a:bodyPr lIns="0" tIns="0" rIns="0" bIns="0">
            <a:normAutofit fontScale="67500" lnSpcReduction="10000"/>
          </a:bodyPr>
          <a:lstStyle/>
          <a:p>
            <a:pPr>
              <a:spcAft>
                <a:spcPts val="1142"/>
              </a:spcAft>
            </a:pPr>
            <a:r>
              <a:rPr lang="en-IN" sz="1300" b="1" strike="noStrike" spc="-1">
                <a:solidFill>
                  <a:srgbClr val="1C1C1C"/>
                </a:solidFill>
                <a:latin typeface="Noto Sans SemiBold"/>
              </a:rPr>
              <a:t>In a Decision Tree algorithm, there is a tree like structure in which each internal node represents a test on an attribute, each branch represents the outcome of the test, and each leaf node represents a class label. The paths from the root node to leaf node represent classification rules.</a:t>
            </a:r>
          </a:p>
          <a:p>
            <a:pPr>
              <a:spcAft>
                <a:spcPts val="1142"/>
              </a:spcAft>
            </a:pPr>
            <a:r>
              <a:rPr lang="en-IN" sz="1300" b="1" strike="noStrike" spc="-1">
                <a:solidFill>
                  <a:srgbClr val="1C1C1C"/>
                </a:solidFill>
                <a:latin typeface="Noto Sans SemiBold"/>
              </a:rPr>
              <a:t>We can see that there is some terminology involved in Decision Tree algorithm. The terms involved in Decision Tree algorithm are as follows:-</a:t>
            </a:r>
          </a:p>
          <a:p>
            <a:pPr>
              <a:spcAft>
                <a:spcPts val="1142"/>
              </a:spcAft>
            </a:pPr>
            <a:r>
              <a:rPr lang="en-IN" sz="1300" b="1" strike="noStrike" spc="-1">
                <a:solidFill>
                  <a:srgbClr val="1C1C1C"/>
                </a:solidFill>
                <a:latin typeface="Noto Sans SemiBold"/>
              </a:rPr>
              <a:t>1) Root Node</a:t>
            </a:r>
          </a:p>
          <a:p>
            <a:pPr>
              <a:spcAft>
                <a:spcPts val="1142"/>
              </a:spcAft>
            </a:pPr>
            <a:r>
              <a:rPr lang="en-IN" sz="1300" b="1" strike="noStrike" spc="-1">
                <a:solidFill>
                  <a:srgbClr val="1C1C1C"/>
                </a:solidFill>
                <a:latin typeface="Noto Sans SemiBold"/>
              </a:rPr>
              <a:t>  It represents the entire population or sample. This further gets divided into two or more homogeneous sets.</a:t>
            </a:r>
          </a:p>
          <a:p>
            <a:pPr>
              <a:spcAft>
                <a:spcPts val="1142"/>
              </a:spcAft>
            </a:pPr>
            <a:r>
              <a:rPr lang="en-IN" sz="1300" b="1" strike="noStrike" spc="-1">
                <a:solidFill>
                  <a:srgbClr val="1C1C1C"/>
                </a:solidFill>
                <a:latin typeface="Noto Sans SemiBold"/>
              </a:rPr>
              <a:t>2) Splitting</a:t>
            </a:r>
          </a:p>
          <a:p>
            <a:pPr>
              <a:spcAft>
                <a:spcPts val="1142"/>
              </a:spcAft>
            </a:pPr>
            <a:r>
              <a:rPr lang="en-IN" sz="1300" b="1" strike="noStrike" spc="-1">
                <a:solidFill>
                  <a:srgbClr val="1C1C1C"/>
                </a:solidFill>
                <a:latin typeface="Noto Sans SemiBold"/>
              </a:rPr>
              <a:t>     It is a process of dividing a node into two or more sub-nodes.</a:t>
            </a:r>
          </a:p>
          <a:p>
            <a:pPr>
              <a:spcAft>
                <a:spcPts val="1142"/>
              </a:spcAft>
            </a:pPr>
            <a:r>
              <a:rPr lang="en-IN" sz="1300" b="1" strike="noStrike" spc="-1">
                <a:solidFill>
                  <a:srgbClr val="1C1C1C"/>
                </a:solidFill>
                <a:latin typeface="Noto Sans SemiBold"/>
              </a:rPr>
              <a:t>3) Decision Node</a:t>
            </a:r>
          </a:p>
          <a:p>
            <a:pPr>
              <a:spcAft>
                <a:spcPts val="1142"/>
              </a:spcAft>
            </a:pPr>
            <a:r>
              <a:rPr lang="en-IN" sz="1300" b="1" strike="noStrike" spc="-1">
                <a:solidFill>
                  <a:srgbClr val="1C1C1C"/>
                </a:solidFill>
                <a:latin typeface="Noto Sans SemiBold"/>
              </a:rPr>
              <a:t>    When a sub-node splits into further sub-nodes, then it is called a decision node.</a:t>
            </a:r>
          </a:p>
          <a:p>
            <a:pPr>
              <a:spcAft>
                <a:spcPts val="1142"/>
              </a:spcAft>
            </a:pPr>
            <a:r>
              <a:rPr lang="en-IN" sz="1300" b="1" strike="noStrike" spc="-1">
                <a:solidFill>
                  <a:srgbClr val="1C1C1C"/>
                </a:solidFill>
                <a:latin typeface="Noto Sans SemiBold"/>
              </a:rPr>
              <a:t>4) Leaf/Terminal Node</a:t>
            </a:r>
          </a:p>
          <a:p>
            <a:pPr>
              <a:spcAft>
                <a:spcPts val="1142"/>
              </a:spcAft>
            </a:pPr>
            <a:r>
              <a:rPr lang="en-IN" sz="1300" b="1" strike="noStrike" spc="-1">
                <a:solidFill>
                  <a:srgbClr val="1C1C1C"/>
                </a:solidFill>
                <a:latin typeface="Noto Sans SemiBold"/>
              </a:rPr>
              <a:t>    Nodes that do not split are called Leaf or Terminal nodes.</a:t>
            </a:r>
          </a:p>
          <a:p>
            <a:pPr>
              <a:spcAft>
                <a:spcPts val="1142"/>
              </a:spcAft>
            </a:pPr>
            <a:r>
              <a:rPr lang="en-IN" sz="1300" b="1" strike="noStrike" spc="-1">
                <a:solidFill>
                  <a:srgbClr val="1C1C1C"/>
                </a:solidFill>
                <a:latin typeface="Noto Sans SemiBold"/>
              </a:rPr>
              <a:t>5) Pruning</a:t>
            </a:r>
          </a:p>
          <a:p>
            <a:pPr>
              <a:spcAft>
                <a:spcPts val="1142"/>
              </a:spcAft>
            </a:pPr>
            <a:r>
              <a:rPr lang="en-IN" sz="1300" b="1" strike="noStrike" spc="-1">
                <a:solidFill>
                  <a:srgbClr val="1C1C1C"/>
                </a:solidFill>
                <a:latin typeface="Noto Sans SemiBold"/>
              </a:rPr>
              <a:t>    When we remove sub-nodes of a decision node, this process is called pruning. It is the opposite process of splitting.</a:t>
            </a:r>
          </a:p>
          <a:p>
            <a:pPr>
              <a:spcAft>
                <a:spcPts val="1142"/>
              </a:spcAft>
            </a:pPr>
            <a:r>
              <a:rPr lang="en-IN" sz="1300" b="1" strike="noStrike" spc="-1">
                <a:solidFill>
                  <a:srgbClr val="1C1C1C"/>
                </a:solidFill>
                <a:latin typeface="Noto Sans SemiBold"/>
              </a:rPr>
              <a:t>6) Branch/Sub-Tree</a:t>
            </a:r>
          </a:p>
          <a:p>
            <a:pPr>
              <a:spcAft>
                <a:spcPts val="1142"/>
              </a:spcAft>
            </a:pPr>
            <a:r>
              <a:rPr lang="en-IN" sz="1300" b="1" strike="noStrike" spc="-1">
                <a:solidFill>
                  <a:srgbClr val="1C1C1C"/>
                </a:solidFill>
                <a:latin typeface="Noto Sans SemiBold"/>
              </a:rPr>
              <a:t>    A sub-section of an entire tree is called a branch or sub-tree.</a:t>
            </a:r>
          </a:p>
          <a:p>
            <a:pPr>
              <a:spcAft>
                <a:spcPts val="1142"/>
              </a:spcAft>
            </a:pPr>
            <a:r>
              <a:rPr lang="en-IN" sz="1300" b="1" strike="noStrike" spc="-1">
                <a:solidFill>
                  <a:srgbClr val="1C1C1C"/>
                </a:solidFill>
                <a:latin typeface="Noto Sans SemiBold"/>
              </a:rPr>
              <a:t>7) Parent and Child Node</a:t>
            </a:r>
          </a:p>
          <a:p>
            <a:pPr>
              <a:spcAft>
                <a:spcPts val="1142"/>
              </a:spcAft>
            </a:pPr>
            <a:r>
              <a:rPr lang="en-IN" sz="1300" b="1" strike="noStrike" spc="-1">
                <a:solidFill>
                  <a:srgbClr val="1C1C1C"/>
                </a:solidFill>
                <a:latin typeface="Noto Sans SemiBold"/>
              </a:rPr>
              <a:t>    A node, which is divided into sub-nodes is called the parent node of sub-nodes where sub-nodes are the children of a parent        node.</a:t>
            </a:r>
          </a:p>
          <a:p>
            <a:pPr>
              <a:spcAft>
                <a:spcPts val="1142"/>
              </a:spcAft>
            </a:pPr>
            <a:r>
              <a:rPr lang="en-IN" sz="1300" b="1" strike="noStrike" spc="-1">
                <a:solidFill>
                  <a:srgbClr val="1C1C1C"/>
                </a:solidFill>
                <a:latin typeface="Noto Sans SemiBold"/>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360000" y="360000"/>
            <a:ext cx="9360000" cy="900000"/>
          </a:xfrm>
          <a:prstGeom prst="rect">
            <a:avLst/>
          </a:prstGeom>
          <a:noFill/>
          <a:ln>
            <a:noFill/>
          </a:ln>
        </p:spPr>
        <p:txBody>
          <a:bodyPr lIns="0" tIns="0" rIns="0" bIns="0" anchor="b">
            <a:noAutofit/>
          </a:bodyPr>
          <a:lstStyle/>
          <a:p>
            <a:endParaRPr lang="en-IN" sz="3200" b="1" strike="noStrike" spc="-1">
              <a:solidFill>
                <a:srgbClr val="FFFFFF"/>
              </a:solidFill>
              <a:latin typeface="Noto Sans Black"/>
            </a:endParaRPr>
          </a:p>
        </p:txBody>
      </p:sp>
      <p:pic>
        <p:nvPicPr>
          <p:cNvPr id="94" name="Picture 93"/>
          <p:cNvPicPr/>
          <p:nvPr/>
        </p:nvPicPr>
        <p:blipFill>
          <a:blip r:embed="rId2"/>
          <a:stretch/>
        </p:blipFill>
        <p:spPr>
          <a:xfrm>
            <a:off x="360000" y="2179800"/>
            <a:ext cx="9180000" cy="42800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1" strike="noStrike" spc="-1">
                <a:solidFill>
                  <a:srgbClr val="FFFFFF"/>
                </a:solidFill>
                <a:latin typeface="Noto Sans Black"/>
              </a:rPr>
              <a:t>Decision Tree algorithm intuition</a:t>
            </a:r>
          </a:p>
        </p:txBody>
      </p:sp>
      <p:sp>
        <p:nvSpPr>
          <p:cNvPr id="96" name="TextShape 2"/>
          <p:cNvSpPr txBox="1"/>
          <p:nvPr/>
        </p:nvSpPr>
        <p:spPr>
          <a:xfrm>
            <a:off x="360000" y="1980000"/>
            <a:ext cx="9180000" cy="4680000"/>
          </a:xfrm>
          <a:prstGeom prst="rect">
            <a:avLst/>
          </a:prstGeom>
          <a:noFill/>
          <a:ln>
            <a:noFill/>
          </a:ln>
        </p:spPr>
        <p:txBody>
          <a:bodyPr lIns="0" tIns="0" rIns="0" bIns="0">
            <a:normAutofit fontScale="98500"/>
          </a:bodyPr>
          <a:lstStyle/>
          <a:p>
            <a:pPr>
              <a:spcAft>
                <a:spcPts val="1142"/>
              </a:spcAft>
            </a:pPr>
            <a:r>
              <a:rPr lang="en-IN" sz="1600" b="1" strike="noStrike" spc="-1">
                <a:solidFill>
                  <a:srgbClr val="1C1C1C"/>
                </a:solidFill>
                <a:latin typeface="Noto Sans SemiBold"/>
              </a:rPr>
              <a:t>The Decision-Tree algorithm is one of the most frequently and widely used supervised machine learning algorithms that can be used for both classification and regression tasks. The intuition behind the Decision-Tree algorithm is very simple to understand.</a:t>
            </a:r>
          </a:p>
          <a:p>
            <a:pPr>
              <a:spcAft>
                <a:spcPts val="1142"/>
              </a:spcAft>
            </a:pPr>
            <a:r>
              <a:rPr lang="en-IN" sz="1600" b="1" strike="noStrike" spc="-1">
                <a:solidFill>
                  <a:srgbClr val="1C1C1C"/>
                </a:solidFill>
                <a:latin typeface="Noto Sans SemiBold"/>
              </a:rPr>
              <a:t> </a:t>
            </a:r>
          </a:p>
          <a:p>
            <a:pPr>
              <a:spcAft>
                <a:spcPts val="1142"/>
              </a:spcAft>
            </a:pPr>
            <a:r>
              <a:rPr lang="en-IN" sz="1600" b="1" strike="noStrike" spc="-1">
                <a:solidFill>
                  <a:srgbClr val="1C1C1C"/>
                </a:solidFill>
                <a:latin typeface="Noto Sans SemiBold"/>
              </a:rPr>
              <a:t>The Decision Tree algorithm intuition is as follows:-</a:t>
            </a:r>
          </a:p>
          <a:p>
            <a:pPr>
              <a:spcAft>
                <a:spcPts val="1142"/>
              </a:spcAft>
            </a:pPr>
            <a:r>
              <a:rPr lang="en-IN" sz="1600" b="1" strike="noStrike" spc="-1">
                <a:solidFill>
                  <a:srgbClr val="1C1C1C"/>
                </a:solidFill>
                <a:latin typeface="Noto Sans SemiBold"/>
              </a:rPr>
              <a:t> </a:t>
            </a:r>
          </a:p>
          <a:p>
            <a:pPr>
              <a:spcAft>
                <a:spcPts val="1142"/>
              </a:spcAft>
            </a:pPr>
            <a:r>
              <a:rPr lang="en-IN" sz="1600" b="1" strike="noStrike" spc="-1">
                <a:solidFill>
                  <a:srgbClr val="1C1C1C"/>
                </a:solidFill>
                <a:latin typeface="Noto Sans SemiBold"/>
              </a:rPr>
              <a:t>For each attribute in the dataset, the Decision-Tree algorithm forms a node. The most important attribute is placed at the root node.</a:t>
            </a:r>
          </a:p>
          <a:p>
            <a:pPr>
              <a:spcAft>
                <a:spcPts val="1142"/>
              </a:spcAft>
            </a:pPr>
            <a:r>
              <a:rPr lang="en-IN" sz="1600" b="1" strike="noStrike" spc="-1">
                <a:solidFill>
                  <a:srgbClr val="1C1C1C"/>
                </a:solidFill>
                <a:latin typeface="Noto Sans SemiBold"/>
              </a:rPr>
              <a:t> </a:t>
            </a:r>
          </a:p>
          <a:p>
            <a:pPr>
              <a:spcAft>
                <a:spcPts val="1142"/>
              </a:spcAft>
            </a:pPr>
            <a:r>
              <a:rPr lang="en-IN" sz="1600" b="1" strike="noStrike" spc="-1">
                <a:solidFill>
                  <a:srgbClr val="1C1C1C"/>
                </a:solidFill>
                <a:latin typeface="Noto Sans SemiBold"/>
              </a:rPr>
              <a:t>For evaluating the task in hand, we start at the root node and we work our way down the tree by following the corresponding node that meets our condition or decision.</a:t>
            </a:r>
          </a:p>
          <a:p>
            <a:pPr>
              <a:spcAft>
                <a:spcPts val="1142"/>
              </a:spcAft>
            </a:pPr>
            <a:r>
              <a:rPr lang="en-IN" sz="1600" b="1" strike="noStrike" spc="-1">
                <a:solidFill>
                  <a:srgbClr val="1C1C1C"/>
                </a:solidFill>
                <a:latin typeface="Noto Sans SemiBold"/>
              </a:rPr>
              <a:t> </a:t>
            </a:r>
          </a:p>
          <a:p>
            <a:pPr>
              <a:spcAft>
                <a:spcPts val="1142"/>
              </a:spcAft>
            </a:pPr>
            <a:r>
              <a:rPr lang="en-IN" sz="1600" b="1" strike="noStrike" spc="-1">
                <a:solidFill>
                  <a:srgbClr val="1C1C1C"/>
                </a:solidFill>
                <a:latin typeface="Noto Sans SemiBold"/>
              </a:rPr>
              <a:t>This process continues until a leaf node is reached. It contains the prediction or the outcome of the Decision Tree.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1" strike="noStrike" spc="-1">
                <a:solidFill>
                  <a:srgbClr val="FFFFFF"/>
                </a:solidFill>
                <a:latin typeface="Noto Sans Black"/>
              </a:rPr>
              <a:t>Attribute selection measures </a:t>
            </a:r>
          </a:p>
        </p:txBody>
      </p:sp>
      <p:sp>
        <p:nvSpPr>
          <p:cNvPr id="98" name="TextShape 2"/>
          <p:cNvSpPr txBox="1"/>
          <p:nvPr/>
        </p:nvSpPr>
        <p:spPr>
          <a:xfrm>
            <a:off x="360000" y="1980000"/>
            <a:ext cx="9180000" cy="4680000"/>
          </a:xfrm>
          <a:prstGeom prst="rect">
            <a:avLst/>
          </a:prstGeom>
          <a:noFill/>
          <a:ln>
            <a:noFill/>
          </a:ln>
        </p:spPr>
        <p:txBody>
          <a:bodyPr lIns="0" tIns="0" rIns="0" bIns="0">
            <a:normAutofit fontScale="83000" lnSpcReduction="10000"/>
          </a:bodyPr>
          <a:lstStyle/>
          <a:p>
            <a:pPr>
              <a:spcAft>
                <a:spcPts val="1142"/>
              </a:spcAft>
            </a:pPr>
            <a:r>
              <a:rPr lang="en-IN" sz="2200" b="1" strike="noStrike" spc="-1" dirty="0">
                <a:solidFill>
                  <a:srgbClr val="1C1C1C"/>
                </a:solidFill>
                <a:latin typeface="Noto Sans SemiBold"/>
              </a:rPr>
              <a:t>The primary challenge in the Decision Tree implementation is to identify the attributes which we consider as the root node and each level. This process is known as the attributes selection. There are different attributes selection measure to identify the attribute which can be considered as the root node at each level.</a:t>
            </a:r>
          </a:p>
          <a:p>
            <a:pPr>
              <a:spcAft>
                <a:spcPts val="1142"/>
              </a:spcAft>
            </a:pPr>
            <a:r>
              <a:rPr lang="en-IN" sz="2200" b="1" strike="noStrike" spc="-1" dirty="0">
                <a:solidFill>
                  <a:srgbClr val="1C1C1C"/>
                </a:solidFill>
                <a:latin typeface="Noto Sans SemiBold"/>
              </a:rPr>
              <a:t> </a:t>
            </a:r>
          </a:p>
          <a:p>
            <a:pPr>
              <a:spcAft>
                <a:spcPts val="1142"/>
              </a:spcAft>
            </a:pPr>
            <a:r>
              <a:rPr lang="en-IN" sz="2200" b="1" strike="noStrike" spc="-1" dirty="0">
                <a:solidFill>
                  <a:srgbClr val="1C1C1C"/>
                </a:solidFill>
                <a:latin typeface="Noto Sans SemiBold"/>
              </a:rPr>
              <a:t>There are 2 popular attribute selection measures. They are as follows:-</a:t>
            </a:r>
          </a:p>
          <a:p>
            <a:pPr>
              <a:spcAft>
                <a:spcPts val="1142"/>
              </a:spcAft>
            </a:pPr>
            <a:r>
              <a:rPr lang="en-IN" sz="2200" b="1" strike="noStrike" spc="-1" dirty="0">
                <a:solidFill>
                  <a:srgbClr val="1C1C1C"/>
                </a:solidFill>
                <a:latin typeface="Noto Sans SemiBold"/>
              </a:rPr>
              <a:t> </a:t>
            </a:r>
          </a:p>
          <a:p>
            <a:pPr>
              <a:spcAft>
                <a:spcPts val="1142"/>
              </a:spcAft>
            </a:pPr>
            <a:r>
              <a:rPr lang="en-IN" sz="2200" b="1" strike="noStrike" spc="-1" dirty="0">
                <a:solidFill>
                  <a:srgbClr val="1C1C1C"/>
                </a:solidFill>
                <a:latin typeface="Noto Sans SemiBold"/>
              </a:rPr>
              <a:t>Information gain</a:t>
            </a:r>
          </a:p>
          <a:p>
            <a:pPr>
              <a:spcAft>
                <a:spcPts val="1142"/>
              </a:spcAft>
            </a:pPr>
            <a:r>
              <a:rPr lang="en-IN" sz="2200" b="1" strike="noStrike" spc="-1" dirty="0">
                <a:solidFill>
                  <a:srgbClr val="1C1C1C"/>
                </a:solidFill>
                <a:latin typeface="Noto Sans SemiBold"/>
              </a:rPr>
              <a:t> </a:t>
            </a:r>
          </a:p>
          <a:p>
            <a:pPr>
              <a:spcAft>
                <a:spcPts val="1142"/>
              </a:spcAft>
            </a:pPr>
            <a:r>
              <a:rPr lang="en-IN" sz="2200" b="1" strike="noStrike" spc="-1" dirty="0" err="1">
                <a:solidFill>
                  <a:srgbClr val="1C1C1C"/>
                </a:solidFill>
                <a:latin typeface="Noto Sans SemiBold"/>
              </a:rPr>
              <a:t>Gini</a:t>
            </a:r>
            <a:r>
              <a:rPr lang="en-IN" sz="2200" b="1" strike="noStrike" spc="-1" dirty="0">
                <a:solidFill>
                  <a:srgbClr val="1C1C1C"/>
                </a:solidFill>
                <a:latin typeface="Noto Sans SemiBold"/>
              </a:rPr>
              <a:t> index</a:t>
            </a:r>
          </a:p>
          <a:p>
            <a:pPr>
              <a:spcAft>
                <a:spcPts val="1142"/>
              </a:spcAft>
            </a:pPr>
            <a:r>
              <a:rPr lang="en-IN" sz="2200" b="1" strike="noStrike" spc="-1" dirty="0">
                <a:solidFill>
                  <a:srgbClr val="1C1C1C"/>
                </a:solidFill>
                <a:latin typeface="Noto Sans SemiBold"/>
              </a:rPr>
              <a:t> </a:t>
            </a:r>
          </a:p>
          <a:p>
            <a:pPr>
              <a:spcAft>
                <a:spcPts val="1142"/>
              </a:spcAft>
            </a:pPr>
            <a:r>
              <a:rPr lang="en-IN" sz="2200" b="1" strike="noStrike" spc="-1" dirty="0">
                <a:solidFill>
                  <a:srgbClr val="1C1C1C"/>
                </a:solidFill>
                <a:latin typeface="Noto Sans SemiBold"/>
              </a:rPr>
              <a:t>While using Information gain as a criterion, we assume attributes to be categorical and for </a:t>
            </a:r>
            <a:r>
              <a:rPr lang="en-IN" sz="2200" b="1" strike="noStrike" spc="-1" dirty="0" err="1">
                <a:solidFill>
                  <a:srgbClr val="1C1C1C"/>
                </a:solidFill>
                <a:latin typeface="Noto Sans SemiBold"/>
              </a:rPr>
              <a:t>Gini</a:t>
            </a:r>
            <a:r>
              <a:rPr lang="en-IN" sz="2200" b="1" strike="noStrike" spc="-1" dirty="0">
                <a:solidFill>
                  <a:srgbClr val="1C1C1C"/>
                </a:solidFill>
                <a:latin typeface="Noto Sans SemiBold"/>
              </a:rPr>
              <a:t> index attributes are assumed to be continuous. These attribute selection measures are described below.</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1" strike="noStrike" spc="-1">
                <a:solidFill>
                  <a:srgbClr val="FFFFFF"/>
                </a:solidFill>
                <a:latin typeface="Noto Sans Black"/>
              </a:rPr>
              <a:t>Information gain </a:t>
            </a:r>
          </a:p>
        </p:txBody>
      </p:sp>
      <p:sp>
        <p:nvSpPr>
          <p:cNvPr id="100" name="TextShape 2"/>
          <p:cNvSpPr txBox="1"/>
          <p:nvPr/>
        </p:nvSpPr>
        <p:spPr>
          <a:xfrm>
            <a:off x="360000" y="1980000"/>
            <a:ext cx="9180000" cy="4680000"/>
          </a:xfrm>
          <a:prstGeom prst="rect">
            <a:avLst/>
          </a:prstGeom>
          <a:noFill/>
          <a:ln>
            <a:noFill/>
          </a:ln>
        </p:spPr>
        <p:txBody>
          <a:bodyPr lIns="0" tIns="0" rIns="0" bIns="0">
            <a:normAutofit/>
          </a:bodyPr>
          <a:lstStyle/>
          <a:p>
            <a:pPr>
              <a:spcAft>
                <a:spcPts val="1142"/>
              </a:spcAft>
            </a:pPr>
            <a:r>
              <a:rPr lang="en-IN" sz="1600" b="1" strike="noStrike" spc="-1">
                <a:solidFill>
                  <a:srgbClr val="1C1C1C"/>
                </a:solidFill>
                <a:latin typeface="Noto Sans SemiBold"/>
              </a:rPr>
              <a:t>By using information gain as a criterion, we try to estimate the information contained by each attribute. To understand the concept of Information Gain, we need to know another concept called Entropy.</a:t>
            </a:r>
          </a:p>
          <a:p>
            <a:pPr>
              <a:spcAft>
                <a:spcPts val="1142"/>
              </a:spcAft>
            </a:pPr>
            <a:r>
              <a:rPr lang="en-IN" sz="1600" b="1" strike="noStrike" spc="-1">
                <a:solidFill>
                  <a:srgbClr val="1C1C1C"/>
                </a:solidFill>
                <a:latin typeface="Noto Sans SemiBold"/>
              </a:rPr>
              <a:t>Entropy</a:t>
            </a:r>
          </a:p>
          <a:p>
            <a:pPr>
              <a:spcAft>
                <a:spcPts val="1142"/>
              </a:spcAft>
            </a:pPr>
            <a:r>
              <a:rPr lang="en-IN" sz="1600" b="1" strike="noStrike" spc="-1">
                <a:solidFill>
                  <a:srgbClr val="1C1C1C"/>
                </a:solidFill>
                <a:latin typeface="Noto Sans SemiBold"/>
              </a:rPr>
              <a:t>Entropy measures the impurity in the given dataset. In Physics and Mathematics, entropy is referred to as the randomness or uncertainty of a random variable X. In information theory, it refers to the impurity in a group of examples. Information gain is the decrease in entropy. Information gain computes the difference between entropy before split and average entropy after split of the dataset based on given attribute values.</a:t>
            </a:r>
          </a:p>
          <a:p>
            <a:pPr>
              <a:spcAft>
                <a:spcPts val="1142"/>
              </a:spcAft>
            </a:pPr>
            <a:r>
              <a:rPr lang="en-IN" sz="1600" b="1" strike="noStrike" spc="-1">
                <a:solidFill>
                  <a:srgbClr val="1C1C1C"/>
                </a:solidFill>
                <a:latin typeface="Noto Sans SemiBold"/>
              </a:rPr>
              <a:t>Entropy is represented by the following formula:-</a:t>
            </a:r>
          </a:p>
          <a:p>
            <a:pPr>
              <a:spcAft>
                <a:spcPts val="1142"/>
              </a:spcAft>
            </a:pPr>
            <a:r>
              <a:rPr lang="en-IN" sz="1600" b="1" strike="noStrike" spc="-1">
                <a:solidFill>
                  <a:srgbClr val="1C1C1C"/>
                </a:solidFill>
                <a:latin typeface="Noto Sans SemiBold"/>
              </a:rPr>
              <a:t> </a:t>
            </a:r>
          </a:p>
          <a:p>
            <a:pPr>
              <a:spcAft>
                <a:spcPts val="1142"/>
              </a:spcAft>
            </a:pPr>
            <a:endParaRPr lang="en-IN" sz="1600" b="1" strike="noStrike" spc="-1">
              <a:solidFill>
                <a:srgbClr val="1C1C1C"/>
              </a:solidFill>
              <a:latin typeface="Noto Sans SemiBold"/>
            </a:endParaRPr>
          </a:p>
          <a:p>
            <a:pPr>
              <a:spcAft>
                <a:spcPts val="1142"/>
              </a:spcAft>
            </a:pPr>
            <a:r>
              <a:rPr lang="en-IN" sz="1600" b="1" strike="noStrike" spc="-1">
                <a:solidFill>
                  <a:srgbClr val="1C1C1C"/>
                </a:solidFill>
                <a:latin typeface="Noto Sans SemiBold"/>
              </a:rPr>
              <a:t> </a:t>
            </a:r>
          </a:p>
        </p:txBody>
      </p:sp>
      <p:pic>
        <p:nvPicPr>
          <p:cNvPr id="101" name="Picture 100"/>
          <p:cNvPicPr/>
          <p:nvPr/>
        </p:nvPicPr>
        <p:blipFill>
          <a:blip r:embed="rId2"/>
          <a:stretch/>
        </p:blipFill>
        <p:spPr>
          <a:xfrm>
            <a:off x="1002960" y="5544000"/>
            <a:ext cx="5261040" cy="10692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360000" y="360000"/>
            <a:ext cx="9360000" cy="900000"/>
          </a:xfrm>
          <a:prstGeom prst="rect">
            <a:avLst/>
          </a:prstGeom>
          <a:noFill/>
          <a:ln>
            <a:noFill/>
          </a:ln>
        </p:spPr>
        <p:txBody>
          <a:bodyPr lIns="0" tIns="0" rIns="0" bIns="0" anchor="b">
            <a:noAutofit/>
          </a:bodyPr>
          <a:lstStyle/>
          <a:p>
            <a:endParaRPr lang="en-IN" sz="3200" b="1" strike="noStrike" spc="-1">
              <a:solidFill>
                <a:srgbClr val="FFFFFF"/>
              </a:solidFill>
              <a:latin typeface="Noto Sans Black"/>
            </a:endParaRPr>
          </a:p>
        </p:txBody>
      </p:sp>
      <p:sp>
        <p:nvSpPr>
          <p:cNvPr id="103" name="TextShape 2"/>
          <p:cNvSpPr txBox="1"/>
          <p:nvPr/>
        </p:nvSpPr>
        <p:spPr>
          <a:xfrm>
            <a:off x="360000" y="1562905"/>
            <a:ext cx="9180000" cy="4680000"/>
          </a:xfrm>
          <a:prstGeom prst="rect">
            <a:avLst/>
          </a:prstGeom>
          <a:noFill/>
          <a:ln>
            <a:noFill/>
          </a:ln>
        </p:spPr>
        <p:txBody>
          <a:bodyPr lIns="0" tIns="0" rIns="0" bIns="0">
            <a:noAutofit/>
          </a:bodyPr>
          <a:lstStyle/>
          <a:p>
            <a:pPr algn="just">
              <a:lnSpc>
                <a:spcPct val="120000"/>
              </a:lnSpc>
              <a:spcAft>
                <a:spcPts val="1142"/>
              </a:spcAft>
            </a:pPr>
            <a:r>
              <a:rPr lang="en-IN" sz="1600" b="0" strike="noStrike" spc="-1" dirty="0">
                <a:solidFill>
                  <a:srgbClr val="1C1C1C"/>
                </a:solidFill>
                <a:latin typeface="Noto Sans SemiBold"/>
              </a:rPr>
              <a:t>Here, again c is the number of classes and pi is the probability associated with the </a:t>
            </a:r>
            <a:r>
              <a:rPr lang="en-IN" sz="1600" b="0" strike="noStrike" spc="-1" dirty="0" err="1">
                <a:solidFill>
                  <a:srgbClr val="1C1C1C"/>
                </a:solidFill>
                <a:latin typeface="Noto Sans SemiBold"/>
              </a:rPr>
              <a:t>ith</a:t>
            </a:r>
            <a:r>
              <a:rPr lang="en-IN" sz="1600" b="0" strike="noStrike" spc="-1" dirty="0">
                <a:solidFill>
                  <a:srgbClr val="1C1C1C"/>
                </a:solidFill>
                <a:latin typeface="Noto Sans SemiBold"/>
              </a:rPr>
              <a:t> class</a:t>
            </a:r>
            <a:r>
              <a:rPr lang="en-IN" sz="1600" b="0" strike="noStrike" spc="-1" dirty="0" smtClean="0">
                <a:solidFill>
                  <a:srgbClr val="1C1C1C"/>
                </a:solidFill>
                <a:latin typeface="Noto Sans SemiBold"/>
              </a:rPr>
              <a:t>.</a:t>
            </a:r>
            <a:endParaRPr lang="en-IN" sz="1600" b="0" strike="noStrike" spc="-1" dirty="0">
              <a:solidFill>
                <a:srgbClr val="1C1C1C"/>
              </a:solidFill>
              <a:latin typeface="Noto Sans SemiBold"/>
            </a:endParaRPr>
          </a:p>
          <a:p>
            <a:pPr algn="just">
              <a:lnSpc>
                <a:spcPct val="120000"/>
              </a:lnSpc>
              <a:spcAft>
                <a:spcPts val="1142"/>
              </a:spcAft>
            </a:pPr>
            <a:r>
              <a:rPr lang="en-IN" sz="1600" b="1" strike="noStrike" spc="-1" dirty="0" err="1">
                <a:solidFill>
                  <a:srgbClr val="1C1C1C"/>
                </a:solidFill>
                <a:latin typeface="Noto Sans SemiBold"/>
              </a:rPr>
              <a:t>Gini</a:t>
            </a:r>
            <a:r>
              <a:rPr lang="en-IN" sz="1600" b="1" strike="noStrike" spc="-1" dirty="0">
                <a:solidFill>
                  <a:srgbClr val="1C1C1C"/>
                </a:solidFill>
                <a:latin typeface="Noto Sans SemiBold"/>
              </a:rPr>
              <a:t> index </a:t>
            </a:r>
            <a:r>
              <a:rPr lang="en-IN" sz="1600" b="0" strike="noStrike" spc="-1" dirty="0">
                <a:solidFill>
                  <a:srgbClr val="1C1C1C"/>
                </a:solidFill>
                <a:latin typeface="Noto Sans SemiBold"/>
              </a:rPr>
              <a:t>says, if we randomly select two items from a population, they must be of the same class and probability for this is 1 if the population is pure</a:t>
            </a:r>
            <a:r>
              <a:rPr lang="en-IN" sz="1600" b="0" strike="noStrike" spc="-1" dirty="0" smtClean="0">
                <a:solidFill>
                  <a:srgbClr val="1C1C1C"/>
                </a:solidFill>
                <a:latin typeface="Noto Sans SemiBold"/>
              </a:rPr>
              <a:t>.</a:t>
            </a:r>
            <a:endParaRPr lang="en-IN" sz="1600" b="0" strike="noStrike" spc="-1" dirty="0">
              <a:solidFill>
                <a:srgbClr val="1C1C1C"/>
              </a:solidFill>
              <a:latin typeface="Noto Sans SemiBold"/>
            </a:endParaRPr>
          </a:p>
          <a:p>
            <a:pPr algn="just">
              <a:lnSpc>
                <a:spcPct val="120000"/>
              </a:lnSpc>
              <a:spcAft>
                <a:spcPts val="1142"/>
              </a:spcAft>
            </a:pPr>
            <a:r>
              <a:rPr lang="en-IN" sz="1600" b="0" strike="noStrike" spc="-1" dirty="0">
                <a:solidFill>
                  <a:srgbClr val="1C1C1C"/>
                </a:solidFill>
                <a:latin typeface="Noto Sans SemiBold"/>
              </a:rPr>
              <a:t>It works with the categorical target variable </a:t>
            </a:r>
            <a:r>
              <a:rPr lang="en-IN" sz="1600" b="1" strike="noStrike" spc="-1" dirty="0">
                <a:solidFill>
                  <a:srgbClr val="1C1C1C"/>
                </a:solidFill>
                <a:latin typeface="Noto Sans SemiBold"/>
              </a:rPr>
              <a:t>“Success” or “Failure”</a:t>
            </a:r>
            <a:r>
              <a:rPr lang="en-IN" sz="1600" b="0" strike="noStrike" spc="-1" dirty="0">
                <a:solidFill>
                  <a:srgbClr val="1C1C1C"/>
                </a:solidFill>
                <a:latin typeface="Noto Sans SemiBold"/>
              </a:rPr>
              <a:t>. It performs only binary splits. The higher the value of </a:t>
            </a:r>
            <a:r>
              <a:rPr lang="en-IN" sz="1600" b="0" strike="noStrike" spc="-1" dirty="0" err="1">
                <a:solidFill>
                  <a:srgbClr val="1C1C1C"/>
                </a:solidFill>
                <a:latin typeface="Noto Sans SemiBold"/>
              </a:rPr>
              <a:t>Gini</a:t>
            </a:r>
            <a:r>
              <a:rPr lang="en-IN" sz="1600" b="0" strike="noStrike" spc="-1" dirty="0">
                <a:solidFill>
                  <a:srgbClr val="1C1C1C"/>
                </a:solidFill>
                <a:latin typeface="Noto Sans SemiBold"/>
              </a:rPr>
              <a:t>, higher the homogeneity. CART (Classification and Regression Tree) uses the </a:t>
            </a:r>
            <a:r>
              <a:rPr lang="en-IN" sz="1600" b="0" strike="noStrike" spc="-1" dirty="0" err="1">
                <a:solidFill>
                  <a:srgbClr val="1C1C1C"/>
                </a:solidFill>
                <a:latin typeface="Noto Sans SemiBold"/>
              </a:rPr>
              <a:t>Gini</a:t>
            </a:r>
            <a:r>
              <a:rPr lang="en-IN" sz="1600" b="0" strike="noStrike" spc="-1" dirty="0">
                <a:solidFill>
                  <a:srgbClr val="1C1C1C"/>
                </a:solidFill>
                <a:latin typeface="Noto Sans SemiBold"/>
              </a:rPr>
              <a:t> method to create binary splits</a:t>
            </a:r>
            <a:r>
              <a:rPr lang="en-IN" sz="1600" b="0" strike="noStrike" spc="-1" dirty="0" smtClean="0">
                <a:solidFill>
                  <a:srgbClr val="1C1C1C"/>
                </a:solidFill>
                <a:latin typeface="Noto Sans SemiBold"/>
              </a:rPr>
              <a:t>.</a:t>
            </a:r>
            <a:endParaRPr lang="en-IN" sz="1600" b="0" strike="noStrike" spc="-1" dirty="0">
              <a:solidFill>
                <a:srgbClr val="1C1C1C"/>
              </a:solidFill>
              <a:latin typeface="Noto Sans SemiBold"/>
            </a:endParaRPr>
          </a:p>
          <a:p>
            <a:pPr algn="just">
              <a:lnSpc>
                <a:spcPct val="120000"/>
              </a:lnSpc>
              <a:spcAft>
                <a:spcPts val="1142"/>
              </a:spcAft>
            </a:pPr>
            <a:r>
              <a:rPr lang="en-IN" sz="1600" b="1" strike="noStrike" spc="-1" dirty="0">
                <a:solidFill>
                  <a:srgbClr val="1C1C1C"/>
                </a:solidFill>
                <a:latin typeface="Noto Sans SemiBold"/>
              </a:rPr>
              <a:t>Steps to Calculate </a:t>
            </a:r>
            <a:r>
              <a:rPr lang="en-IN" sz="1600" b="1" strike="noStrike" spc="-1" dirty="0" err="1">
                <a:solidFill>
                  <a:srgbClr val="1C1C1C"/>
                </a:solidFill>
                <a:latin typeface="Noto Sans SemiBold"/>
              </a:rPr>
              <a:t>Gini</a:t>
            </a:r>
            <a:r>
              <a:rPr lang="en-IN" sz="1600" b="1" strike="noStrike" spc="-1" dirty="0">
                <a:solidFill>
                  <a:srgbClr val="1C1C1C"/>
                </a:solidFill>
                <a:latin typeface="Noto Sans SemiBold"/>
              </a:rPr>
              <a:t> for a </a:t>
            </a:r>
            <a:r>
              <a:rPr lang="en-IN" sz="1600" b="1" strike="noStrike" spc="-1" dirty="0" smtClean="0">
                <a:solidFill>
                  <a:srgbClr val="1C1C1C"/>
                </a:solidFill>
                <a:latin typeface="Noto Sans SemiBold"/>
              </a:rPr>
              <a:t>split:-</a:t>
            </a:r>
            <a:endParaRPr lang="en-IN" sz="1600" b="0" strike="noStrike" spc="-1" dirty="0">
              <a:solidFill>
                <a:srgbClr val="1C1C1C"/>
              </a:solidFill>
              <a:latin typeface="Noto Sans SemiBold"/>
            </a:endParaRPr>
          </a:p>
          <a:p>
            <a:pPr algn="just">
              <a:lnSpc>
                <a:spcPct val="120000"/>
              </a:lnSpc>
              <a:spcAft>
                <a:spcPts val="1142"/>
              </a:spcAft>
            </a:pPr>
            <a:r>
              <a:rPr lang="en-IN" sz="1600" b="0" strike="noStrike" spc="-1" dirty="0">
                <a:solidFill>
                  <a:srgbClr val="1C1C1C"/>
                </a:solidFill>
                <a:latin typeface="Noto Sans SemiBold"/>
              </a:rPr>
              <a:t>Calculate </a:t>
            </a:r>
            <a:r>
              <a:rPr lang="en-IN" sz="1600" b="0" strike="noStrike" spc="-1" dirty="0" err="1">
                <a:solidFill>
                  <a:srgbClr val="1C1C1C"/>
                </a:solidFill>
                <a:latin typeface="Noto Sans SemiBold"/>
              </a:rPr>
              <a:t>Gini</a:t>
            </a:r>
            <a:r>
              <a:rPr lang="en-IN" sz="1600" b="0" strike="noStrike" spc="-1" dirty="0">
                <a:solidFill>
                  <a:srgbClr val="1C1C1C"/>
                </a:solidFill>
                <a:latin typeface="Noto Sans SemiBold"/>
              </a:rPr>
              <a:t> for sub-nodes, using formula sum of the square of probability for success and failure (p^2+q^2</a:t>
            </a:r>
            <a:r>
              <a:rPr lang="en-IN" sz="1600" b="0" strike="noStrike" spc="-1" dirty="0" smtClean="0">
                <a:solidFill>
                  <a:srgbClr val="1C1C1C"/>
                </a:solidFill>
                <a:latin typeface="Noto Sans SemiBold"/>
              </a:rPr>
              <a:t>).</a:t>
            </a:r>
            <a:endParaRPr lang="en-IN" sz="1600" b="0" strike="noStrike" spc="-1" dirty="0">
              <a:solidFill>
                <a:srgbClr val="1C1C1C"/>
              </a:solidFill>
              <a:latin typeface="Noto Sans SemiBold"/>
            </a:endParaRPr>
          </a:p>
          <a:p>
            <a:pPr algn="just">
              <a:lnSpc>
                <a:spcPct val="120000"/>
              </a:lnSpc>
              <a:spcAft>
                <a:spcPts val="1142"/>
              </a:spcAft>
            </a:pPr>
            <a:r>
              <a:rPr lang="en-IN" sz="1600" b="0" strike="noStrike" spc="-1" dirty="0">
                <a:solidFill>
                  <a:srgbClr val="1C1C1C"/>
                </a:solidFill>
                <a:latin typeface="Noto Sans SemiBold"/>
              </a:rPr>
              <a:t>Calculate </a:t>
            </a:r>
            <a:r>
              <a:rPr lang="en-IN" sz="1600" b="0" strike="noStrike" spc="-1" dirty="0" err="1">
                <a:solidFill>
                  <a:srgbClr val="1C1C1C"/>
                </a:solidFill>
                <a:latin typeface="Noto Sans SemiBold"/>
              </a:rPr>
              <a:t>Gini</a:t>
            </a:r>
            <a:r>
              <a:rPr lang="en-IN" sz="1600" b="0" strike="noStrike" spc="-1" dirty="0">
                <a:solidFill>
                  <a:srgbClr val="1C1C1C"/>
                </a:solidFill>
                <a:latin typeface="Noto Sans SemiBold"/>
              </a:rPr>
              <a:t> for split using weighted </a:t>
            </a:r>
            <a:r>
              <a:rPr lang="en-IN" sz="1600" b="0" strike="noStrike" spc="-1" dirty="0" err="1">
                <a:solidFill>
                  <a:srgbClr val="1C1C1C"/>
                </a:solidFill>
                <a:latin typeface="Noto Sans SemiBold"/>
              </a:rPr>
              <a:t>Gini</a:t>
            </a:r>
            <a:r>
              <a:rPr lang="en-IN" sz="1600" b="0" strike="noStrike" spc="-1" dirty="0">
                <a:solidFill>
                  <a:srgbClr val="1C1C1C"/>
                </a:solidFill>
                <a:latin typeface="Noto Sans SemiBold"/>
              </a:rPr>
              <a:t> score of each node of that split</a:t>
            </a:r>
            <a:r>
              <a:rPr lang="en-IN" sz="1600" b="0" strike="noStrike" spc="-1" dirty="0" smtClean="0">
                <a:solidFill>
                  <a:srgbClr val="1C1C1C"/>
                </a:solidFill>
                <a:latin typeface="Noto Sans SemiBold"/>
              </a:rPr>
              <a:t>.</a:t>
            </a:r>
            <a:endParaRPr lang="en-IN" sz="1600" b="0" strike="noStrike" spc="-1" dirty="0">
              <a:solidFill>
                <a:srgbClr val="1C1C1C"/>
              </a:solidFill>
              <a:latin typeface="Noto Sans SemiBold"/>
            </a:endParaRPr>
          </a:p>
          <a:p>
            <a:pPr algn="just">
              <a:lnSpc>
                <a:spcPct val="120000"/>
              </a:lnSpc>
              <a:spcAft>
                <a:spcPts val="1142"/>
              </a:spcAft>
            </a:pPr>
            <a:r>
              <a:rPr lang="en-IN" sz="1600" b="0" strike="noStrike" spc="-1" dirty="0">
                <a:solidFill>
                  <a:srgbClr val="1C1C1C"/>
                </a:solidFill>
                <a:latin typeface="Noto Sans SemiBold"/>
              </a:rPr>
              <a:t>In case of a discrete-valued attribute, the subset that gives the minimum </a:t>
            </a:r>
            <a:r>
              <a:rPr lang="en-IN" sz="1600" b="0" strike="noStrike" spc="-1" dirty="0" err="1">
                <a:solidFill>
                  <a:srgbClr val="1C1C1C"/>
                </a:solidFill>
                <a:latin typeface="Noto Sans SemiBold"/>
              </a:rPr>
              <a:t>gini</a:t>
            </a:r>
            <a:r>
              <a:rPr lang="en-IN" sz="1600" b="0" strike="noStrike" spc="-1" dirty="0">
                <a:solidFill>
                  <a:srgbClr val="1C1C1C"/>
                </a:solidFill>
                <a:latin typeface="Noto Sans SemiBold"/>
              </a:rPr>
              <a:t> index for that chosen is selected as a splitting attribute. In the case of continuous-valued attributes, the strategy is to select each pair of adjacent values as a possible split-point and point with smaller </a:t>
            </a:r>
            <a:r>
              <a:rPr lang="en-IN" sz="1600" b="0" strike="noStrike" spc="-1" dirty="0" err="1">
                <a:solidFill>
                  <a:srgbClr val="1C1C1C"/>
                </a:solidFill>
                <a:latin typeface="Noto Sans SemiBold"/>
              </a:rPr>
              <a:t>gini</a:t>
            </a:r>
            <a:r>
              <a:rPr lang="en-IN" sz="1600" b="0" strike="noStrike" spc="-1" dirty="0">
                <a:solidFill>
                  <a:srgbClr val="1C1C1C"/>
                </a:solidFill>
                <a:latin typeface="Noto Sans SemiBold"/>
              </a:rPr>
              <a:t> index chosen as the splitting point. The attribute with minimum </a:t>
            </a:r>
            <a:r>
              <a:rPr lang="en-IN" sz="1600" b="0" strike="noStrike" spc="-1" dirty="0" err="1">
                <a:solidFill>
                  <a:srgbClr val="1C1C1C"/>
                </a:solidFill>
                <a:latin typeface="Noto Sans SemiBold"/>
              </a:rPr>
              <a:t>Gini</a:t>
            </a:r>
            <a:r>
              <a:rPr lang="en-IN" sz="1600" b="0" strike="noStrike" spc="-1" dirty="0">
                <a:solidFill>
                  <a:srgbClr val="1C1C1C"/>
                </a:solidFill>
                <a:latin typeface="Noto Sans SemiBold"/>
              </a:rPr>
              <a:t> index is chosen as the splitting attribute.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360000" y="360000"/>
            <a:ext cx="9360000" cy="900000"/>
          </a:xfrm>
          <a:prstGeom prst="rect">
            <a:avLst/>
          </a:prstGeom>
          <a:noFill/>
          <a:ln>
            <a:noFill/>
          </a:ln>
        </p:spPr>
        <p:txBody>
          <a:bodyPr lIns="0" tIns="0" rIns="0" bIns="0" anchor="b">
            <a:noAutofit/>
          </a:bodyPr>
          <a:lstStyle/>
          <a:p>
            <a:r>
              <a:rPr lang="en-IN" sz="3200" b="1" strike="noStrike" spc="-1">
                <a:solidFill>
                  <a:srgbClr val="FFFFFF"/>
                </a:solidFill>
                <a:latin typeface="Noto Sans Black"/>
              </a:rPr>
              <a:t>Overfitting in Decision Tree algorithm </a:t>
            </a:r>
          </a:p>
        </p:txBody>
      </p:sp>
      <p:sp>
        <p:nvSpPr>
          <p:cNvPr id="105" name="TextShape 2"/>
          <p:cNvSpPr txBox="1"/>
          <p:nvPr/>
        </p:nvSpPr>
        <p:spPr>
          <a:xfrm>
            <a:off x="360000" y="1627073"/>
            <a:ext cx="9180000" cy="4680000"/>
          </a:xfrm>
          <a:prstGeom prst="rect">
            <a:avLst/>
          </a:prstGeom>
          <a:noFill/>
          <a:ln>
            <a:noFill/>
          </a:ln>
        </p:spPr>
        <p:txBody>
          <a:bodyPr lIns="0" tIns="0" rIns="0" bIns="0">
            <a:noAutofit/>
          </a:bodyPr>
          <a:lstStyle/>
          <a:p>
            <a:pPr algn="just">
              <a:spcAft>
                <a:spcPts val="1142"/>
              </a:spcAft>
            </a:pPr>
            <a:r>
              <a:rPr lang="en-IN" sz="1600" b="0" strike="noStrike" spc="-1" dirty="0" err="1">
                <a:solidFill>
                  <a:srgbClr val="1C1C1C"/>
                </a:solidFill>
                <a:latin typeface="Noto Sans SemiBold"/>
              </a:rPr>
              <a:t>Overfitting</a:t>
            </a:r>
            <a:r>
              <a:rPr lang="en-IN" sz="1600" b="0" strike="noStrike" spc="-1" dirty="0">
                <a:solidFill>
                  <a:srgbClr val="1C1C1C"/>
                </a:solidFill>
                <a:latin typeface="Noto Sans SemiBold"/>
              </a:rPr>
              <a:t> is a practical problem while building a Decision-Tree model. The problem of </a:t>
            </a:r>
            <a:r>
              <a:rPr lang="en-IN" sz="1600" b="0" strike="noStrike" spc="-1" dirty="0" err="1">
                <a:solidFill>
                  <a:srgbClr val="1C1C1C"/>
                </a:solidFill>
                <a:latin typeface="Noto Sans SemiBold"/>
              </a:rPr>
              <a:t>overfitting</a:t>
            </a:r>
            <a:r>
              <a:rPr lang="en-IN" sz="1600" b="0" strike="noStrike" spc="-1" dirty="0">
                <a:solidFill>
                  <a:srgbClr val="1C1C1C"/>
                </a:solidFill>
                <a:latin typeface="Noto Sans SemiBold"/>
              </a:rPr>
              <a:t> is considered when the algorithm continues to go deeper and deeper to reduce the training-set error but results with an increased test-set error. So, accuracy of prediction for our model goes down. It generally happens when we build many branches due to outliers and irregularities in data</a:t>
            </a:r>
            <a:r>
              <a:rPr lang="en-IN" sz="1600" b="0" strike="noStrike" spc="-1" dirty="0" smtClean="0">
                <a:solidFill>
                  <a:srgbClr val="1C1C1C"/>
                </a:solidFill>
                <a:latin typeface="Noto Sans SemiBold"/>
              </a:rPr>
              <a:t>.</a:t>
            </a:r>
          </a:p>
          <a:p>
            <a:pPr algn="just">
              <a:spcAft>
                <a:spcPts val="1142"/>
              </a:spcAft>
            </a:pPr>
            <a:r>
              <a:rPr lang="en-IN" sz="1600" b="0" strike="noStrike" spc="-1" dirty="0" smtClean="0">
                <a:solidFill>
                  <a:srgbClr val="1C1C1C"/>
                </a:solidFill>
                <a:latin typeface="Noto Sans SemiBold"/>
              </a:rPr>
              <a:t> </a:t>
            </a:r>
          </a:p>
          <a:p>
            <a:pPr algn="just">
              <a:spcAft>
                <a:spcPts val="1142"/>
              </a:spcAft>
            </a:pPr>
            <a:r>
              <a:rPr lang="en-IN" sz="1600" b="0" strike="noStrike" spc="-1" dirty="0" smtClean="0">
                <a:solidFill>
                  <a:srgbClr val="1C1C1C"/>
                </a:solidFill>
                <a:latin typeface="Noto Sans SemiBold"/>
              </a:rPr>
              <a:t>Two </a:t>
            </a:r>
            <a:r>
              <a:rPr lang="en-IN" sz="1600" b="0" strike="noStrike" spc="-1" dirty="0">
                <a:solidFill>
                  <a:srgbClr val="1C1C1C"/>
                </a:solidFill>
                <a:latin typeface="Noto Sans SemiBold"/>
              </a:rPr>
              <a:t>approaches which can be used to avoid </a:t>
            </a:r>
            <a:r>
              <a:rPr lang="en-IN" sz="1600" b="0" strike="noStrike" spc="-1" dirty="0" err="1">
                <a:solidFill>
                  <a:srgbClr val="1C1C1C"/>
                </a:solidFill>
                <a:latin typeface="Noto Sans SemiBold"/>
              </a:rPr>
              <a:t>overfitting</a:t>
            </a:r>
            <a:r>
              <a:rPr lang="en-IN" sz="1600" b="0" strike="noStrike" spc="-1" dirty="0">
                <a:solidFill>
                  <a:srgbClr val="1C1C1C"/>
                </a:solidFill>
                <a:latin typeface="Noto Sans SemiBold"/>
              </a:rPr>
              <a:t> are as follows</a:t>
            </a:r>
            <a:r>
              <a:rPr lang="en-IN" sz="1600" b="0" strike="noStrike" spc="-1" dirty="0" smtClean="0">
                <a:solidFill>
                  <a:srgbClr val="1C1C1C"/>
                </a:solidFill>
                <a:latin typeface="Noto Sans SemiBold"/>
              </a:rPr>
              <a:t>:-</a:t>
            </a:r>
            <a:endParaRPr lang="en-IN" sz="1600" b="0" strike="noStrike" spc="-1" dirty="0">
              <a:solidFill>
                <a:srgbClr val="1C1C1C"/>
              </a:solidFill>
              <a:latin typeface="Noto Sans SemiBold"/>
            </a:endParaRPr>
          </a:p>
          <a:p>
            <a:pPr algn="just">
              <a:spcAft>
                <a:spcPts val="1142"/>
              </a:spcAft>
            </a:pPr>
            <a:r>
              <a:rPr lang="en-IN" sz="1600" b="1" strike="noStrike" spc="-1" dirty="0">
                <a:solidFill>
                  <a:srgbClr val="1C1C1C"/>
                </a:solidFill>
                <a:latin typeface="Noto Sans SemiBold"/>
              </a:rPr>
              <a:t>Pre-Pruning</a:t>
            </a:r>
            <a:endParaRPr lang="en-IN" sz="1600" b="0" strike="noStrike" spc="-1" dirty="0">
              <a:solidFill>
                <a:srgbClr val="1C1C1C"/>
              </a:solidFill>
              <a:latin typeface="Noto Sans SemiBold"/>
            </a:endParaRPr>
          </a:p>
          <a:p>
            <a:pPr algn="just">
              <a:spcAft>
                <a:spcPts val="1142"/>
              </a:spcAft>
            </a:pPr>
            <a:r>
              <a:rPr lang="en-IN" sz="1600" b="0" strike="noStrike" spc="-1" dirty="0">
                <a:solidFill>
                  <a:srgbClr val="1C1C1C"/>
                </a:solidFill>
                <a:latin typeface="Noto Sans SemiBold"/>
              </a:rPr>
              <a:t>In pre-pruning, we stop the tree construction a bit early. We prefer not to split a node if its goodness measure is below a threshold value. But it is difficult to choose an appropriate stopping point</a:t>
            </a:r>
            <a:r>
              <a:rPr lang="en-IN" sz="1600" b="0" strike="noStrike" spc="-1" dirty="0" smtClean="0">
                <a:solidFill>
                  <a:srgbClr val="1C1C1C"/>
                </a:solidFill>
                <a:latin typeface="Noto Sans SemiBold"/>
              </a:rPr>
              <a:t>.</a:t>
            </a:r>
            <a:endParaRPr lang="en-IN" sz="1600" b="0" strike="noStrike" spc="-1" dirty="0">
              <a:solidFill>
                <a:srgbClr val="1C1C1C"/>
              </a:solidFill>
              <a:latin typeface="Noto Sans SemiBold"/>
            </a:endParaRPr>
          </a:p>
          <a:p>
            <a:pPr algn="just">
              <a:spcAft>
                <a:spcPts val="1142"/>
              </a:spcAft>
            </a:pPr>
            <a:r>
              <a:rPr lang="en-IN" sz="1600" b="1" strike="noStrike" spc="-1" dirty="0">
                <a:solidFill>
                  <a:srgbClr val="1C1C1C"/>
                </a:solidFill>
                <a:latin typeface="Noto Sans SemiBold"/>
              </a:rPr>
              <a:t>Post-Pruning</a:t>
            </a:r>
            <a:endParaRPr lang="en-IN" sz="1600" b="0" strike="noStrike" spc="-1" dirty="0">
              <a:solidFill>
                <a:srgbClr val="1C1C1C"/>
              </a:solidFill>
              <a:latin typeface="Noto Sans SemiBold"/>
            </a:endParaRPr>
          </a:p>
          <a:p>
            <a:pPr algn="just">
              <a:spcAft>
                <a:spcPts val="1142"/>
              </a:spcAft>
            </a:pPr>
            <a:r>
              <a:rPr lang="en-IN" sz="1600" b="0" strike="noStrike" spc="-1" dirty="0">
                <a:solidFill>
                  <a:srgbClr val="1C1C1C"/>
                </a:solidFill>
                <a:latin typeface="Noto Sans SemiBold"/>
              </a:rPr>
              <a:t>In post-pruning, we go deeper and deeper in the tree to build a complete tree. If the tree shows the </a:t>
            </a:r>
            <a:r>
              <a:rPr lang="en-IN" sz="1600" b="0" strike="noStrike" spc="-1" dirty="0" err="1">
                <a:solidFill>
                  <a:srgbClr val="1C1C1C"/>
                </a:solidFill>
                <a:latin typeface="Noto Sans SemiBold"/>
              </a:rPr>
              <a:t>overfitting</a:t>
            </a:r>
            <a:r>
              <a:rPr lang="en-IN" sz="1600" b="0" strike="noStrike" spc="-1" dirty="0">
                <a:solidFill>
                  <a:srgbClr val="1C1C1C"/>
                </a:solidFill>
                <a:latin typeface="Noto Sans SemiBold"/>
              </a:rPr>
              <a:t> problem then pruning is done as a post-pruning step. We use the cross-validation data to check the effect of our pruning. Using cross-validation data, we test whether expanding a node will result in improve or not. If it shows an improvement, then we can continue by expanding that node. But if it shows a reduction in accuracy then it should not be expanded. So, the node should be converted to a leaf node.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TotalTime>
  <Words>1257</Words>
  <Application>Microsoft Office PowerPoint</Application>
  <PresentationFormat>Custom</PresentationFormat>
  <Paragraphs>70</Paragraphs>
  <Slides>9</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DejaVu Sans</vt:lpstr>
      <vt:lpstr>Noto Sans Black</vt:lpstr>
      <vt:lpstr>Noto Sans Light</vt:lpstr>
      <vt:lpstr>Noto Sans SemiBold</vt:lpstr>
      <vt:lpstr>StarSymbol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Alizarin</dc:title>
  <dc:subject/>
  <dc:creator/>
  <dc:description/>
  <cp:lastModifiedBy>Abhi Kumar</cp:lastModifiedBy>
  <cp:revision>6</cp:revision>
  <dcterms:created xsi:type="dcterms:W3CDTF">2021-09-20T00:32:34Z</dcterms:created>
  <dcterms:modified xsi:type="dcterms:W3CDTF">2021-10-18T04:47:37Z</dcterms:modified>
  <dc:language>en-IN</dc:language>
</cp:coreProperties>
</file>