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7" r:id="rId7"/>
    <p:sldId id="268" r:id="rId8"/>
    <p:sldId id="269" r:id="rId9"/>
    <p:sldId id="270" r:id="rId10"/>
    <p:sldId id="266" r:id="rId11"/>
    <p:sldId id="261" r:id="rId12"/>
    <p:sldId id="262" r:id="rId13"/>
    <p:sldId id="263" r:id="rId14"/>
    <p:sldId id="264" r:id="rId15"/>
    <p:sldId id="265" r:id="rId16"/>
  </p:sldIdLst>
  <p:sldSz cx="9144000" cy="5143500" type="screen16x9"/>
  <p:notesSz cx="6858000" cy="9144000"/>
  <p:embeddedFontLst>
    <p:embeddedFont>
      <p:font typeface="Orbitron SemiBold" panose="020B0604020202020204" charset="0"/>
      <p:regular r:id="rId18"/>
      <p:bold r:id="rId19"/>
    </p:embeddedFont>
    <p:embeddedFont>
      <p:font typeface="Poppins" panose="00000500000000000000" pitchFamily="2" charset="0"/>
      <p:regular r:id="rId20"/>
      <p:bold r:id="rId21"/>
      <p:italic r:id="rId22"/>
      <p:boldItalic r:id="rId23"/>
    </p:embeddedFont>
    <p:embeddedFont>
      <p:font typeface="Poppins Medium" panose="00000600000000000000" pitchFamily="2" charset="0"/>
      <p:regular r:id="rId24"/>
      <p:bold r:id="rId25"/>
      <p:italic r:id="rId26"/>
      <p:boldItalic r:id="rId27"/>
    </p:embeddedFont>
    <p:embeddedFont>
      <p:font typeface="Roboto" pitchFamily="2" charset="0"/>
      <p:regular r:id="rId28"/>
      <p:bold r:id="rId29"/>
      <p:italic r:id="rId30"/>
      <p:boldItalic r:id="rId31"/>
    </p:embeddedFont>
    <p:embeddedFont>
      <p:font typeface="Roboto Slab" pitchFamily="2"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61" d="100"/>
          <a:sy n="161" d="100"/>
        </p:scale>
        <p:origin x="174" y="-3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62150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cb5b307db5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gcb5b307db5_0_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f6491ab9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gf6491ab9a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f6491ab9a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gf6491ab9a9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13020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35632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16251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37329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cxnSp>
        <p:nvCxnSpPr>
          <p:cNvPr id="10" name="Google Shape;10;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1" name="Google Shape;11;p2"/>
          <p:cNvSpPr txBox="1">
            <a:spLocks noGrp="1"/>
          </p:cNvSpPr>
          <p:nvPr>
            <p:ph type="title"/>
          </p:nvPr>
        </p:nvSpPr>
        <p:spPr>
          <a:xfrm>
            <a:off x="480750" y="1764950"/>
            <a:ext cx="8222100" cy="90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p11"/>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1" name="Google Shape;51;p11"/>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52" name="Google Shape;52;p11"/>
          <p:cNvSpPr txBox="1">
            <a:spLocks noGrp="1"/>
          </p:cNvSpPr>
          <p:nvPr>
            <p:ph type="title"/>
          </p:nvPr>
        </p:nvSpPr>
        <p:spPr>
          <a:xfrm>
            <a:off x="265500" y="1209075"/>
            <a:ext cx="4045200" cy="1506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53" name="Google Shape;53;p11"/>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4" name="Google Shape;54;p1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p12"/>
          <p:cNvSpPr txBox="1">
            <a:spLocks noGrp="1"/>
          </p:cNvSpPr>
          <p:nvPr>
            <p:ph type="body" idx="1"/>
          </p:nvPr>
        </p:nvSpPr>
        <p:spPr>
          <a:xfrm>
            <a:off x="319500" y="42337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8" name="Google Shape;5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
        <p:cNvGrpSpPr/>
        <p:nvPr/>
      </p:nvGrpSpPr>
      <p:grpSpPr>
        <a:xfrm>
          <a:off x="0" y="0"/>
          <a:ext cx="0" cy="0"/>
          <a:chOff x="0" y="0"/>
          <a:chExt cx="0" cy="0"/>
        </a:xfrm>
      </p:grpSpPr>
      <p:sp>
        <p:nvSpPr>
          <p:cNvPr id="14" name="Google Shape;14;p3"/>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3"/>
          <p:cNvSpPr txBox="1">
            <a:spLocks noGrp="1"/>
          </p:cNvSpPr>
          <p:nvPr>
            <p:ph type="title" hasCustomPrompt="1"/>
          </p:nvPr>
        </p:nvSpPr>
        <p:spPr>
          <a:xfrm>
            <a:off x="387900" y="1152450"/>
            <a:ext cx="8368200" cy="15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16" name="Google Shape;16;p3"/>
          <p:cNvSpPr txBox="1">
            <a:spLocks noGrp="1"/>
          </p:cNvSpPr>
          <p:nvPr>
            <p:ph type="body" idx="1"/>
          </p:nvPr>
        </p:nvSpPr>
        <p:spPr>
          <a:xfrm>
            <a:off x="387900" y="2919450"/>
            <a:ext cx="83682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5"/>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22" name="Google Shape;22;p5"/>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23" name="Google Shape;23;p5"/>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24" name="Google Shape;24;p5"/>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25" name="Google Shape;25;p5"/>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26" name="Google Shape;26;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cxnSp>
        <p:nvCxnSpPr>
          <p:cNvPr id="28" name="Google Shape;28;p6"/>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9" name="Google Shape;29;p6"/>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0" name="Google Shape;30;p6"/>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cxnSp>
        <p:nvCxnSpPr>
          <p:cNvPr id="33" name="Google Shape;33;p7"/>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34" name="Google Shape;34;p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5" name="Google Shape;35;p7"/>
          <p:cNvSpPr txBox="1">
            <a:spLocks noGrp="1"/>
          </p:cNvSpPr>
          <p:nvPr>
            <p:ph type="body" idx="1"/>
          </p:nvPr>
        </p:nvSpPr>
        <p:spPr>
          <a:xfrm>
            <a:off x="3879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6" name="Google Shape;36;p7"/>
          <p:cNvSpPr txBox="1">
            <a:spLocks noGrp="1"/>
          </p:cNvSpPr>
          <p:nvPr>
            <p:ph type="body" idx="2"/>
          </p:nvPr>
        </p:nvSpPr>
        <p:spPr>
          <a:xfrm>
            <a:off x="47562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cxnSp>
        <p:nvCxnSpPr>
          <p:cNvPr id="42" name="Google Shape;42;p9"/>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43" name="Google Shape;43;p9"/>
          <p:cNvSpPr txBox="1">
            <a:spLocks noGrp="1"/>
          </p:cNvSpPr>
          <p:nvPr>
            <p:ph type="title"/>
          </p:nvPr>
        </p:nvSpPr>
        <p:spPr>
          <a:xfrm>
            <a:off x="3879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4" name="Google Shape;44;p9"/>
          <p:cNvSpPr txBox="1">
            <a:spLocks noGrp="1"/>
          </p:cNvSpPr>
          <p:nvPr>
            <p:ph type="body" idx="1"/>
          </p:nvPr>
        </p:nvSpPr>
        <p:spPr>
          <a:xfrm>
            <a:off x="387900" y="1594025"/>
            <a:ext cx="2808000" cy="26811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5" name="Google Shape;4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8" name="Google Shape;48;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2pPr>
            <a:lvl3pPr marR="0" lvl="2"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3pPr>
            <a:lvl4pPr marR="0" lvl="3"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4pPr>
            <a:lvl5pPr marR="0" lvl="4"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5pPr>
            <a:lvl6pPr marR="0" lvl="5"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6pPr>
            <a:lvl7pPr marR="0" lvl="6"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7pPr>
            <a:lvl8pPr marR="0" lvl="7"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8pPr>
            <a:lvl9pPr marR="0" lvl="8"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hyperlink" Target="https://drive.google.com/file/d/1GKh-P0X12g2v-2T7Gb3U5iLo4Jn7MPvr/view?usp=sharin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github.com/imveeru/TeamName.getBestOne_Veeramanohar" TargetMode="External"/><Relationship Id="rId5" Type="http://schemas.openxmlformats.org/officeDocument/2006/relationships/image" Target="../media/image3.png"/><Relationship Id="rId10"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ciencedirect.com/science/article/pii/S187705091931083X" TargetMode="External"/><Relationship Id="rId7"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sciencedirect.com/science/article/pii/S1877050916311103" TargetMode="External"/><Relationship Id="rId4" Type="http://schemas.openxmlformats.org/officeDocument/2006/relationships/hyperlink" Target="https://www.sciencedirect.com/science/article/pii/S0045790618317774"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62"/>
        <p:cNvGrpSpPr/>
        <p:nvPr/>
      </p:nvGrpSpPr>
      <p:grpSpPr>
        <a:xfrm>
          <a:off x="0" y="0"/>
          <a:ext cx="0" cy="0"/>
          <a:chOff x="0" y="0"/>
          <a:chExt cx="0" cy="0"/>
        </a:xfrm>
      </p:grpSpPr>
      <p:sp>
        <p:nvSpPr>
          <p:cNvPr id="63" name="Google Shape;63;p13"/>
          <p:cNvSpPr txBox="1">
            <a:spLocks noGrp="1"/>
          </p:cNvSpPr>
          <p:nvPr>
            <p:ph type="body" idx="4294967295"/>
          </p:nvPr>
        </p:nvSpPr>
        <p:spPr>
          <a:xfrm>
            <a:off x="0" y="1400175"/>
            <a:ext cx="6580188" cy="893763"/>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sz="3300">
                <a:solidFill>
                  <a:srgbClr val="0098FF"/>
                </a:solidFill>
                <a:latin typeface="Orbitron SemiBold"/>
                <a:ea typeface="Orbitron SemiBold"/>
                <a:cs typeface="Orbitron SemiBold"/>
                <a:sym typeface="Orbitron SemiBold"/>
              </a:rPr>
              <a:t>Smart City Hackathon</a:t>
            </a:r>
            <a:endParaRPr sz="3300">
              <a:solidFill>
                <a:srgbClr val="0098FF"/>
              </a:solidFill>
              <a:latin typeface="Orbitron SemiBold"/>
              <a:ea typeface="Orbitron SemiBold"/>
              <a:cs typeface="Orbitron SemiBold"/>
              <a:sym typeface="Orbitron SemiBold"/>
            </a:endParaRPr>
          </a:p>
        </p:txBody>
      </p:sp>
      <p:sp>
        <p:nvSpPr>
          <p:cNvPr id="64" name="Google Shape;64;p13"/>
          <p:cNvSpPr txBox="1"/>
          <p:nvPr/>
        </p:nvSpPr>
        <p:spPr>
          <a:xfrm>
            <a:off x="2711950" y="2087028"/>
            <a:ext cx="3627000" cy="5139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 sz="1800" b="0" i="0" u="none" strike="noStrike" cap="none" dirty="0">
                <a:solidFill>
                  <a:schemeClr val="dk1"/>
                </a:solidFill>
                <a:latin typeface="Poppins Medium"/>
                <a:ea typeface="Poppins Medium"/>
                <a:cs typeface="Poppins Medium"/>
                <a:sym typeface="Poppins Medium"/>
              </a:rPr>
              <a:t>Submission</a:t>
            </a:r>
          </a:p>
          <a:p>
            <a:pPr marL="0" marR="0" lvl="0" indent="0" algn="ctr" rtl="0">
              <a:lnSpc>
                <a:spcPct val="115000"/>
              </a:lnSpc>
              <a:spcBef>
                <a:spcPts val="0"/>
              </a:spcBef>
              <a:spcAft>
                <a:spcPts val="0"/>
              </a:spcAft>
              <a:buClr>
                <a:srgbClr val="000000"/>
              </a:buClr>
              <a:buSzPts val="1800"/>
              <a:buFont typeface="Arial"/>
              <a:buNone/>
            </a:pPr>
            <a:endParaRPr sz="1800" b="0" i="0" u="none" strike="noStrike" cap="none" dirty="0">
              <a:solidFill>
                <a:schemeClr val="dk1"/>
              </a:solidFill>
              <a:latin typeface="Poppins Medium"/>
              <a:ea typeface="Poppins Medium"/>
              <a:cs typeface="Poppins Medium"/>
              <a:sym typeface="Poppins Medium"/>
            </a:endParaRPr>
          </a:p>
        </p:txBody>
      </p:sp>
      <p:pic>
        <p:nvPicPr>
          <p:cNvPr id="65" name="Google Shape;65;p13"/>
          <p:cNvPicPr preferRelativeResize="0"/>
          <p:nvPr/>
        </p:nvPicPr>
        <p:blipFill rotWithShape="1">
          <a:blip r:embed="rId3">
            <a:alphaModFix/>
          </a:blip>
          <a:srcRect t="23689" b="22323"/>
          <a:stretch/>
        </p:blipFill>
        <p:spPr>
          <a:xfrm>
            <a:off x="6632750" y="201600"/>
            <a:ext cx="2328724" cy="602749"/>
          </a:xfrm>
          <a:prstGeom prst="rect">
            <a:avLst/>
          </a:prstGeom>
          <a:noFill/>
          <a:ln>
            <a:noFill/>
          </a:ln>
        </p:spPr>
      </p:pic>
      <p:pic>
        <p:nvPicPr>
          <p:cNvPr id="66" name="Google Shape;66;p13"/>
          <p:cNvPicPr preferRelativeResize="0"/>
          <p:nvPr/>
        </p:nvPicPr>
        <p:blipFill rotWithShape="1">
          <a:blip r:embed="rId4">
            <a:alphaModFix/>
          </a:blip>
          <a:srcRect/>
          <a:stretch/>
        </p:blipFill>
        <p:spPr>
          <a:xfrm>
            <a:off x="209050" y="40413"/>
            <a:ext cx="1852876" cy="925125"/>
          </a:xfrm>
          <a:prstGeom prst="rect">
            <a:avLst/>
          </a:prstGeom>
          <a:noFill/>
          <a:ln>
            <a:noFill/>
          </a:ln>
        </p:spPr>
      </p:pic>
      <p:pic>
        <p:nvPicPr>
          <p:cNvPr id="67" name="Google Shape;67;p13"/>
          <p:cNvPicPr preferRelativeResize="0"/>
          <p:nvPr/>
        </p:nvPicPr>
        <p:blipFill rotWithShape="1">
          <a:blip r:embed="rId5">
            <a:alphaModFix/>
          </a:blip>
          <a:srcRect/>
          <a:stretch/>
        </p:blipFill>
        <p:spPr>
          <a:xfrm>
            <a:off x="3974100" y="-94925"/>
            <a:ext cx="1195800" cy="1195800"/>
          </a:xfrm>
          <a:prstGeom prst="rect">
            <a:avLst/>
          </a:prstGeom>
          <a:noFill/>
          <a:ln>
            <a:noFill/>
          </a:ln>
        </p:spPr>
      </p:pic>
      <p:pic>
        <p:nvPicPr>
          <p:cNvPr id="68" name="Google Shape;68;p13"/>
          <p:cNvPicPr preferRelativeResize="0"/>
          <p:nvPr/>
        </p:nvPicPr>
        <p:blipFill rotWithShape="1">
          <a:blip r:embed="rId6">
            <a:alphaModFix/>
          </a:blip>
          <a:srcRect/>
          <a:stretch/>
        </p:blipFill>
        <p:spPr>
          <a:xfrm>
            <a:off x="4918325" y="2379450"/>
            <a:ext cx="4177401" cy="2725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7" name="Rectangle 6">
            <a:extLst>
              <a:ext uri="{FF2B5EF4-FFF2-40B4-BE49-F238E27FC236}">
                <a16:creationId xmlns:a16="http://schemas.microsoft.com/office/drawing/2014/main" id="{FEE5EB3E-1DBF-427A-BE1F-F9D4D78E94D6}"/>
              </a:ext>
            </a:extLst>
          </p:cNvPr>
          <p:cNvSpPr/>
          <p:nvPr/>
        </p:nvSpPr>
        <p:spPr>
          <a:xfrm>
            <a:off x="0" y="-4077"/>
            <a:ext cx="9144000" cy="5107164"/>
          </a:xfrm>
          <a:prstGeom prst="rect">
            <a:avLst/>
          </a:prstGeom>
          <a:solidFill>
            <a:srgbClr val="0511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Google Shape;102;p17"/>
          <p:cNvSpPr txBox="1">
            <a:spLocks noGrp="1"/>
          </p:cNvSpPr>
          <p:nvPr>
            <p:ph type="title"/>
          </p:nvPr>
        </p:nvSpPr>
        <p:spPr>
          <a:xfrm>
            <a:off x="387900" y="1100875"/>
            <a:ext cx="8368200" cy="622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Poppins Medium"/>
                <a:ea typeface="Poppins Medium"/>
                <a:cs typeface="Poppins Medium"/>
                <a:sym typeface="Poppins Medium"/>
              </a:rPr>
              <a:t>Challenges</a:t>
            </a:r>
            <a:endParaRPr sz="3000" dirty="0">
              <a:solidFill>
                <a:srgbClr val="0098FF"/>
              </a:solidFill>
              <a:latin typeface="Poppins Medium"/>
              <a:ea typeface="Poppins Medium"/>
              <a:cs typeface="Poppins Medium"/>
              <a:sym typeface="Poppins Medium"/>
            </a:endParaRPr>
          </a:p>
        </p:txBody>
      </p:sp>
      <p:sp>
        <p:nvSpPr>
          <p:cNvPr id="103" name="Google Shape;103;p17"/>
          <p:cNvSpPr txBox="1">
            <a:spLocks noGrp="1"/>
          </p:cNvSpPr>
          <p:nvPr>
            <p:ph type="body" idx="1"/>
          </p:nvPr>
        </p:nvSpPr>
        <p:spPr>
          <a:xfrm>
            <a:off x="593275" y="1801050"/>
            <a:ext cx="7471865" cy="10716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Font typeface="Poppins"/>
              <a:buChar char="●"/>
            </a:pPr>
            <a:r>
              <a:rPr lang="en-US" sz="1300" i="1" dirty="0">
                <a:latin typeface="Poppins"/>
                <a:ea typeface="Poppins"/>
                <a:cs typeface="Poppins"/>
                <a:sym typeface="Poppins"/>
              </a:rPr>
              <a:t>Number Plates were un-readable due to low quality of the source video. So, the images of monitored vehicles are stored in the database.</a:t>
            </a:r>
          </a:p>
          <a:p>
            <a:pPr marL="457200" lvl="0" indent="-311150" algn="l" rtl="0">
              <a:lnSpc>
                <a:spcPct val="115000"/>
              </a:lnSpc>
              <a:spcBef>
                <a:spcPts val="0"/>
              </a:spcBef>
              <a:spcAft>
                <a:spcPts val="0"/>
              </a:spcAft>
              <a:buSzPts val="1300"/>
              <a:buFont typeface="Poppins"/>
              <a:buChar char="●"/>
            </a:pPr>
            <a:r>
              <a:rPr lang="en-US" sz="1300" i="1" dirty="0">
                <a:latin typeface="Poppins"/>
                <a:ea typeface="Poppins"/>
                <a:cs typeface="Poppins"/>
                <a:sym typeface="Poppins"/>
              </a:rPr>
              <a:t>A separate feature to extract number plate from a static image is provided with the project.</a:t>
            </a:r>
          </a:p>
          <a:p>
            <a:pPr marL="457200" lvl="0" indent="-311150" algn="l" rtl="0">
              <a:lnSpc>
                <a:spcPct val="115000"/>
              </a:lnSpc>
              <a:spcBef>
                <a:spcPts val="0"/>
              </a:spcBef>
              <a:spcAft>
                <a:spcPts val="0"/>
              </a:spcAft>
              <a:buSzPts val="1300"/>
              <a:buFont typeface="Poppins"/>
              <a:buChar char="●"/>
            </a:pPr>
            <a:r>
              <a:rPr lang="en-US" sz="1300" i="1" dirty="0">
                <a:latin typeface="Poppins"/>
                <a:ea typeface="Poppins"/>
                <a:cs typeface="Poppins"/>
                <a:sym typeface="Poppins"/>
              </a:rPr>
              <a:t>Determination of actual road size was tedious and approximate size was used in the project.</a:t>
            </a:r>
            <a:endParaRPr sz="1300" i="1" dirty="0">
              <a:latin typeface="Poppins"/>
              <a:ea typeface="Poppins"/>
              <a:cs typeface="Poppins"/>
              <a:sym typeface="Poppins"/>
            </a:endParaRPr>
          </a:p>
        </p:txBody>
      </p:sp>
      <p:pic>
        <p:nvPicPr>
          <p:cNvPr id="104" name="Google Shape;104;p17"/>
          <p:cNvPicPr preferRelativeResize="0"/>
          <p:nvPr/>
        </p:nvPicPr>
        <p:blipFill rotWithShape="1">
          <a:blip r:embed="rId3">
            <a:alphaModFix/>
          </a:blip>
          <a:srcRect t="23689" b="22323"/>
          <a:stretch/>
        </p:blipFill>
        <p:spPr>
          <a:xfrm>
            <a:off x="6632750" y="201600"/>
            <a:ext cx="2328724" cy="602749"/>
          </a:xfrm>
          <a:prstGeom prst="rect">
            <a:avLst/>
          </a:prstGeom>
          <a:noFill/>
          <a:ln>
            <a:noFill/>
          </a:ln>
        </p:spPr>
      </p:pic>
      <p:pic>
        <p:nvPicPr>
          <p:cNvPr id="105" name="Google Shape;105;p17"/>
          <p:cNvPicPr preferRelativeResize="0"/>
          <p:nvPr/>
        </p:nvPicPr>
        <p:blipFill rotWithShape="1">
          <a:blip r:embed="rId4">
            <a:alphaModFix/>
          </a:blip>
          <a:srcRect/>
          <a:stretch/>
        </p:blipFill>
        <p:spPr>
          <a:xfrm>
            <a:off x="209050" y="40413"/>
            <a:ext cx="1852876" cy="925125"/>
          </a:xfrm>
          <a:prstGeom prst="rect">
            <a:avLst/>
          </a:prstGeom>
          <a:noFill/>
          <a:ln>
            <a:noFill/>
          </a:ln>
        </p:spPr>
      </p:pic>
      <p:pic>
        <p:nvPicPr>
          <p:cNvPr id="106" name="Google Shape;106;p17"/>
          <p:cNvPicPr preferRelativeResize="0"/>
          <p:nvPr/>
        </p:nvPicPr>
        <p:blipFill rotWithShape="1">
          <a:blip r:embed="rId5">
            <a:alphaModFix/>
          </a:blip>
          <a:srcRect/>
          <a:stretch/>
        </p:blipFill>
        <p:spPr>
          <a:xfrm>
            <a:off x="3974100" y="-94925"/>
            <a:ext cx="1195800" cy="1195800"/>
          </a:xfrm>
          <a:prstGeom prst="rect">
            <a:avLst/>
          </a:prstGeom>
          <a:noFill/>
          <a:ln>
            <a:noFill/>
          </a:ln>
        </p:spPr>
      </p:pic>
    </p:spTree>
    <p:extLst>
      <p:ext uri="{BB962C8B-B14F-4D97-AF65-F5344CB8AC3E}">
        <p14:creationId xmlns:p14="http://schemas.microsoft.com/office/powerpoint/2010/main" val="252295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10"/>
        <p:cNvGrpSpPr/>
        <p:nvPr/>
      </p:nvGrpSpPr>
      <p:grpSpPr>
        <a:xfrm>
          <a:off x="0" y="0"/>
          <a:ext cx="0" cy="0"/>
          <a:chOff x="0" y="0"/>
          <a:chExt cx="0" cy="0"/>
        </a:xfrm>
      </p:grpSpPr>
      <p:sp>
        <p:nvSpPr>
          <p:cNvPr id="111" name="Google Shape;111;p18"/>
          <p:cNvSpPr txBox="1">
            <a:spLocks noGrp="1"/>
          </p:cNvSpPr>
          <p:nvPr>
            <p:ph type="title"/>
          </p:nvPr>
        </p:nvSpPr>
        <p:spPr>
          <a:xfrm>
            <a:off x="387900" y="1100875"/>
            <a:ext cx="8368200" cy="622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a:solidFill>
                  <a:srgbClr val="0098FF"/>
                </a:solidFill>
                <a:latin typeface="Poppins Medium"/>
                <a:ea typeface="Poppins Medium"/>
                <a:cs typeface="Poppins Medium"/>
                <a:sym typeface="Poppins Medium"/>
              </a:rPr>
              <a:t>Working Prototype</a:t>
            </a:r>
            <a:endParaRPr sz="3000">
              <a:solidFill>
                <a:srgbClr val="0098FF"/>
              </a:solidFill>
              <a:latin typeface="Poppins Medium"/>
              <a:ea typeface="Poppins Medium"/>
              <a:cs typeface="Poppins Medium"/>
              <a:sym typeface="Poppins Medium"/>
            </a:endParaRPr>
          </a:p>
        </p:txBody>
      </p:sp>
      <p:pic>
        <p:nvPicPr>
          <p:cNvPr id="113" name="Google Shape;113;p18"/>
          <p:cNvPicPr preferRelativeResize="0"/>
          <p:nvPr/>
        </p:nvPicPr>
        <p:blipFill rotWithShape="1">
          <a:blip r:embed="rId3">
            <a:alphaModFix/>
          </a:blip>
          <a:srcRect t="23689" b="22323"/>
          <a:stretch/>
        </p:blipFill>
        <p:spPr>
          <a:xfrm>
            <a:off x="6632750" y="201600"/>
            <a:ext cx="2328724" cy="602749"/>
          </a:xfrm>
          <a:prstGeom prst="rect">
            <a:avLst/>
          </a:prstGeom>
          <a:noFill/>
          <a:ln>
            <a:noFill/>
          </a:ln>
        </p:spPr>
      </p:pic>
      <p:pic>
        <p:nvPicPr>
          <p:cNvPr id="114" name="Google Shape;114;p18"/>
          <p:cNvPicPr preferRelativeResize="0"/>
          <p:nvPr/>
        </p:nvPicPr>
        <p:blipFill rotWithShape="1">
          <a:blip r:embed="rId4">
            <a:alphaModFix/>
          </a:blip>
          <a:srcRect/>
          <a:stretch/>
        </p:blipFill>
        <p:spPr>
          <a:xfrm>
            <a:off x="209050" y="40413"/>
            <a:ext cx="1852876" cy="925125"/>
          </a:xfrm>
          <a:prstGeom prst="rect">
            <a:avLst/>
          </a:prstGeom>
          <a:noFill/>
          <a:ln>
            <a:noFill/>
          </a:ln>
        </p:spPr>
      </p:pic>
      <p:pic>
        <p:nvPicPr>
          <p:cNvPr id="115" name="Google Shape;115;p18"/>
          <p:cNvPicPr preferRelativeResize="0"/>
          <p:nvPr/>
        </p:nvPicPr>
        <p:blipFill rotWithShape="1">
          <a:blip r:embed="rId5">
            <a:alphaModFix/>
          </a:blip>
          <a:srcRect/>
          <a:stretch/>
        </p:blipFill>
        <p:spPr>
          <a:xfrm>
            <a:off x="3974100" y="-94925"/>
            <a:ext cx="1195800" cy="1195800"/>
          </a:xfrm>
          <a:prstGeom prst="rect">
            <a:avLst/>
          </a:prstGeom>
          <a:noFill/>
          <a:ln>
            <a:noFill/>
          </a:ln>
        </p:spPr>
      </p:pic>
      <p:sp>
        <p:nvSpPr>
          <p:cNvPr id="3" name="Text Placeholder 2">
            <a:extLst>
              <a:ext uri="{FF2B5EF4-FFF2-40B4-BE49-F238E27FC236}">
                <a16:creationId xmlns:a16="http://schemas.microsoft.com/office/drawing/2014/main" id="{C786704A-6913-4538-ADB7-353D0E9BD3EC}"/>
              </a:ext>
            </a:extLst>
          </p:cNvPr>
          <p:cNvSpPr>
            <a:spLocks noGrp="1"/>
          </p:cNvSpPr>
          <p:nvPr>
            <p:ph type="body" idx="1"/>
          </p:nvPr>
        </p:nvSpPr>
        <p:spPr>
          <a:xfrm>
            <a:off x="387900" y="3559771"/>
            <a:ext cx="8368200" cy="1071600"/>
          </a:xfrm>
        </p:spPr>
        <p:txBody>
          <a:bodyPr/>
          <a:lstStyle/>
          <a:p>
            <a:pPr algn="l"/>
            <a:r>
              <a:rPr lang="en-US" sz="1600" dirty="0" err="1"/>
              <a:t>Github</a:t>
            </a:r>
            <a:r>
              <a:rPr lang="en-US" sz="1600" dirty="0"/>
              <a:t> : </a:t>
            </a:r>
            <a:r>
              <a:rPr lang="en-US" sz="1600" dirty="0">
                <a:hlinkClick r:id="rId6"/>
              </a:rPr>
              <a:t>https://github.com/imveeru/TeamName.getBestOne_Veeramanohar</a:t>
            </a:r>
            <a:endParaRPr lang="en-US" sz="1600" dirty="0"/>
          </a:p>
          <a:p>
            <a:pPr algn="l"/>
            <a:r>
              <a:rPr lang="en-US" sz="1600" dirty="0"/>
              <a:t>Video : </a:t>
            </a:r>
            <a:r>
              <a:rPr lang="en-US" sz="1600" dirty="0">
                <a:hlinkClick r:id="rId7"/>
              </a:rPr>
              <a:t>https://drive.google.com/file/d/1GKh-P0X12g2v-2T7Gb3U5iLo4Jn7MPvr/view?usp=sharing</a:t>
            </a:r>
            <a:endParaRPr lang="en-IN" sz="1600" dirty="0"/>
          </a:p>
        </p:txBody>
      </p:sp>
      <p:pic>
        <p:nvPicPr>
          <p:cNvPr id="5" name="Picture 4">
            <a:extLst>
              <a:ext uri="{FF2B5EF4-FFF2-40B4-BE49-F238E27FC236}">
                <a16:creationId xmlns:a16="http://schemas.microsoft.com/office/drawing/2014/main" id="{F0AA84BA-D2AC-46CA-A345-536670E37CB9}"/>
              </a:ext>
            </a:extLst>
          </p:cNvPr>
          <p:cNvPicPr>
            <a:picLocks noChangeAspect="1"/>
          </p:cNvPicPr>
          <p:nvPr/>
        </p:nvPicPr>
        <p:blipFill>
          <a:blip r:embed="rId8"/>
          <a:stretch>
            <a:fillRect/>
          </a:stretch>
        </p:blipFill>
        <p:spPr>
          <a:xfrm>
            <a:off x="489030" y="1823241"/>
            <a:ext cx="2918589" cy="1497018"/>
          </a:xfrm>
          <a:prstGeom prst="rect">
            <a:avLst/>
          </a:prstGeom>
        </p:spPr>
      </p:pic>
      <p:pic>
        <p:nvPicPr>
          <p:cNvPr id="7" name="Picture 6">
            <a:extLst>
              <a:ext uri="{FF2B5EF4-FFF2-40B4-BE49-F238E27FC236}">
                <a16:creationId xmlns:a16="http://schemas.microsoft.com/office/drawing/2014/main" id="{2D0317F2-937F-4914-BF99-C0A4D0A8731E}"/>
              </a:ext>
            </a:extLst>
          </p:cNvPr>
          <p:cNvPicPr>
            <a:picLocks noChangeAspect="1"/>
          </p:cNvPicPr>
          <p:nvPr/>
        </p:nvPicPr>
        <p:blipFill>
          <a:blip r:embed="rId9"/>
          <a:stretch>
            <a:fillRect/>
          </a:stretch>
        </p:blipFill>
        <p:spPr>
          <a:xfrm>
            <a:off x="3508749" y="1823241"/>
            <a:ext cx="2900968" cy="1497018"/>
          </a:xfrm>
          <a:prstGeom prst="rect">
            <a:avLst/>
          </a:prstGeom>
        </p:spPr>
      </p:pic>
      <p:pic>
        <p:nvPicPr>
          <p:cNvPr id="9" name="Picture 8">
            <a:extLst>
              <a:ext uri="{FF2B5EF4-FFF2-40B4-BE49-F238E27FC236}">
                <a16:creationId xmlns:a16="http://schemas.microsoft.com/office/drawing/2014/main" id="{DE51E60A-542F-40CC-8426-B9C298EFC9BF}"/>
              </a:ext>
            </a:extLst>
          </p:cNvPr>
          <p:cNvPicPr>
            <a:picLocks noChangeAspect="1"/>
          </p:cNvPicPr>
          <p:nvPr/>
        </p:nvPicPr>
        <p:blipFill>
          <a:blip r:embed="rId10"/>
          <a:stretch>
            <a:fillRect/>
          </a:stretch>
        </p:blipFill>
        <p:spPr>
          <a:xfrm>
            <a:off x="6584995" y="1823241"/>
            <a:ext cx="1985890" cy="151965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19"/>
        <p:cNvGrpSpPr/>
        <p:nvPr/>
      </p:nvGrpSpPr>
      <p:grpSpPr>
        <a:xfrm>
          <a:off x="0" y="0"/>
          <a:ext cx="0" cy="0"/>
          <a:chOff x="0" y="0"/>
          <a:chExt cx="0" cy="0"/>
        </a:xfrm>
      </p:grpSpPr>
      <p:pic>
        <p:nvPicPr>
          <p:cNvPr id="120" name="Google Shape;120;p19"/>
          <p:cNvPicPr preferRelativeResize="0"/>
          <p:nvPr/>
        </p:nvPicPr>
        <p:blipFill rotWithShape="1">
          <a:blip r:embed="rId3">
            <a:alphaModFix/>
          </a:blip>
          <a:srcRect t="23689" b="22323"/>
          <a:stretch/>
        </p:blipFill>
        <p:spPr>
          <a:xfrm>
            <a:off x="6632750" y="201600"/>
            <a:ext cx="2328724" cy="602749"/>
          </a:xfrm>
          <a:prstGeom prst="rect">
            <a:avLst/>
          </a:prstGeom>
          <a:noFill/>
          <a:ln>
            <a:noFill/>
          </a:ln>
        </p:spPr>
      </p:pic>
      <p:pic>
        <p:nvPicPr>
          <p:cNvPr id="121" name="Google Shape;121;p19"/>
          <p:cNvPicPr preferRelativeResize="0"/>
          <p:nvPr/>
        </p:nvPicPr>
        <p:blipFill rotWithShape="1">
          <a:blip r:embed="rId4">
            <a:alphaModFix/>
          </a:blip>
          <a:srcRect/>
          <a:stretch/>
        </p:blipFill>
        <p:spPr>
          <a:xfrm>
            <a:off x="209050" y="40413"/>
            <a:ext cx="1852876" cy="925125"/>
          </a:xfrm>
          <a:prstGeom prst="rect">
            <a:avLst/>
          </a:prstGeom>
          <a:noFill/>
          <a:ln>
            <a:noFill/>
          </a:ln>
        </p:spPr>
      </p:pic>
      <p:pic>
        <p:nvPicPr>
          <p:cNvPr id="122" name="Google Shape;122;p19"/>
          <p:cNvPicPr preferRelativeResize="0"/>
          <p:nvPr/>
        </p:nvPicPr>
        <p:blipFill rotWithShape="1">
          <a:blip r:embed="rId5">
            <a:alphaModFix/>
          </a:blip>
          <a:srcRect/>
          <a:stretch/>
        </p:blipFill>
        <p:spPr>
          <a:xfrm>
            <a:off x="3974100" y="-94925"/>
            <a:ext cx="1195800" cy="1195800"/>
          </a:xfrm>
          <a:prstGeom prst="rect">
            <a:avLst/>
          </a:prstGeom>
          <a:noFill/>
          <a:ln>
            <a:noFill/>
          </a:ln>
        </p:spPr>
      </p:pic>
      <p:pic>
        <p:nvPicPr>
          <p:cNvPr id="123" name="Google Shape;123;p19"/>
          <p:cNvPicPr preferRelativeResize="0"/>
          <p:nvPr/>
        </p:nvPicPr>
        <p:blipFill>
          <a:blip r:embed="rId6">
            <a:alphaModFix/>
          </a:blip>
          <a:stretch>
            <a:fillRect/>
          </a:stretch>
        </p:blipFill>
        <p:spPr>
          <a:xfrm>
            <a:off x="132850" y="1199425"/>
            <a:ext cx="4209950" cy="3136100"/>
          </a:xfrm>
          <a:prstGeom prst="rect">
            <a:avLst/>
          </a:prstGeom>
          <a:noFill/>
          <a:ln>
            <a:noFill/>
          </a:ln>
        </p:spPr>
      </p:pic>
      <p:pic>
        <p:nvPicPr>
          <p:cNvPr id="124" name="Google Shape;124;p19"/>
          <p:cNvPicPr preferRelativeResize="0"/>
          <p:nvPr/>
        </p:nvPicPr>
        <p:blipFill>
          <a:blip r:embed="rId7">
            <a:alphaModFix/>
          </a:blip>
          <a:stretch>
            <a:fillRect/>
          </a:stretch>
        </p:blipFill>
        <p:spPr>
          <a:xfrm>
            <a:off x="4495800" y="1199425"/>
            <a:ext cx="4527390" cy="3136100"/>
          </a:xfrm>
          <a:prstGeom prst="rect">
            <a:avLst/>
          </a:prstGeom>
          <a:noFill/>
          <a:ln>
            <a:noFill/>
          </a:ln>
        </p:spPr>
      </p:pic>
      <p:sp>
        <p:nvSpPr>
          <p:cNvPr id="2" name="Star: 5 Points 1">
            <a:extLst>
              <a:ext uri="{FF2B5EF4-FFF2-40B4-BE49-F238E27FC236}">
                <a16:creationId xmlns:a16="http://schemas.microsoft.com/office/drawing/2014/main" id="{C5E2E959-453D-45F9-953B-B13B54850D87}"/>
              </a:ext>
            </a:extLst>
          </p:cNvPr>
          <p:cNvSpPr/>
          <p:nvPr/>
        </p:nvSpPr>
        <p:spPr>
          <a:xfrm>
            <a:off x="743361" y="2407289"/>
            <a:ext cx="328921" cy="328921"/>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tar: 5 Points 7">
            <a:extLst>
              <a:ext uri="{FF2B5EF4-FFF2-40B4-BE49-F238E27FC236}">
                <a16:creationId xmlns:a16="http://schemas.microsoft.com/office/drawing/2014/main" id="{EF6F7DEE-7B95-4178-BE5E-19193E4C7F70}"/>
              </a:ext>
            </a:extLst>
          </p:cNvPr>
          <p:cNvSpPr/>
          <p:nvPr/>
        </p:nvSpPr>
        <p:spPr>
          <a:xfrm>
            <a:off x="5086213" y="1770278"/>
            <a:ext cx="328921" cy="328921"/>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28"/>
        <p:cNvGrpSpPr/>
        <p:nvPr/>
      </p:nvGrpSpPr>
      <p:grpSpPr>
        <a:xfrm>
          <a:off x="0" y="0"/>
          <a:ext cx="0" cy="0"/>
          <a:chOff x="0" y="0"/>
          <a:chExt cx="0" cy="0"/>
        </a:xfrm>
      </p:grpSpPr>
      <p:pic>
        <p:nvPicPr>
          <p:cNvPr id="129" name="Google Shape;129;p20"/>
          <p:cNvPicPr preferRelativeResize="0"/>
          <p:nvPr/>
        </p:nvPicPr>
        <p:blipFill rotWithShape="1">
          <a:blip r:embed="rId3">
            <a:alphaModFix/>
          </a:blip>
          <a:srcRect t="23689" b="22323"/>
          <a:stretch/>
        </p:blipFill>
        <p:spPr>
          <a:xfrm>
            <a:off x="6632750" y="201600"/>
            <a:ext cx="2328724" cy="602749"/>
          </a:xfrm>
          <a:prstGeom prst="rect">
            <a:avLst/>
          </a:prstGeom>
          <a:noFill/>
          <a:ln>
            <a:noFill/>
          </a:ln>
        </p:spPr>
      </p:pic>
      <p:pic>
        <p:nvPicPr>
          <p:cNvPr id="130" name="Google Shape;130;p20"/>
          <p:cNvPicPr preferRelativeResize="0"/>
          <p:nvPr/>
        </p:nvPicPr>
        <p:blipFill rotWithShape="1">
          <a:blip r:embed="rId4">
            <a:alphaModFix/>
          </a:blip>
          <a:srcRect/>
          <a:stretch/>
        </p:blipFill>
        <p:spPr>
          <a:xfrm>
            <a:off x="209050" y="40413"/>
            <a:ext cx="1852876" cy="925125"/>
          </a:xfrm>
          <a:prstGeom prst="rect">
            <a:avLst/>
          </a:prstGeom>
          <a:noFill/>
          <a:ln>
            <a:noFill/>
          </a:ln>
        </p:spPr>
      </p:pic>
      <p:pic>
        <p:nvPicPr>
          <p:cNvPr id="131" name="Google Shape;131;p20"/>
          <p:cNvPicPr preferRelativeResize="0"/>
          <p:nvPr/>
        </p:nvPicPr>
        <p:blipFill rotWithShape="1">
          <a:blip r:embed="rId5">
            <a:alphaModFix/>
          </a:blip>
          <a:srcRect/>
          <a:stretch/>
        </p:blipFill>
        <p:spPr>
          <a:xfrm>
            <a:off x="3974100" y="-94925"/>
            <a:ext cx="1195800" cy="1195800"/>
          </a:xfrm>
          <a:prstGeom prst="rect">
            <a:avLst/>
          </a:prstGeom>
          <a:noFill/>
          <a:ln>
            <a:noFill/>
          </a:ln>
        </p:spPr>
      </p:pic>
      <p:pic>
        <p:nvPicPr>
          <p:cNvPr id="132" name="Google Shape;132;p20"/>
          <p:cNvPicPr preferRelativeResize="0"/>
          <p:nvPr/>
        </p:nvPicPr>
        <p:blipFill>
          <a:blip r:embed="rId6">
            <a:alphaModFix/>
          </a:blip>
          <a:stretch>
            <a:fillRect/>
          </a:stretch>
        </p:blipFill>
        <p:spPr>
          <a:xfrm>
            <a:off x="152400" y="1253275"/>
            <a:ext cx="8839200" cy="3582753"/>
          </a:xfrm>
          <a:prstGeom prst="rect">
            <a:avLst/>
          </a:prstGeom>
          <a:noFill/>
          <a:ln>
            <a:noFill/>
          </a:ln>
        </p:spPr>
      </p:pic>
      <p:sp>
        <p:nvSpPr>
          <p:cNvPr id="6" name="Star: 5 Points 5">
            <a:extLst>
              <a:ext uri="{FF2B5EF4-FFF2-40B4-BE49-F238E27FC236}">
                <a16:creationId xmlns:a16="http://schemas.microsoft.com/office/drawing/2014/main" id="{F5FDC487-E8AB-43E8-ADA4-33862EB693CA}"/>
              </a:ext>
            </a:extLst>
          </p:cNvPr>
          <p:cNvSpPr/>
          <p:nvPr/>
        </p:nvSpPr>
        <p:spPr>
          <a:xfrm>
            <a:off x="4941488" y="1842640"/>
            <a:ext cx="328921" cy="328921"/>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699600" y="965550"/>
            <a:ext cx="8262000" cy="3776700"/>
          </a:xfrm>
          <a:prstGeom prst="rect">
            <a:avLst/>
          </a:prstGeom>
          <a:noFill/>
          <a:ln>
            <a:noFill/>
          </a:ln>
        </p:spPr>
        <p:txBody>
          <a:bodyPr spcFirstLastPara="1" wrap="square" lIns="91425" tIns="91425" rIns="91425" bIns="91425" anchor="ctr" anchorCtr="0">
            <a:noAutofit/>
          </a:bodyPr>
          <a:lstStyle/>
          <a:p>
            <a:pPr marR="0" lvl="0" algn="l" defTabSz="914400" rtl="0" eaLnBrk="1" fontAlgn="auto" latinLnBrk="0" hangingPunct="1">
              <a:lnSpc>
                <a:spcPct val="94000"/>
              </a:lnSpc>
              <a:spcBef>
                <a:spcPts val="1000"/>
              </a:spcBef>
              <a:spcAft>
                <a:spcPts val="200"/>
              </a:spcAft>
              <a:buClrTx/>
              <a:buSzTx/>
              <a:tabLst/>
              <a:defRPr/>
            </a:pPr>
            <a:r>
              <a:rPr kumimoji="0" lang="en-GB" sz="2000" b="0" i="0" u="none" strike="noStrike" kern="1200" cap="none" spc="0" normalizeH="0" baseline="0" noProof="0" dirty="0">
                <a:ln>
                  <a:noFill/>
                </a:ln>
                <a:solidFill>
                  <a:schemeClr val="bg1">
                    <a:lumMod val="60000"/>
                    <a:lumOff val="40000"/>
                  </a:schemeClr>
                </a:solidFill>
                <a:effectLst/>
                <a:uLnTx/>
                <a:uFillTx/>
                <a:latin typeface="Poppins" panose="00000500000000000000" pitchFamily="2" charset="0"/>
                <a:ea typeface="+mn-ea"/>
                <a:cs typeface="Poppins" panose="00000500000000000000" pitchFamily="2" charset="0"/>
              </a:rPr>
              <a:t>References:</a:t>
            </a:r>
            <a:br>
              <a:rPr kumimoji="0" lang="en-GB" sz="1600" b="0" i="0" u="none" strike="noStrike" kern="1200" cap="none" spc="0" normalizeH="0" baseline="0" noProof="0" dirty="0">
                <a:ln>
                  <a:noFill/>
                </a:ln>
                <a:solidFill>
                  <a:schemeClr val="tx1"/>
                </a:solidFill>
                <a:effectLst/>
                <a:uLnTx/>
                <a:uFillTx/>
                <a:latin typeface="Poppins" panose="00000500000000000000" pitchFamily="2" charset="0"/>
                <a:ea typeface="+mn-ea"/>
                <a:cs typeface="Poppins" panose="00000500000000000000" pitchFamily="2" charset="0"/>
              </a:rPr>
            </a:br>
            <a:br>
              <a:rPr kumimoji="0" lang="en-US" sz="1200" b="0" i="0" u="none" strike="noStrike" kern="1200" cap="none" spc="0" normalizeH="0" baseline="0" noProof="0" dirty="0">
                <a:ln>
                  <a:noFill/>
                </a:ln>
                <a:solidFill>
                  <a:schemeClr val="tx1"/>
                </a:solidFill>
                <a:effectLst/>
                <a:uLnTx/>
                <a:uFillTx/>
                <a:latin typeface="Poppins" panose="00000500000000000000" pitchFamily="2" charset="0"/>
                <a:ea typeface="+mn-ea"/>
                <a:cs typeface="Poppins" panose="00000500000000000000" pitchFamily="2" charset="0"/>
              </a:rPr>
            </a:br>
            <a:br>
              <a:rPr kumimoji="0" lang="en-US" sz="1200" b="0" i="0" u="none" strike="noStrike" kern="1200" cap="none" spc="0" normalizeH="0" baseline="0" noProof="0" dirty="0">
                <a:ln>
                  <a:noFill/>
                </a:ln>
                <a:solidFill>
                  <a:schemeClr val="tx1"/>
                </a:solidFill>
                <a:effectLst/>
                <a:uLnTx/>
                <a:uFillTx/>
                <a:latin typeface="Poppins" panose="00000500000000000000" pitchFamily="2" charset="0"/>
                <a:ea typeface="+mn-ea"/>
                <a:cs typeface="Poppins" panose="00000500000000000000" pitchFamily="2" charset="0"/>
              </a:rPr>
            </a:br>
            <a:r>
              <a:rPr kumimoji="0" lang="en-GB" sz="1200" b="0" i="0" u="none" strike="noStrike" kern="1200" cap="none" spc="0" normalizeH="0" baseline="0" noProof="0" dirty="0">
                <a:ln>
                  <a:noFill/>
                </a:ln>
                <a:solidFill>
                  <a:schemeClr val="tx1"/>
                </a:solidFill>
                <a:effectLst/>
                <a:uLnTx/>
                <a:uFillTx/>
                <a:latin typeface="Poppins" panose="00000500000000000000" pitchFamily="2" charset="0"/>
                <a:ea typeface="+mn-ea"/>
                <a:cs typeface="Poppins" panose="00000500000000000000" pitchFamily="2" charset="0"/>
              </a:rPr>
              <a:t>Detection of Vehicle Position and Speed using Camera Calibration and Image Projection Methods</a:t>
            </a:r>
            <a:br>
              <a:rPr kumimoji="0" lang="en-US" sz="1200" b="0" i="0" u="none" strike="noStrike" kern="1200" cap="none" spc="0" normalizeH="0" baseline="0" noProof="0" dirty="0">
                <a:ln>
                  <a:noFill/>
                </a:ln>
                <a:solidFill>
                  <a:schemeClr val="tx1"/>
                </a:solidFill>
                <a:effectLst/>
                <a:uLnTx/>
                <a:uFillTx/>
                <a:latin typeface="Poppins" panose="00000500000000000000" pitchFamily="2" charset="0"/>
                <a:ea typeface="+mn-ea"/>
                <a:cs typeface="Poppins" panose="00000500000000000000" pitchFamily="2" charset="0"/>
              </a:rPr>
            </a:br>
            <a:r>
              <a:rPr kumimoji="0" lang="en-GB" sz="1200" b="0" i="0" u="sng" strike="noStrike" kern="1200" cap="none" spc="0" normalizeH="0" baseline="0" noProof="0" dirty="0">
                <a:ln>
                  <a:noFill/>
                </a:ln>
                <a:solidFill>
                  <a:schemeClr val="tx1"/>
                </a:solidFill>
                <a:effectLst/>
                <a:uLnTx/>
                <a:uFillTx/>
                <a:latin typeface="Poppins" panose="00000500000000000000" pitchFamily="2" charset="0"/>
                <a:ea typeface="+mn-ea"/>
                <a:cs typeface="Poppins" panose="00000500000000000000" pitchFamily="2" charset="0"/>
                <a:hlinkClick r:id="rId3">
                  <a:extLst>
                    <a:ext uri="{A12FA001-AC4F-418D-AE19-62706E023703}">
                      <ahyp:hlinkClr xmlns:ahyp="http://schemas.microsoft.com/office/drawing/2018/hyperlinkcolor" val="tx"/>
                    </a:ext>
                  </a:extLst>
                </a:hlinkClick>
              </a:rPr>
              <a:t>https://www.sciencedirect.com/science/article/pii/S187705091931083X</a:t>
            </a:r>
            <a:br>
              <a:rPr kumimoji="0" lang="en-US" sz="1200" b="0" i="0" u="none" strike="noStrike" kern="1200" cap="none" spc="0" normalizeH="0" baseline="0" noProof="0" dirty="0">
                <a:ln>
                  <a:noFill/>
                </a:ln>
                <a:solidFill>
                  <a:schemeClr val="tx1"/>
                </a:solidFill>
                <a:effectLst/>
                <a:uLnTx/>
                <a:uFillTx/>
                <a:latin typeface="Poppins" panose="00000500000000000000" pitchFamily="2" charset="0"/>
                <a:ea typeface="+mn-ea"/>
                <a:cs typeface="Poppins" panose="00000500000000000000" pitchFamily="2" charset="0"/>
              </a:rPr>
            </a:br>
            <a:br>
              <a:rPr kumimoji="0" lang="en-US" sz="1200" b="0" i="0" u="none" strike="noStrike" kern="1200" cap="none" spc="0" normalizeH="0" baseline="0" noProof="0" dirty="0">
                <a:ln>
                  <a:noFill/>
                </a:ln>
                <a:solidFill>
                  <a:schemeClr val="tx1"/>
                </a:solidFill>
                <a:effectLst/>
                <a:uLnTx/>
                <a:uFillTx/>
                <a:latin typeface="Poppins" panose="00000500000000000000" pitchFamily="2" charset="0"/>
                <a:ea typeface="+mn-ea"/>
                <a:cs typeface="Poppins" panose="00000500000000000000" pitchFamily="2" charset="0"/>
              </a:rPr>
            </a:br>
            <a:r>
              <a:rPr kumimoji="0" lang="en-GB" sz="1200" b="0" i="0" u="none" strike="noStrike" kern="1200" cap="none" spc="0" normalizeH="0" baseline="0" noProof="0" dirty="0">
                <a:ln>
                  <a:noFill/>
                </a:ln>
                <a:solidFill>
                  <a:schemeClr val="tx1"/>
                </a:solidFill>
                <a:effectLst/>
                <a:uLnTx/>
                <a:uFillTx/>
                <a:latin typeface="Poppins" panose="00000500000000000000" pitchFamily="2" charset="0"/>
                <a:ea typeface="+mn-ea"/>
                <a:cs typeface="Poppins" panose="00000500000000000000" pitchFamily="2" charset="0"/>
              </a:rPr>
              <a:t>Vehicle speed measurement model for video-based systems</a:t>
            </a:r>
            <a:br>
              <a:rPr kumimoji="0" lang="en-US" sz="1200" b="0" i="0" u="none" strike="noStrike" kern="1200" cap="none" spc="0" normalizeH="0" baseline="0" noProof="0" dirty="0">
                <a:ln>
                  <a:noFill/>
                </a:ln>
                <a:solidFill>
                  <a:schemeClr val="tx1"/>
                </a:solidFill>
                <a:effectLst/>
                <a:uLnTx/>
                <a:uFillTx/>
                <a:latin typeface="Poppins" panose="00000500000000000000" pitchFamily="2" charset="0"/>
                <a:ea typeface="+mn-ea"/>
                <a:cs typeface="Poppins" panose="00000500000000000000" pitchFamily="2" charset="0"/>
              </a:rPr>
            </a:br>
            <a:r>
              <a:rPr kumimoji="0" lang="en-GB" sz="1200" b="0" i="0" u="sng" strike="noStrike" kern="1200" cap="none" spc="0" normalizeH="0" baseline="0" noProof="0" dirty="0">
                <a:ln>
                  <a:noFill/>
                </a:ln>
                <a:solidFill>
                  <a:schemeClr val="tx1"/>
                </a:solidFill>
                <a:effectLst/>
                <a:uLnTx/>
                <a:uFillTx/>
                <a:latin typeface="Poppins" panose="00000500000000000000" pitchFamily="2" charset="0"/>
                <a:ea typeface="+mn-ea"/>
                <a:cs typeface="Poppins" panose="00000500000000000000" pitchFamily="2" charset="0"/>
                <a:hlinkClick r:id="rId4">
                  <a:extLst>
                    <a:ext uri="{A12FA001-AC4F-418D-AE19-62706E023703}">
                      <ahyp:hlinkClr xmlns:ahyp="http://schemas.microsoft.com/office/drawing/2018/hyperlinkcolor" val="tx"/>
                    </a:ext>
                  </a:extLst>
                </a:hlinkClick>
              </a:rPr>
              <a:t>https://www.sciencedirect.com/science/article/pii/S0045790618317774</a:t>
            </a:r>
            <a:br>
              <a:rPr kumimoji="0" lang="en-US" sz="1200" b="0" i="0" u="none" strike="noStrike" kern="1200" cap="none" spc="0" normalizeH="0" baseline="0" noProof="0" dirty="0">
                <a:ln>
                  <a:noFill/>
                </a:ln>
                <a:solidFill>
                  <a:schemeClr val="tx1"/>
                </a:solidFill>
                <a:effectLst/>
                <a:uLnTx/>
                <a:uFillTx/>
                <a:latin typeface="Poppins" panose="00000500000000000000" pitchFamily="2" charset="0"/>
                <a:ea typeface="+mn-ea"/>
                <a:cs typeface="Poppins" panose="00000500000000000000" pitchFamily="2" charset="0"/>
              </a:rPr>
            </a:br>
            <a:br>
              <a:rPr kumimoji="0" lang="en-US" sz="1200" b="0" i="0" u="none" strike="noStrike" kern="1200" cap="none" spc="0" normalizeH="0" baseline="0" noProof="0" dirty="0">
                <a:ln>
                  <a:noFill/>
                </a:ln>
                <a:solidFill>
                  <a:schemeClr val="tx1"/>
                </a:solidFill>
                <a:effectLst/>
                <a:uLnTx/>
                <a:uFillTx/>
                <a:latin typeface="Poppins" panose="00000500000000000000" pitchFamily="2" charset="0"/>
                <a:ea typeface="+mn-ea"/>
                <a:cs typeface="Poppins" panose="00000500000000000000" pitchFamily="2" charset="0"/>
              </a:rPr>
            </a:br>
            <a:r>
              <a:rPr kumimoji="0" lang="en-GB" sz="1200" b="0" i="0" u="none" strike="noStrike" kern="1200" cap="none" spc="0" normalizeH="0" baseline="0" noProof="0" dirty="0">
                <a:ln>
                  <a:noFill/>
                </a:ln>
                <a:solidFill>
                  <a:schemeClr val="tx1"/>
                </a:solidFill>
                <a:effectLst/>
                <a:uLnTx/>
                <a:uFillTx/>
                <a:latin typeface="Poppins" panose="00000500000000000000" pitchFamily="2" charset="0"/>
                <a:ea typeface="+mn-ea"/>
                <a:cs typeface="Poppins" panose="00000500000000000000" pitchFamily="2" charset="0"/>
              </a:rPr>
              <a:t>An Efficient Approach for Detection and </a:t>
            </a:r>
            <a:r>
              <a:rPr kumimoji="0" lang="en-GB" sz="1200" b="0" i="0" u="none" strike="noStrike" kern="1200" cap="none" spc="0" normalizeH="0" baseline="0" noProof="0" dirty="0" err="1">
                <a:ln>
                  <a:noFill/>
                </a:ln>
                <a:solidFill>
                  <a:schemeClr val="tx1"/>
                </a:solidFill>
                <a:effectLst/>
                <a:uLnTx/>
                <a:uFillTx/>
                <a:latin typeface="Poppins" panose="00000500000000000000" pitchFamily="2" charset="0"/>
                <a:ea typeface="+mn-ea"/>
                <a:cs typeface="Poppins" panose="00000500000000000000" pitchFamily="2" charset="0"/>
              </a:rPr>
              <a:t>SpeedEstimation</a:t>
            </a:r>
            <a:r>
              <a:rPr kumimoji="0" lang="en-GB" sz="1200" b="0" i="0" u="none" strike="noStrike" kern="1200" cap="none" spc="0" normalizeH="0" baseline="0" noProof="0" dirty="0">
                <a:ln>
                  <a:noFill/>
                </a:ln>
                <a:solidFill>
                  <a:schemeClr val="tx1"/>
                </a:solidFill>
                <a:effectLst/>
                <a:uLnTx/>
                <a:uFillTx/>
                <a:latin typeface="Poppins" panose="00000500000000000000" pitchFamily="2" charset="0"/>
                <a:ea typeface="+mn-ea"/>
                <a:cs typeface="Poppins" panose="00000500000000000000" pitchFamily="2" charset="0"/>
              </a:rPr>
              <a:t> of Moving Vehicles</a:t>
            </a:r>
            <a:br>
              <a:rPr kumimoji="0" lang="en-US" sz="1200" b="0" i="0" u="none" strike="noStrike" kern="1200" cap="none" spc="0" normalizeH="0" baseline="0" noProof="0" dirty="0">
                <a:ln>
                  <a:noFill/>
                </a:ln>
                <a:solidFill>
                  <a:schemeClr val="tx1"/>
                </a:solidFill>
                <a:effectLst/>
                <a:uLnTx/>
                <a:uFillTx/>
                <a:latin typeface="Poppins" panose="00000500000000000000" pitchFamily="2" charset="0"/>
                <a:ea typeface="+mn-ea"/>
                <a:cs typeface="Poppins" panose="00000500000000000000" pitchFamily="2" charset="0"/>
              </a:rPr>
            </a:br>
            <a:r>
              <a:rPr kumimoji="0" lang="en-GB" sz="1200" b="0" i="0" u="sng" strike="noStrike" kern="1200" cap="none" spc="0" normalizeH="0" baseline="0" noProof="0" dirty="0">
                <a:ln>
                  <a:noFill/>
                </a:ln>
                <a:solidFill>
                  <a:schemeClr val="tx1"/>
                </a:solidFill>
                <a:effectLst/>
                <a:uLnTx/>
                <a:uFillTx/>
                <a:latin typeface="Poppins" panose="00000500000000000000" pitchFamily="2" charset="0"/>
                <a:ea typeface="+mn-ea"/>
                <a:cs typeface="Poppins" panose="00000500000000000000" pitchFamily="2" charset="0"/>
                <a:hlinkClick r:id="rId5">
                  <a:extLst>
                    <a:ext uri="{A12FA001-AC4F-418D-AE19-62706E023703}">
                      <ahyp:hlinkClr xmlns:ahyp="http://schemas.microsoft.com/office/drawing/2018/hyperlinkcolor" val="tx"/>
                    </a:ext>
                  </a:extLst>
                </a:hlinkClick>
              </a:rPr>
              <a:t>https://www.sciencedirect.com/science/article/pii/S1877050916311103</a:t>
            </a:r>
            <a:endParaRPr kumimoji="0" lang="en-US" sz="1600" b="0" i="0" u="none" strike="noStrike" kern="1200" cap="none" spc="0" normalizeH="0" baseline="0" noProof="0" dirty="0">
              <a:ln>
                <a:noFill/>
              </a:ln>
              <a:solidFill>
                <a:schemeClr val="tx1"/>
              </a:solidFill>
              <a:effectLst/>
              <a:uLnTx/>
              <a:uFillTx/>
              <a:latin typeface="Poppins" panose="00000500000000000000" pitchFamily="2" charset="0"/>
              <a:ea typeface="+mn-ea"/>
              <a:cs typeface="Poppins" panose="00000500000000000000" pitchFamily="2" charset="0"/>
            </a:endParaRPr>
          </a:p>
        </p:txBody>
      </p:sp>
      <p:pic>
        <p:nvPicPr>
          <p:cNvPr id="138" name="Google Shape;138;p21"/>
          <p:cNvPicPr preferRelativeResize="0"/>
          <p:nvPr/>
        </p:nvPicPr>
        <p:blipFill rotWithShape="1">
          <a:blip r:embed="rId6">
            <a:alphaModFix/>
          </a:blip>
          <a:srcRect t="23689" b="22323"/>
          <a:stretch/>
        </p:blipFill>
        <p:spPr>
          <a:xfrm>
            <a:off x="6632750" y="201600"/>
            <a:ext cx="2328724" cy="602749"/>
          </a:xfrm>
          <a:prstGeom prst="rect">
            <a:avLst/>
          </a:prstGeom>
          <a:noFill/>
          <a:ln>
            <a:noFill/>
          </a:ln>
        </p:spPr>
      </p:pic>
      <p:pic>
        <p:nvPicPr>
          <p:cNvPr id="139" name="Google Shape;139;p21"/>
          <p:cNvPicPr preferRelativeResize="0"/>
          <p:nvPr/>
        </p:nvPicPr>
        <p:blipFill rotWithShape="1">
          <a:blip r:embed="rId7">
            <a:alphaModFix/>
          </a:blip>
          <a:srcRect/>
          <a:stretch/>
        </p:blipFill>
        <p:spPr>
          <a:xfrm>
            <a:off x="209050" y="40413"/>
            <a:ext cx="1852876" cy="925125"/>
          </a:xfrm>
          <a:prstGeom prst="rect">
            <a:avLst/>
          </a:prstGeom>
          <a:noFill/>
          <a:ln>
            <a:noFill/>
          </a:ln>
        </p:spPr>
      </p:pic>
      <p:pic>
        <p:nvPicPr>
          <p:cNvPr id="140" name="Google Shape;140;p21"/>
          <p:cNvPicPr preferRelativeResize="0"/>
          <p:nvPr/>
        </p:nvPicPr>
        <p:blipFill rotWithShape="1">
          <a:blip r:embed="rId8">
            <a:alphaModFix/>
          </a:blip>
          <a:srcRect/>
          <a:stretch/>
        </p:blipFill>
        <p:spPr>
          <a:xfrm>
            <a:off x="3974100" y="-94925"/>
            <a:ext cx="1195800" cy="1195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387900" y="1100875"/>
            <a:ext cx="8368200" cy="622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a:solidFill>
                  <a:srgbClr val="0098FF"/>
                </a:solidFill>
                <a:latin typeface="Poppins Medium"/>
                <a:ea typeface="Poppins Medium"/>
                <a:cs typeface="Poppins Medium"/>
                <a:sym typeface="Poppins Medium"/>
              </a:rPr>
              <a:t>What’s next for your proposed solution?</a:t>
            </a:r>
            <a:endParaRPr sz="3000">
              <a:solidFill>
                <a:srgbClr val="0098FF"/>
              </a:solidFill>
              <a:latin typeface="Poppins Medium"/>
              <a:ea typeface="Poppins Medium"/>
              <a:cs typeface="Poppins Medium"/>
              <a:sym typeface="Poppins Medium"/>
            </a:endParaRPr>
          </a:p>
        </p:txBody>
      </p:sp>
      <p:sp>
        <p:nvSpPr>
          <p:cNvPr id="146" name="Google Shape;146;p22"/>
          <p:cNvSpPr txBox="1">
            <a:spLocks noGrp="1"/>
          </p:cNvSpPr>
          <p:nvPr>
            <p:ph type="body" idx="1"/>
          </p:nvPr>
        </p:nvSpPr>
        <p:spPr>
          <a:xfrm>
            <a:off x="0" y="1847875"/>
            <a:ext cx="8368200" cy="1071600"/>
          </a:xfrm>
          <a:prstGeom prst="rect">
            <a:avLst/>
          </a:prstGeom>
          <a:noFill/>
          <a:ln>
            <a:noFill/>
          </a:ln>
        </p:spPr>
        <p:txBody>
          <a:bodyPr spcFirstLastPara="1" wrap="square" lIns="91425" tIns="91425" rIns="91425" bIns="91425" anchor="t" anchorCtr="0">
            <a:noAutofit/>
          </a:bodyPr>
          <a:lstStyle/>
          <a:p>
            <a:pPr marL="742950" indent="-285750" algn="l"/>
            <a:r>
              <a:rPr lang="en-US" sz="1300" i="1" dirty="0">
                <a:latin typeface="Poppins"/>
                <a:ea typeface="Poppins"/>
                <a:cs typeface="Poppins"/>
                <a:sym typeface="Poppins"/>
              </a:rPr>
              <a:t>The efficiency of this project can be further improved by the installation of high quality surveillance camera along with addition of features like detection of red signal violation, parking violation, lane changing violation, wrong side violation and many other traffic violations.</a:t>
            </a:r>
          </a:p>
          <a:p>
            <a:pPr marL="742950" indent="-285750" algn="l"/>
            <a:r>
              <a:rPr lang="en-US" sz="1300" i="1" dirty="0">
                <a:latin typeface="Poppins"/>
                <a:ea typeface="Poppins"/>
                <a:cs typeface="Poppins"/>
                <a:sym typeface="Poppins"/>
              </a:rPr>
              <a:t>By maintaining the data of vehicle and its owner, penalty can be imposed to them on every violation of traffic rules.</a:t>
            </a:r>
          </a:p>
          <a:p>
            <a:pPr marL="742950" indent="-285750" algn="l"/>
            <a:r>
              <a:rPr lang="en-US" sz="1300" i="1" dirty="0">
                <a:latin typeface="Poppins"/>
                <a:ea typeface="Poppins"/>
                <a:cs typeface="Poppins"/>
                <a:sym typeface="Poppins"/>
              </a:rPr>
              <a:t>By saving the record of captured camera name, we will also be able to track the mobility of vehicle.</a:t>
            </a:r>
            <a:endParaRPr sz="1300" i="1" dirty="0">
              <a:latin typeface="Poppins"/>
              <a:ea typeface="Poppins"/>
              <a:cs typeface="Poppins"/>
              <a:sym typeface="Poppins"/>
            </a:endParaRPr>
          </a:p>
        </p:txBody>
      </p:sp>
      <p:pic>
        <p:nvPicPr>
          <p:cNvPr id="147" name="Google Shape;147;p22"/>
          <p:cNvPicPr preferRelativeResize="0"/>
          <p:nvPr/>
        </p:nvPicPr>
        <p:blipFill rotWithShape="1">
          <a:blip r:embed="rId3">
            <a:alphaModFix/>
          </a:blip>
          <a:srcRect t="23689" b="22323"/>
          <a:stretch/>
        </p:blipFill>
        <p:spPr>
          <a:xfrm>
            <a:off x="6632750" y="201600"/>
            <a:ext cx="2328724" cy="602749"/>
          </a:xfrm>
          <a:prstGeom prst="rect">
            <a:avLst/>
          </a:prstGeom>
          <a:noFill/>
          <a:ln>
            <a:noFill/>
          </a:ln>
        </p:spPr>
      </p:pic>
      <p:pic>
        <p:nvPicPr>
          <p:cNvPr id="148" name="Google Shape;148;p22"/>
          <p:cNvPicPr preferRelativeResize="0"/>
          <p:nvPr/>
        </p:nvPicPr>
        <p:blipFill rotWithShape="1">
          <a:blip r:embed="rId4">
            <a:alphaModFix/>
          </a:blip>
          <a:srcRect/>
          <a:stretch/>
        </p:blipFill>
        <p:spPr>
          <a:xfrm>
            <a:off x="209050" y="40413"/>
            <a:ext cx="1852876" cy="925125"/>
          </a:xfrm>
          <a:prstGeom prst="rect">
            <a:avLst/>
          </a:prstGeom>
          <a:noFill/>
          <a:ln>
            <a:noFill/>
          </a:ln>
        </p:spPr>
      </p:pic>
      <p:pic>
        <p:nvPicPr>
          <p:cNvPr id="149" name="Google Shape;149;p22"/>
          <p:cNvPicPr preferRelativeResize="0"/>
          <p:nvPr/>
        </p:nvPicPr>
        <p:blipFill rotWithShape="1">
          <a:blip r:embed="rId5">
            <a:alphaModFix/>
          </a:blip>
          <a:srcRect/>
          <a:stretch/>
        </p:blipFill>
        <p:spPr>
          <a:xfrm>
            <a:off x="3974100" y="-94925"/>
            <a:ext cx="1195800" cy="1195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612650" y="1233250"/>
            <a:ext cx="5619900" cy="620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Poppins Medium"/>
                <a:ea typeface="Poppins Medium"/>
                <a:cs typeface="Poppins Medium"/>
                <a:sym typeface="Poppins Medium"/>
              </a:rPr>
              <a:t>TeamName.getBestOne()</a:t>
            </a:r>
            <a:endParaRPr sz="3000" dirty="0">
              <a:solidFill>
                <a:srgbClr val="0098FF"/>
              </a:solidFill>
              <a:latin typeface="Poppins Medium"/>
              <a:ea typeface="Poppins Medium"/>
              <a:cs typeface="Poppins Medium"/>
              <a:sym typeface="Poppins Medium"/>
            </a:endParaRPr>
          </a:p>
        </p:txBody>
      </p:sp>
      <p:sp>
        <p:nvSpPr>
          <p:cNvPr id="74" name="Google Shape;74;p14"/>
          <p:cNvSpPr txBox="1">
            <a:spLocks noGrp="1"/>
          </p:cNvSpPr>
          <p:nvPr>
            <p:ph type="body" idx="1"/>
          </p:nvPr>
        </p:nvSpPr>
        <p:spPr>
          <a:xfrm>
            <a:off x="612650" y="1853650"/>
            <a:ext cx="2645700" cy="107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i="1" dirty="0">
                <a:latin typeface="Poppins"/>
                <a:ea typeface="Poppins"/>
                <a:cs typeface="Poppins"/>
                <a:sym typeface="Poppins"/>
              </a:rPr>
              <a:t>Veeramanohar A</a:t>
            </a:r>
            <a:br>
              <a:rPr lang="en" i="1" dirty="0">
                <a:latin typeface="Poppins"/>
                <a:ea typeface="Poppins"/>
                <a:cs typeface="Poppins"/>
                <a:sym typeface="Poppins"/>
              </a:rPr>
            </a:br>
            <a:r>
              <a:rPr lang="en" i="1" dirty="0">
                <a:latin typeface="Poppins"/>
                <a:ea typeface="Poppins"/>
                <a:cs typeface="Poppins"/>
                <a:sym typeface="Poppins"/>
              </a:rPr>
              <a:t>Sakthivel S</a:t>
            </a:r>
            <a:br>
              <a:rPr lang="en" i="1" dirty="0">
                <a:latin typeface="Poppins"/>
                <a:ea typeface="Poppins"/>
                <a:cs typeface="Poppins"/>
                <a:sym typeface="Poppins"/>
              </a:rPr>
            </a:br>
            <a:r>
              <a:rPr lang="en" i="1" dirty="0">
                <a:latin typeface="Poppins"/>
                <a:ea typeface="Poppins"/>
                <a:cs typeface="Poppins"/>
                <a:sym typeface="Poppins"/>
              </a:rPr>
              <a:t>Nithiesh P N</a:t>
            </a:r>
            <a:br>
              <a:rPr lang="en" i="1" dirty="0">
                <a:latin typeface="Poppins"/>
                <a:ea typeface="Poppins"/>
                <a:cs typeface="Poppins"/>
                <a:sym typeface="Poppins"/>
              </a:rPr>
            </a:br>
            <a:endParaRPr i="1" dirty="0">
              <a:latin typeface="Poppins"/>
              <a:ea typeface="Poppins"/>
              <a:cs typeface="Poppins"/>
              <a:sym typeface="Poppins"/>
            </a:endParaRPr>
          </a:p>
        </p:txBody>
      </p:sp>
      <p:sp>
        <p:nvSpPr>
          <p:cNvPr id="75" name="Google Shape;75;p14"/>
          <p:cNvSpPr txBox="1">
            <a:spLocks noGrp="1"/>
          </p:cNvSpPr>
          <p:nvPr>
            <p:ph type="body" idx="4294967295"/>
          </p:nvPr>
        </p:nvSpPr>
        <p:spPr>
          <a:xfrm>
            <a:off x="592174" y="3705225"/>
            <a:ext cx="8369300" cy="107156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sz="2600" dirty="0">
                <a:solidFill>
                  <a:srgbClr val="0098FF"/>
                </a:solidFill>
                <a:latin typeface="Poppins Medium"/>
                <a:ea typeface="Poppins Medium"/>
                <a:cs typeface="Poppins Medium"/>
                <a:sym typeface="Poppins Medium"/>
              </a:rPr>
              <a:t>THEME:</a:t>
            </a:r>
            <a:endParaRPr sz="2600" dirty="0">
              <a:solidFill>
                <a:srgbClr val="0098FF"/>
              </a:solidFill>
              <a:latin typeface="Poppins Medium"/>
              <a:ea typeface="Poppins Medium"/>
              <a:cs typeface="Poppins Medium"/>
              <a:sym typeface="Poppins Medium"/>
            </a:endParaRPr>
          </a:p>
        </p:txBody>
      </p:sp>
      <p:sp>
        <p:nvSpPr>
          <p:cNvPr id="76" name="Google Shape;76;p14"/>
          <p:cNvSpPr txBox="1">
            <a:spLocks noGrp="1"/>
          </p:cNvSpPr>
          <p:nvPr>
            <p:ph type="body" idx="4294967295"/>
          </p:nvPr>
        </p:nvSpPr>
        <p:spPr>
          <a:xfrm>
            <a:off x="1703228" y="3739692"/>
            <a:ext cx="6796087" cy="107156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sz="2400" i="1" dirty="0">
                <a:solidFill>
                  <a:schemeClr val="tx1"/>
                </a:solidFill>
                <a:latin typeface="Poppins Medium"/>
                <a:ea typeface="Poppins Medium"/>
                <a:cs typeface="Poppins Medium"/>
                <a:sym typeface="Poppins Medium"/>
              </a:rPr>
              <a:t> Smart Mobility</a:t>
            </a:r>
            <a:endParaRPr sz="2400" i="1" dirty="0">
              <a:solidFill>
                <a:schemeClr val="tx1"/>
              </a:solidFill>
              <a:latin typeface="Poppins Medium"/>
              <a:ea typeface="Poppins Medium"/>
              <a:cs typeface="Poppins Medium"/>
              <a:sym typeface="Poppins Medium"/>
            </a:endParaRPr>
          </a:p>
        </p:txBody>
      </p:sp>
      <p:pic>
        <p:nvPicPr>
          <p:cNvPr id="77" name="Google Shape;77;p14"/>
          <p:cNvPicPr preferRelativeResize="0"/>
          <p:nvPr/>
        </p:nvPicPr>
        <p:blipFill rotWithShape="1">
          <a:blip r:embed="rId3">
            <a:alphaModFix/>
          </a:blip>
          <a:srcRect t="23689" b="22323"/>
          <a:stretch/>
        </p:blipFill>
        <p:spPr>
          <a:xfrm>
            <a:off x="6632750" y="201600"/>
            <a:ext cx="2328724" cy="602749"/>
          </a:xfrm>
          <a:prstGeom prst="rect">
            <a:avLst/>
          </a:prstGeom>
          <a:noFill/>
          <a:ln>
            <a:noFill/>
          </a:ln>
        </p:spPr>
      </p:pic>
      <p:pic>
        <p:nvPicPr>
          <p:cNvPr id="78" name="Google Shape;78;p14"/>
          <p:cNvPicPr preferRelativeResize="0"/>
          <p:nvPr/>
        </p:nvPicPr>
        <p:blipFill rotWithShape="1">
          <a:blip r:embed="rId4">
            <a:alphaModFix/>
          </a:blip>
          <a:srcRect/>
          <a:stretch/>
        </p:blipFill>
        <p:spPr>
          <a:xfrm>
            <a:off x="209050" y="40413"/>
            <a:ext cx="1852876" cy="925125"/>
          </a:xfrm>
          <a:prstGeom prst="rect">
            <a:avLst/>
          </a:prstGeom>
          <a:noFill/>
          <a:ln>
            <a:noFill/>
          </a:ln>
        </p:spPr>
      </p:pic>
      <p:pic>
        <p:nvPicPr>
          <p:cNvPr id="79" name="Google Shape;79;p14"/>
          <p:cNvPicPr preferRelativeResize="0"/>
          <p:nvPr/>
        </p:nvPicPr>
        <p:blipFill rotWithShape="1">
          <a:blip r:embed="rId5">
            <a:alphaModFix/>
          </a:blip>
          <a:srcRect/>
          <a:stretch/>
        </p:blipFill>
        <p:spPr>
          <a:xfrm>
            <a:off x="3974100" y="-94925"/>
            <a:ext cx="1195800" cy="1195800"/>
          </a:xfrm>
          <a:prstGeom prst="rect">
            <a:avLst/>
          </a:prstGeom>
          <a:noFill/>
          <a:ln>
            <a:noFill/>
          </a:ln>
        </p:spPr>
      </p:pic>
      <p:sp>
        <p:nvSpPr>
          <p:cNvPr id="2" name="Rectangle 1">
            <a:extLst>
              <a:ext uri="{FF2B5EF4-FFF2-40B4-BE49-F238E27FC236}">
                <a16:creationId xmlns:a16="http://schemas.microsoft.com/office/drawing/2014/main" id="{34D92971-1D75-4C1A-B9D3-33DC91C8EC03}"/>
              </a:ext>
            </a:extLst>
          </p:cNvPr>
          <p:cNvSpPr/>
          <p:nvPr/>
        </p:nvSpPr>
        <p:spPr>
          <a:xfrm>
            <a:off x="-144725" y="1233250"/>
            <a:ext cx="453911" cy="411354"/>
          </a:xfrm>
          <a:prstGeom prst="rect">
            <a:avLst/>
          </a:prstGeom>
          <a:solidFill>
            <a:srgbClr val="0511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260900" y="1076275"/>
            <a:ext cx="8368200" cy="622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a:solidFill>
                  <a:srgbClr val="0098FF"/>
                </a:solidFill>
                <a:latin typeface="Poppins Medium"/>
                <a:ea typeface="Poppins Medium"/>
                <a:cs typeface="Poppins Medium"/>
                <a:sym typeface="Poppins Medium"/>
              </a:rPr>
              <a:t>Problem Statement</a:t>
            </a:r>
            <a:endParaRPr sz="3000">
              <a:solidFill>
                <a:srgbClr val="0098FF"/>
              </a:solidFill>
              <a:latin typeface="Poppins Medium"/>
              <a:ea typeface="Poppins Medium"/>
              <a:cs typeface="Poppins Medium"/>
              <a:sym typeface="Poppins Medium"/>
            </a:endParaRPr>
          </a:p>
        </p:txBody>
      </p:sp>
      <p:sp>
        <p:nvSpPr>
          <p:cNvPr id="85" name="Google Shape;85;p15"/>
          <p:cNvSpPr txBox="1">
            <a:spLocks noGrp="1"/>
          </p:cNvSpPr>
          <p:nvPr>
            <p:ph type="body" idx="1"/>
          </p:nvPr>
        </p:nvSpPr>
        <p:spPr>
          <a:xfrm>
            <a:off x="600500" y="1791975"/>
            <a:ext cx="7741916" cy="1071600"/>
          </a:xfrm>
          <a:prstGeom prst="rect">
            <a:avLst/>
          </a:prstGeom>
          <a:noFill/>
          <a:ln>
            <a:noFill/>
          </a:ln>
        </p:spPr>
        <p:txBody>
          <a:bodyPr spcFirstLastPara="1" wrap="square" lIns="91425" tIns="91425" rIns="91425" bIns="91425" anchor="t" anchorCtr="0">
            <a:noAutofit/>
          </a:bodyPr>
          <a:lstStyle/>
          <a:p>
            <a:pPr marL="0" indent="0" algn="l">
              <a:buNone/>
            </a:pPr>
            <a:r>
              <a:rPr lang="en-US" sz="1600" i="1" dirty="0">
                <a:latin typeface="Poppins" panose="00000500000000000000" pitchFamily="2" charset="0"/>
                <a:ea typeface="Poppins"/>
                <a:cs typeface="Poppins" panose="00000500000000000000" pitchFamily="2" charset="0"/>
                <a:sym typeface="Poppins"/>
              </a:rPr>
              <a:t>The implementation of speed violation and vehicle tracking enables effective monitoring of mobility of vehicles in the city. It results in an effective penalty system compared to manual monitoring. Penalties are automatically imposed in the event of a violation. Digitizing the vehicle data and its owner's data leads to much efficient analytics of vehicle usage.</a:t>
            </a:r>
            <a:r>
              <a:rPr lang="en-US" sz="1600" dirty="0">
                <a:latin typeface="Poppins" panose="00000500000000000000" pitchFamily="2" charset="0"/>
                <a:cs typeface="Poppins" panose="00000500000000000000" pitchFamily="2" charset="0"/>
              </a:rPr>
              <a:t> According to the report released by the ministry’s Transport Research Wing, 1,51,113 people were killed, and 4,51,361 persons were injured in 4,49,002 road crashes in India in 2019. The country saw 1,230 road crashes and 414 deaths every day or 51 crashes and 17 deaths every hour.</a:t>
            </a:r>
            <a:endParaRPr lang="en-US" sz="1600" i="1" dirty="0">
              <a:latin typeface="Poppins" panose="00000500000000000000" pitchFamily="2" charset="0"/>
              <a:ea typeface="Poppins"/>
              <a:cs typeface="Poppins" panose="00000500000000000000" pitchFamily="2" charset="0"/>
              <a:sym typeface="Poppins"/>
            </a:endParaRPr>
          </a:p>
          <a:p>
            <a:pPr marL="0" lvl="0" indent="0" algn="l" rtl="0">
              <a:lnSpc>
                <a:spcPct val="115000"/>
              </a:lnSpc>
              <a:spcBef>
                <a:spcPts val="0"/>
              </a:spcBef>
              <a:spcAft>
                <a:spcPts val="0"/>
              </a:spcAft>
              <a:buSzPts val="1800"/>
              <a:buNone/>
            </a:pPr>
            <a:endParaRPr sz="1600" i="1" dirty="0">
              <a:latin typeface="Poppins" panose="00000500000000000000" pitchFamily="2" charset="0"/>
              <a:cs typeface="Poppins" panose="00000500000000000000" pitchFamily="2" charset="0"/>
            </a:endParaRPr>
          </a:p>
        </p:txBody>
      </p:sp>
      <p:pic>
        <p:nvPicPr>
          <p:cNvPr id="86" name="Google Shape;86;p15"/>
          <p:cNvPicPr preferRelativeResize="0"/>
          <p:nvPr/>
        </p:nvPicPr>
        <p:blipFill rotWithShape="1">
          <a:blip r:embed="rId3">
            <a:alphaModFix/>
          </a:blip>
          <a:srcRect t="23689" b="22323"/>
          <a:stretch/>
        </p:blipFill>
        <p:spPr>
          <a:xfrm>
            <a:off x="6632750" y="201600"/>
            <a:ext cx="2328724" cy="602749"/>
          </a:xfrm>
          <a:prstGeom prst="rect">
            <a:avLst/>
          </a:prstGeom>
          <a:noFill/>
          <a:ln>
            <a:noFill/>
          </a:ln>
        </p:spPr>
      </p:pic>
      <p:pic>
        <p:nvPicPr>
          <p:cNvPr id="87" name="Google Shape;87;p15"/>
          <p:cNvPicPr preferRelativeResize="0"/>
          <p:nvPr/>
        </p:nvPicPr>
        <p:blipFill rotWithShape="1">
          <a:blip r:embed="rId4">
            <a:alphaModFix/>
          </a:blip>
          <a:srcRect/>
          <a:stretch/>
        </p:blipFill>
        <p:spPr>
          <a:xfrm>
            <a:off x="209050" y="40413"/>
            <a:ext cx="1852876" cy="925125"/>
          </a:xfrm>
          <a:prstGeom prst="rect">
            <a:avLst/>
          </a:prstGeom>
          <a:noFill/>
          <a:ln>
            <a:noFill/>
          </a:ln>
        </p:spPr>
      </p:pic>
      <p:pic>
        <p:nvPicPr>
          <p:cNvPr id="88" name="Google Shape;88;p15"/>
          <p:cNvPicPr preferRelativeResize="0"/>
          <p:nvPr/>
        </p:nvPicPr>
        <p:blipFill rotWithShape="1">
          <a:blip r:embed="rId5">
            <a:alphaModFix/>
          </a:blip>
          <a:srcRect/>
          <a:stretch/>
        </p:blipFill>
        <p:spPr>
          <a:xfrm>
            <a:off x="3974100" y="-94925"/>
            <a:ext cx="1195800" cy="1195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387900" y="1100875"/>
            <a:ext cx="8368200" cy="622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a:solidFill>
                  <a:srgbClr val="0098FF"/>
                </a:solidFill>
                <a:latin typeface="Poppins Medium"/>
                <a:ea typeface="Poppins Medium"/>
                <a:cs typeface="Poppins Medium"/>
                <a:sym typeface="Poppins Medium"/>
              </a:rPr>
              <a:t>Solution</a:t>
            </a:r>
            <a:endParaRPr sz="3000">
              <a:solidFill>
                <a:srgbClr val="0098FF"/>
              </a:solidFill>
              <a:latin typeface="Poppins Medium"/>
              <a:ea typeface="Poppins Medium"/>
              <a:cs typeface="Poppins Medium"/>
              <a:sym typeface="Poppins Medium"/>
            </a:endParaRPr>
          </a:p>
        </p:txBody>
      </p:sp>
      <p:sp>
        <p:nvSpPr>
          <p:cNvPr id="94" name="Google Shape;94;p16"/>
          <p:cNvSpPr txBox="1">
            <a:spLocks noGrp="1"/>
          </p:cNvSpPr>
          <p:nvPr>
            <p:ph type="body" idx="1"/>
          </p:nvPr>
        </p:nvSpPr>
        <p:spPr>
          <a:xfrm>
            <a:off x="593275" y="1699075"/>
            <a:ext cx="7903520" cy="10716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Font typeface="Poppins"/>
              <a:buChar char="●"/>
            </a:pPr>
            <a:r>
              <a:rPr lang="en-US" sz="1300" i="1" dirty="0">
                <a:latin typeface="Poppins"/>
                <a:ea typeface="Poppins"/>
                <a:cs typeface="Poppins"/>
                <a:sym typeface="Poppins"/>
              </a:rPr>
              <a:t>Without manual labor we can use our model to examine whether a vehicle is following the traffic rules if not then fine will be imposed on the driver . Most of the accidents happen due to over speeding or not obeying the traffic rules . With our model we will be able to detect the speed of the vehicle using a camera and proper prompt will be executed.</a:t>
            </a:r>
          </a:p>
          <a:p>
            <a:pPr marL="457200" lvl="0" indent="-311150" algn="l" rtl="0">
              <a:lnSpc>
                <a:spcPct val="115000"/>
              </a:lnSpc>
              <a:spcBef>
                <a:spcPts val="0"/>
              </a:spcBef>
              <a:spcAft>
                <a:spcPts val="0"/>
              </a:spcAft>
              <a:buSzPts val="1300"/>
              <a:buFont typeface="Poppins"/>
              <a:buChar char="●"/>
            </a:pPr>
            <a:r>
              <a:rPr lang="en-US" sz="1300" i="1" dirty="0">
                <a:latin typeface="Poppins"/>
                <a:ea typeface="Poppins"/>
                <a:cs typeface="Poppins"/>
                <a:sym typeface="Poppins"/>
              </a:rPr>
              <a:t>Wherever there is traffic signal camera or CCTV camera in the roads we will be able to capture the mobility of the vehicles.</a:t>
            </a:r>
          </a:p>
          <a:p>
            <a:pPr marL="457200" lvl="0" indent="-311150" algn="l" rtl="0">
              <a:lnSpc>
                <a:spcPct val="115000"/>
              </a:lnSpc>
              <a:spcBef>
                <a:spcPts val="0"/>
              </a:spcBef>
              <a:spcAft>
                <a:spcPts val="0"/>
              </a:spcAft>
              <a:buSzPts val="1300"/>
              <a:buFont typeface="Poppins"/>
              <a:buChar char="●"/>
            </a:pPr>
            <a:r>
              <a:rPr lang="en-US" sz="1300" i="1" dirty="0">
                <a:latin typeface="Poppins"/>
                <a:ea typeface="Poppins"/>
                <a:cs typeface="Poppins"/>
                <a:sym typeface="Poppins"/>
              </a:rPr>
              <a:t>The speed of each vehicle is measured and checked with the speed limit of that specific road.</a:t>
            </a:r>
          </a:p>
          <a:p>
            <a:pPr marL="457200" lvl="0" indent="-311150" algn="l" rtl="0">
              <a:lnSpc>
                <a:spcPct val="115000"/>
              </a:lnSpc>
              <a:spcBef>
                <a:spcPts val="0"/>
              </a:spcBef>
              <a:spcAft>
                <a:spcPts val="0"/>
              </a:spcAft>
              <a:buSzPts val="1300"/>
              <a:buFont typeface="Poppins"/>
              <a:buChar char="●"/>
            </a:pPr>
            <a:endParaRPr lang="en-US" sz="1300" i="1" dirty="0">
              <a:latin typeface="Poppins"/>
              <a:ea typeface="Poppins"/>
              <a:cs typeface="Poppins"/>
              <a:sym typeface="Poppins"/>
            </a:endParaRPr>
          </a:p>
        </p:txBody>
      </p:sp>
      <p:pic>
        <p:nvPicPr>
          <p:cNvPr id="95" name="Google Shape;95;p16"/>
          <p:cNvPicPr preferRelativeResize="0"/>
          <p:nvPr/>
        </p:nvPicPr>
        <p:blipFill rotWithShape="1">
          <a:blip r:embed="rId3">
            <a:alphaModFix/>
          </a:blip>
          <a:srcRect t="23689" b="22323"/>
          <a:stretch/>
        </p:blipFill>
        <p:spPr>
          <a:xfrm>
            <a:off x="6632750" y="201600"/>
            <a:ext cx="2328724" cy="602749"/>
          </a:xfrm>
          <a:prstGeom prst="rect">
            <a:avLst/>
          </a:prstGeom>
          <a:noFill/>
          <a:ln>
            <a:noFill/>
          </a:ln>
        </p:spPr>
      </p:pic>
      <p:pic>
        <p:nvPicPr>
          <p:cNvPr id="96" name="Google Shape;96;p16"/>
          <p:cNvPicPr preferRelativeResize="0"/>
          <p:nvPr/>
        </p:nvPicPr>
        <p:blipFill rotWithShape="1">
          <a:blip r:embed="rId4">
            <a:alphaModFix/>
          </a:blip>
          <a:srcRect/>
          <a:stretch/>
        </p:blipFill>
        <p:spPr>
          <a:xfrm>
            <a:off x="209050" y="40413"/>
            <a:ext cx="1852876" cy="925125"/>
          </a:xfrm>
          <a:prstGeom prst="rect">
            <a:avLst/>
          </a:prstGeom>
          <a:noFill/>
          <a:ln>
            <a:noFill/>
          </a:ln>
        </p:spPr>
      </p:pic>
      <p:pic>
        <p:nvPicPr>
          <p:cNvPr id="97" name="Google Shape;97;p16"/>
          <p:cNvPicPr preferRelativeResize="0"/>
          <p:nvPr/>
        </p:nvPicPr>
        <p:blipFill rotWithShape="1">
          <a:blip r:embed="rId5">
            <a:alphaModFix/>
          </a:blip>
          <a:srcRect/>
          <a:stretch/>
        </p:blipFill>
        <p:spPr>
          <a:xfrm>
            <a:off x="3974100" y="-94925"/>
            <a:ext cx="1195800" cy="1195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01"/>
        <p:cNvGrpSpPr/>
        <p:nvPr/>
      </p:nvGrpSpPr>
      <p:grpSpPr>
        <a:xfrm>
          <a:off x="0" y="0"/>
          <a:ext cx="0" cy="0"/>
          <a:chOff x="0" y="0"/>
          <a:chExt cx="0" cy="0"/>
        </a:xfrm>
      </p:grpSpPr>
      <p:sp>
        <p:nvSpPr>
          <p:cNvPr id="102" name="Google Shape;102;p17"/>
          <p:cNvSpPr txBox="1">
            <a:spLocks noGrp="1"/>
          </p:cNvSpPr>
          <p:nvPr>
            <p:ph type="title"/>
          </p:nvPr>
        </p:nvSpPr>
        <p:spPr>
          <a:xfrm>
            <a:off x="387900" y="1100875"/>
            <a:ext cx="8368200" cy="622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a:solidFill>
                  <a:srgbClr val="0098FF"/>
                </a:solidFill>
                <a:latin typeface="Poppins Medium"/>
                <a:ea typeface="Poppins Medium"/>
                <a:cs typeface="Poppins Medium"/>
                <a:sym typeface="Poppins Medium"/>
              </a:rPr>
              <a:t>Technical Stack Description</a:t>
            </a:r>
            <a:endParaRPr sz="3000">
              <a:solidFill>
                <a:srgbClr val="0098FF"/>
              </a:solidFill>
              <a:latin typeface="Poppins Medium"/>
              <a:ea typeface="Poppins Medium"/>
              <a:cs typeface="Poppins Medium"/>
              <a:sym typeface="Poppins Medium"/>
            </a:endParaRPr>
          </a:p>
        </p:txBody>
      </p:sp>
      <p:sp>
        <p:nvSpPr>
          <p:cNvPr id="103" name="Google Shape;103;p17"/>
          <p:cNvSpPr txBox="1">
            <a:spLocks noGrp="1"/>
          </p:cNvSpPr>
          <p:nvPr>
            <p:ph type="body" idx="1"/>
          </p:nvPr>
        </p:nvSpPr>
        <p:spPr>
          <a:xfrm>
            <a:off x="593275" y="1801050"/>
            <a:ext cx="7471865" cy="10716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Font typeface="Poppins"/>
              <a:buChar char="●"/>
            </a:pPr>
            <a:r>
              <a:rPr lang="en-US" sz="1300" i="1" dirty="0">
                <a:latin typeface="Poppins"/>
                <a:ea typeface="Poppins"/>
                <a:cs typeface="Poppins"/>
                <a:sym typeface="Poppins"/>
              </a:rPr>
              <a:t>Python, OpenCV, SQL, PHP and </a:t>
            </a:r>
            <a:r>
              <a:rPr lang="en-US" sz="1300" i="1" dirty="0" err="1">
                <a:latin typeface="Poppins"/>
                <a:ea typeface="Poppins"/>
                <a:cs typeface="Poppins"/>
                <a:sym typeface="Poppins"/>
              </a:rPr>
              <a:t>JQuery</a:t>
            </a:r>
            <a:endParaRPr lang="en-US" sz="1300" i="1" dirty="0">
              <a:latin typeface="Poppins"/>
              <a:ea typeface="Poppins"/>
              <a:cs typeface="Poppins"/>
              <a:sym typeface="Poppins"/>
            </a:endParaRPr>
          </a:p>
          <a:p>
            <a:pPr marL="457200" lvl="0" indent="-311150" algn="l" rtl="0">
              <a:lnSpc>
                <a:spcPct val="115000"/>
              </a:lnSpc>
              <a:spcBef>
                <a:spcPts val="0"/>
              </a:spcBef>
              <a:spcAft>
                <a:spcPts val="0"/>
              </a:spcAft>
              <a:buSzPts val="1300"/>
              <a:buFont typeface="Poppins"/>
              <a:buChar char="●"/>
            </a:pPr>
            <a:r>
              <a:rPr lang="en-US" sz="1300" i="1" dirty="0">
                <a:latin typeface="Poppins"/>
                <a:ea typeface="Poppins"/>
                <a:cs typeface="Poppins"/>
                <a:sym typeface="Poppins"/>
              </a:rPr>
              <a:t>The vehicles and speed of them are detected using Python libraries and Open CV</a:t>
            </a:r>
          </a:p>
          <a:p>
            <a:pPr marL="457200" lvl="0" indent="-311150" algn="l" rtl="0">
              <a:lnSpc>
                <a:spcPct val="115000"/>
              </a:lnSpc>
              <a:spcBef>
                <a:spcPts val="0"/>
              </a:spcBef>
              <a:spcAft>
                <a:spcPts val="0"/>
              </a:spcAft>
              <a:buSzPts val="1300"/>
              <a:buFont typeface="Poppins"/>
              <a:buChar char="●"/>
            </a:pPr>
            <a:r>
              <a:rPr lang="en-US" sz="1300" i="1" dirty="0">
                <a:latin typeface="Poppins"/>
                <a:ea typeface="Poppins"/>
                <a:cs typeface="Poppins"/>
                <a:sym typeface="Poppins"/>
              </a:rPr>
              <a:t>The monitored data is stored in a relational database(MySQL) using SQL queries.</a:t>
            </a:r>
          </a:p>
          <a:p>
            <a:pPr marL="457200" lvl="0" indent="-311150" algn="l" rtl="0">
              <a:lnSpc>
                <a:spcPct val="115000"/>
              </a:lnSpc>
              <a:spcBef>
                <a:spcPts val="0"/>
              </a:spcBef>
              <a:spcAft>
                <a:spcPts val="0"/>
              </a:spcAft>
              <a:buSzPts val="1300"/>
              <a:buFont typeface="Poppins"/>
              <a:buChar char="●"/>
            </a:pPr>
            <a:r>
              <a:rPr lang="en-US" sz="1300" i="1" dirty="0">
                <a:latin typeface="Poppins"/>
                <a:ea typeface="Poppins"/>
                <a:cs typeface="Poppins"/>
                <a:sym typeface="Poppins"/>
              </a:rPr>
              <a:t>The data from database is fetched and served in frontend using PHP, HTML, CSS and </a:t>
            </a:r>
            <a:r>
              <a:rPr lang="en-US" sz="1300" i="1" dirty="0" err="1">
                <a:latin typeface="Poppins"/>
                <a:ea typeface="Poppins"/>
                <a:cs typeface="Poppins"/>
                <a:sym typeface="Poppins"/>
              </a:rPr>
              <a:t>Jquery</a:t>
            </a:r>
            <a:r>
              <a:rPr lang="en-US" sz="1300" i="1" dirty="0">
                <a:latin typeface="Poppins"/>
                <a:ea typeface="Poppins"/>
                <a:cs typeface="Poppins"/>
                <a:sym typeface="Poppins"/>
              </a:rPr>
              <a:t>.</a:t>
            </a:r>
          </a:p>
          <a:p>
            <a:pPr marL="457200" lvl="0" indent="-311150" algn="l" rtl="0">
              <a:lnSpc>
                <a:spcPct val="115000"/>
              </a:lnSpc>
              <a:spcBef>
                <a:spcPts val="0"/>
              </a:spcBef>
              <a:spcAft>
                <a:spcPts val="0"/>
              </a:spcAft>
              <a:buSzPts val="1300"/>
              <a:buFont typeface="Poppins"/>
              <a:buChar char="●"/>
            </a:pPr>
            <a:endParaRPr sz="1300" i="1" dirty="0">
              <a:latin typeface="Poppins"/>
              <a:ea typeface="Poppins"/>
              <a:cs typeface="Poppins"/>
              <a:sym typeface="Poppins"/>
            </a:endParaRPr>
          </a:p>
        </p:txBody>
      </p:sp>
      <p:pic>
        <p:nvPicPr>
          <p:cNvPr id="104" name="Google Shape;104;p17"/>
          <p:cNvPicPr preferRelativeResize="0"/>
          <p:nvPr/>
        </p:nvPicPr>
        <p:blipFill rotWithShape="1">
          <a:blip r:embed="rId3">
            <a:alphaModFix/>
          </a:blip>
          <a:srcRect t="23689" b="22323"/>
          <a:stretch/>
        </p:blipFill>
        <p:spPr>
          <a:xfrm>
            <a:off x="6632750" y="201600"/>
            <a:ext cx="2328724" cy="602749"/>
          </a:xfrm>
          <a:prstGeom prst="rect">
            <a:avLst/>
          </a:prstGeom>
          <a:noFill/>
          <a:ln>
            <a:noFill/>
          </a:ln>
        </p:spPr>
      </p:pic>
      <p:pic>
        <p:nvPicPr>
          <p:cNvPr id="105" name="Google Shape;105;p17"/>
          <p:cNvPicPr preferRelativeResize="0"/>
          <p:nvPr/>
        </p:nvPicPr>
        <p:blipFill rotWithShape="1">
          <a:blip r:embed="rId4">
            <a:alphaModFix/>
          </a:blip>
          <a:srcRect/>
          <a:stretch/>
        </p:blipFill>
        <p:spPr>
          <a:xfrm>
            <a:off x="209050" y="40413"/>
            <a:ext cx="1852876" cy="925125"/>
          </a:xfrm>
          <a:prstGeom prst="rect">
            <a:avLst/>
          </a:prstGeom>
          <a:noFill/>
          <a:ln>
            <a:noFill/>
          </a:ln>
        </p:spPr>
      </p:pic>
      <p:pic>
        <p:nvPicPr>
          <p:cNvPr id="106" name="Google Shape;106;p17"/>
          <p:cNvPicPr preferRelativeResize="0"/>
          <p:nvPr/>
        </p:nvPicPr>
        <p:blipFill rotWithShape="1">
          <a:blip r:embed="rId5">
            <a:alphaModFix/>
          </a:blip>
          <a:srcRect/>
          <a:stretch/>
        </p:blipFill>
        <p:spPr>
          <a:xfrm>
            <a:off x="3974100" y="-94925"/>
            <a:ext cx="1195800" cy="1195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7" name="Rectangle 6">
            <a:extLst>
              <a:ext uri="{FF2B5EF4-FFF2-40B4-BE49-F238E27FC236}">
                <a16:creationId xmlns:a16="http://schemas.microsoft.com/office/drawing/2014/main" id="{FEE5EB3E-1DBF-427A-BE1F-F9D4D78E94D6}"/>
              </a:ext>
            </a:extLst>
          </p:cNvPr>
          <p:cNvSpPr/>
          <p:nvPr/>
        </p:nvSpPr>
        <p:spPr>
          <a:xfrm>
            <a:off x="0" y="-4077"/>
            <a:ext cx="9144000" cy="5107164"/>
          </a:xfrm>
          <a:prstGeom prst="rect">
            <a:avLst/>
          </a:prstGeom>
          <a:solidFill>
            <a:srgbClr val="0511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Google Shape;102;p17"/>
          <p:cNvSpPr txBox="1">
            <a:spLocks noGrp="1"/>
          </p:cNvSpPr>
          <p:nvPr>
            <p:ph type="title"/>
          </p:nvPr>
        </p:nvSpPr>
        <p:spPr>
          <a:xfrm>
            <a:off x="387900" y="1100875"/>
            <a:ext cx="8368200" cy="622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Poppins Medium"/>
                <a:ea typeface="Poppins Medium"/>
                <a:cs typeface="Poppins Medium"/>
                <a:sym typeface="Poppins Medium"/>
              </a:rPr>
              <a:t>Working</a:t>
            </a:r>
            <a:endParaRPr sz="3000" dirty="0">
              <a:solidFill>
                <a:srgbClr val="0098FF"/>
              </a:solidFill>
              <a:latin typeface="Poppins Medium"/>
              <a:ea typeface="Poppins Medium"/>
              <a:cs typeface="Poppins Medium"/>
              <a:sym typeface="Poppins Medium"/>
            </a:endParaRPr>
          </a:p>
        </p:txBody>
      </p:sp>
      <p:sp>
        <p:nvSpPr>
          <p:cNvPr id="103" name="Google Shape;103;p17"/>
          <p:cNvSpPr txBox="1">
            <a:spLocks noGrp="1"/>
          </p:cNvSpPr>
          <p:nvPr>
            <p:ph type="body" idx="1"/>
          </p:nvPr>
        </p:nvSpPr>
        <p:spPr>
          <a:xfrm>
            <a:off x="593275" y="1801050"/>
            <a:ext cx="7471865" cy="10716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Font typeface="Poppins"/>
              <a:buChar char="●"/>
            </a:pPr>
            <a:r>
              <a:rPr lang="en-US" i="1" dirty="0">
                <a:latin typeface="Poppins"/>
                <a:ea typeface="Poppins"/>
                <a:cs typeface="Poppins"/>
                <a:sym typeface="Poppins"/>
              </a:rPr>
              <a:t>Vehicle Detection</a:t>
            </a:r>
          </a:p>
          <a:p>
            <a:pPr lvl="1" indent="-311150" algn="l">
              <a:spcBef>
                <a:spcPts val="0"/>
              </a:spcBef>
              <a:buSzPts val="1300"/>
              <a:buFont typeface="Poppins"/>
              <a:buChar char="●"/>
            </a:pPr>
            <a:r>
              <a:rPr lang="en-US" sz="1200" i="1" dirty="0">
                <a:latin typeface="Poppins"/>
                <a:ea typeface="Poppins"/>
                <a:cs typeface="Poppins"/>
                <a:sym typeface="Poppins"/>
              </a:rPr>
              <a:t>The vehicles are masked and eroded.</a:t>
            </a:r>
          </a:p>
          <a:p>
            <a:pPr lvl="1" indent="-311150" algn="l">
              <a:spcBef>
                <a:spcPts val="0"/>
              </a:spcBef>
              <a:buSzPts val="1300"/>
              <a:buFont typeface="Poppins"/>
              <a:buChar char="●"/>
            </a:pPr>
            <a:r>
              <a:rPr lang="en-US" sz="1200" i="1" dirty="0">
                <a:latin typeface="Poppins"/>
                <a:ea typeface="Poppins"/>
                <a:cs typeface="Poppins"/>
                <a:sym typeface="Poppins"/>
              </a:rPr>
              <a:t>Then based on that contours are detected.</a:t>
            </a:r>
          </a:p>
          <a:p>
            <a:pPr lvl="1" indent="-311150" algn="l">
              <a:spcBef>
                <a:spcPts val="0"/>
              </a:spcBef>
              <a:buSzPts val="1300"/>
              <a:buFont typeface="Poppins"/>
              <a:buChar char="●"/>
            </a:pPr>
            <a:r>
              <a:rPr lang="en-US" sz="1200" i="1" dirty="0">
                <a:latin typeface="Poppins"/>
                <a:ea typeface="Poppins"/>
                <a:cs typeface="Poppins"/>
                <a:sym typeface="Poppins"/>
              </a:rPr>
              <a:t>Finally when a vehicle is detected a bounding box is added to it. </a:t>
            </a:r>
            <a:endParaRPr sz="1100" i="1" dirty="0">
              <a:latin typeface="Poppins"/>
              <a:ea typeface="Poppins"/>
              <a:cs typeface="Poppins"/>
              <a:sym typeface="Poppins"/>
            </a:endParaRPr>
          </a:p>
        </p:txBody>
      </p:sp>
      <p:pic>
        <p:nvPicPr>
          <p:cNvPr id="104" name="Google Shape;104;p17"/>
          <p:cNvPicPr preferRelativeResize="0"/>
          <p:nvPr/>
        </p:nvPicPr>
        <p:blipFill rotWithShape="1">
          <a:blip r:embed="rId3">
            <a:alphaModFix/>
          </a:blip>
          <a:srcRect t="23689" b="22323"/>
          <a:stretch/>
        </p:blipFill>
        <p:spPr>
          <a:xfrm>
            <a:off x="6632750" y="201600"/>
            <a:ext cx="2328724" cy="602749"/>
          </a:xfrm>
          <a:prstGeom prst="rect">
            <a:avLst/>
          </a:prstGeom>
          <a:noFill/>
          <a:ln>
            <a:noFill/>
          </a:ln>
        </p:spPr>
      </p:pic>
      <p:pic>
        <p:nvPicPr>
          <p:cNvPr id="105" name="Google Shape;105;p17"/>
          <p:cNvPicPr preferRelativeResize="0"/>
          <p:nvPr/>
        </p:nvPicPr>
        <p:blipFill rotWithShape="1">
          <a:blip r:embed="rId4">
            <a:alphaModFix/>
          </a:blip>
          <a:srcRect/>
          <a:stretch/>
        </p:blipFill>
        <p:spPr>
          <a:xfrm>
            <a:off x="209050" y="40413"/>
            <a:ext cx="1852876" cy="925125"/>
          </a:xfrm>
          <a:prstGeom prst="rect">
            <a:avLst/>
          </a:prstGeom>
          <a:noFill/>
          <a:ln>
            <a:noFill/>
          </a:ln>
        </p:spPr>
      </p:pic>
      <p:pic>
        <p:nvPicPr>
          <p:cNvPr id="106" name="Google Shape;106;p17"/>
          <p:cNvPicPr preferRelativeResize="0"/>
          <p:nvPr/>
        </p:nvPicPr>
        <p:blipFill rotWithShape="1">
          <a:blip r:embed="rId5">
            <a:alphaModFix/>
          </a:blip>
          <a:srcRect/>
          <a:stretch/>
        </p:blipFill>
        <p:spPr>
          <a:xfrm>
            <a:off x="3974100" y="-94925"/>
            <a:ext cx="1195800" cy="1195800"/>
          </a:xfrm>
          <a:prstGeom prst="rect">
            <a:avLst/>
          </a:prstGeom>
          <a:noFill/>
          <a:ln>
            <a:noFill/>
          </a:ln>
        </p:spPr>
      </p:pic>
      <p:pic>
        <p:nvPicPr>
          <p:cNvPr id="3" name="Picture 2">
            <a:extLst>
              <a:ext uri="{FF2B5EF4-FFF2-40B4-BE49-F238E27FC236}">
                <a16:creationId xmlns:a16="http://schemas.microsoft.com/office/drawing/2014/main" id="{C103D80A-7ED6-42DD-B9BF-AA09C8DF9320}"/>
              </a:ext>
            </a:extLst>
          </p:cNvPr>
          <p:cNvPicPr>
            <a:picLocks noChangeAspect="1"/>
          </p:cNvPicPr>
          <p:nvPr/>
        </p:nvPicPr>
        <p:blipFill>
          <a:blip r:embed="rId6"/>
          <a:stretch>
            <a:fillRect/>
          </a:stretch>
        </p:blipFill>
        <p:spPr>
          <a:xfrm>
            <a:off x="2300642" y="3351625"/>
            <a:ext cx="1986305" cy="1022306"/>
          </a:xfrm>
          <a:prstGeom prst="rect">
            <a:avLst/>
          </a:prstGeom>
        </p:spPr>
      </p:pic>
      <p:pic>
        <p:nvPicPr>
          <p:cNvPr id="5" name="Picture 4">
            <a:extLst>
              <a:ext uri="{FF2B5EF4-FFF2-40B4-BE49-F238E27FC236}">
                <a16:creationId xmlns:a16="http://schemas.microsoft.com/office/drawing/2014/main" id="{4A35BE48-717E-431E-9D7F-0112B8A26602}"/>
              </a:ext>
            </a:extLst>
          </p:cNvPr>
          <p:cNvPicPr>
            <a:picLocks noChangeAspect="1"/>
          </p:cNvPicPr>
          <p:nvPr/>
        </p:nvPicPr>
        <p:blipFill>
          <a:blip r:embed="rId7"/>
          <a:stretch>
            <a:fillRect/>
          </a:stretch>
        </p:blipFill>
        <p:spPr>
          <a:xfrm>
            <a:off x="4454669" y="3351626"/>
            <a:ext cx="2178081" cy="1016032"/>
          </a:xfrm>
          <a:prstGeom prst="rect">
            <a:avLst/>
          </a:prstGeom>
        </p:spPr>
      </p:pic>
    </p:spTree>
    <p:extLst>
      <p:ext uri="{BB962C8B-B14F-4D97-AF65-F5344CB8AC3E}">
        <p14:creationId xmlns:p14="http://schemas.microsoft.com/office/powerpoint/2010/main" val="1466917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7" name="Rectangle 6">
            <a:extLst>
              <a:ext uri="{FF2B5EF4-FFF2-40B4-BE49-F238E27FC236}">
                <a16:creationId xmlns:a16="http://schemas.microsoft.com/office/drawing/2014/main" id="{FEE5EB3E-1DBF-427A-BE1F-F9D4D78E94D6}"/>
              </a:ext>
            </a:extLst>
          </p:cNvPr>
          <p:cNvSpPr/>
          <p:nvPr/>
        </p:nvSpPr>
        <p:spPr>
          <a:xfrm>
            <a:off x="0" y="-4077"/>
            <a:ext cx="9144000" cy="5107164"/>
          </a:xfrm>
          <a:prstGeom prst="rect">
            <a:avLst/>
          </a:prstGeom>
          <a:solidFill>
            <a:srgbClr val="0511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Google Shape;102;p17"/>
          <p:cNvSpPr txBox="1">
            <a:spLocks noGrp="1"/>
          </p:cNvSpPr>
          <p:nvPr>
            <p:ph type="title"/>
          </p:nvPr>
        </p:nvSpPr>
        <p:spPr>
          <a:xfrm>
            <a:off x="387900" y="1100875"/>
            <a:ext cx="8368200" cy="622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Poppins Medium"/>
                <a:ea typeface="Poppins Medium"/>
                <a:cs typeface="Poppins Medium"/>
                <a:sym typeface="Poppins Medium"/>
              </a:rPr>
              <a:t>Working</a:t>
            </a:r>
            <a:endParaRPr sz="3000" dirty="0">
              <a:solidFill>
                <a:srgbClr val="0098FF"/>
              </a:solidFill>
              <a:latin typeface="Poppins Medium"/>
              <a:ea typeface="Poppins Medium"/>
              <a:cs typeface="Poppins Medium"/>
              <a:sym typeface="Poppins Medium"/>
            </a:endParaRPr>
          </a:p>
        </p:txBody>
      </p:sp>
      <p:sp>
        <p:nvSpPr>
          <p:cNvPr id="103" name="Google Shape;103;p17"/>
          <p:cNvSpPr txBox="1">
            <a:spLocks noGrp="1"/>
          </p:cNvSpPr>
          <p:nvPr>
            <p:ph type="body" idx="1"/>
          </p:nvPr>
        </p:nvSpPr>
        <p:spPr>
          <a:xfrm>
            <a:off x="593275" y="1801050"/>
            <a:ext cx="7471865" cy="10716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Font typeface="Poppins"/>
              <a:buChar char="●"/>
            </a:pPr>
            <a:r>
              <a:rPr lang="en-US" i="1" dirty="0">
                <a:latin typeface="Poppins"/>
                <a:ea typeface="Poppins"/>
                <a:cs typeface="Poppins"/>
                <a:sym typeface="Poppins"/>
              </a:rPr>
              <a:t>Speed Estimation</a:t>
            </a:r>
          </a:p>
          <a:p>
            <a:pPr lvl="1" indent="-311150" algn="l">
              <a:spcBef>
                <a:spcPts val="0"/>
              </a:spcBef>
              <a:buSzPts val="1300"/>
              <a:buFont typeface="Poppins"/>
              <a:buChar char="●"/>
            </a:pPr>
            <a:r>
              <a:rPr lang="en-US" sz="1200" i="1" dirty="0">
                <a:latin typeface="Poppins"/>
                <a:ea typeface="Poppins"/>
                <a:cs typeface="Poppins"/>
                <a:sym typeface="Poppins"/>
              </a:rPr>
              <a:t>A specific region of interest is considered.</a:t>
            </a:r>
          </a:p>
          <a:p>
            <a:pPr lvl="1" indent="-311150" algn="l">
              <a:spcBef>
                <a:spcPts val="0"/>
              </a:spcBef>
              <a:buSzPts val="1300"/>
              <a:buFont typeface="Poppins"/>
              <a:buChar char="●"/>
            </a:pPr>
            <a:r>
              <a:rPr lang="en-US" sz="1200" i="1" dirty="0">
                <a:latin typeface="Poppins"/>
                <a:ea typeface="Poppins"/>
                <a:cs typeface="Poppins"/>
                <a:sym typeface="Poppins"/>
              </a:rPr>
              <a:t>Timers start at when the vehicle enters the region and stops when the vehicle goes out of the region.</a:t>
            </a:r>
          </a:p>
          <a:p>
            <a:pPr lvl="1" indent="-311150" algn="l">
              <a:spcBef>
                <a:spcPts val="0"/>
              </a:spcBef>
              <a:buSzPts val="1300"/>
              <a:buFont typeface="Poppins"/>
              <a:buChar char="●"/>
            </a:pPr>
            <a:r>
              <a:rPr lang="en-US" sz="1200" i="1" dirty="0">
                <a:latin typeface="Poppins"/>
                <a:ea typeface="Poppins"/>
                <a:cs typeface="Poppins"/>
                <a:sym typeface="Poppins"/>
              </a:rPr>
              <a:t>The distance covered is calculated approximately by taking the pixels between the borders of region and the actual distance of road.</a:t>
            </a:r>
          </a:p>
          <a:p>
            <a:pPr lvl="1" indent="-311150" algn="l">
              <a:spcBef>
                <a:spcPts val="0"/>
              </a:spcBef>
              <a:buSzPts val="1300"/>
              <a:buFont typeface="Poppins"/>
              <a:buChar char="●"/>
            </a:pPr>
            <a:r>
              <a:rPr lang="en-US" sz="1200" i="1" dirty="0">
                <a:latin typeface="Poppins"/>
                <a:ea typeface="Poppins"/>
                <a:cs typeface="Poppins"/>
                <a:sym typeface="Poppins"/>
              </a:rPr>
              <a:t>When the vehicle crossed the region of interest, an image of the vehicle is captured and stored in the DB</a:t>
            </a:r>
            <a:endParaRPr sz="1100" i="1" dirty="0">
              <a:latin typeface="Poppins"/>
              <a:ea typeface="Poppins"/>
              <a:cs typeface="Poppins"/>
              <a:sym typeface="Poppins"/>
            </a:endParaRPr>
          </a:p>
        </p:txBody>
      </p:sp>
      <p:pic>
        <p:nvPicPr>
          <p:cNvPr id="104" name="Google Shape;104;p17"/>
          <p:cNvPicPr preferRelativeResize="0"/>
          <p:nvPr/>
        </p:nvPicPr>
        <p:blipFill rotWithShape="1">
          <a:blip r:embed="rId3">
            <a:alphaModFix/>
          </a:blip>
          <a:srcRect t="23689" b="22323"/>
          <a:stretch/>
        </p:blipFill>
        <p:spPr>
          <a:xfrm>
            <a:off x="6632750" y="201600"/>
            <a:ext cx="2328724" cy="602749"/>
          </a:xfrm>
          <a:prstGeom prst="rect">
            <a:avLst/>
          </a:prstGeom>
          <a:noFill/>
          <a:ln>
            <a:noFill/>
          </a:ln>
        </p:spPr>
      </p:pic>
      <p:pic>
        <p:nvPicPr>
          <p:cNvPr id="105" name="Google Shape;105;p17"/>
          <p:cNvPicPr preferRelativeResize="0"/>
          <p:nvPr/>
        </p:nvPicPr>
        <p:blipFill rotWithShape="1">
          <a:blip r:embed="rId4">
            <a:alphaModFix/>
          </a:blip>
          <a:srcRect/>
          <a:stretch/>
        </p:blipFill>
        <p:spPr>
          <a:xfrm>
            <a:off x="209050" y="40413"/>
            <a:ext cx="1852876" cy="925125"/>
          </a:xfrm>
          <a:prstGeom prst="rect">
            <a:avLst/>
          </a:prstGeom>
          <a:noFill/>
          <a:ln>
            <a:noFill/>
          </a:ln>
        </p:spPr>
      </p:pic>
      <p:pic>
        <p:nvPicPr>
          <p:cNvPr id="106" name="Google Shape;106;p17"/>
          <p:cNvPicPr preferRelativeResize="0"/>
          <p:nvPr/>
        </p:nvPicPr>
        <p:blipFill rotWithShape="1">
          <a:blip r:embed="rId5">
            <a:alphaModFix/>
          </a:blip>
          <a:srcRect/>
          <a:stretch/>
        </p:blipFill>
        <p:spPr>
          <a:xfrm>
            <a:off x="3974100" y="-94925"/>
            <a:ext cx="1195800" cy="1195800"/>
          </a:xfrm>
          <a:prstGeom prst="rect">
            <a:avLst/>
          </a:prstGeom>
          <a:noFill/>
          <a:ln>
            <a:noFill/>
          </a:ln>
        </p:spPr>
      </p:pic>
    </p:spTree>
    <p:extLst>
      <p:ext uri="{BB962C8B-B14F-4D97-AF65-F5344CB8AC3E}">
        <p14:creationId xmlns:p14="http://schemas.microsoft.com/office/powerpoint/2010/main" val="2835858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7" name="Rectangle 6">
            <a:extLst>
              <a:ext uri="{FF2B5EF4-FFF2-40B4-BE49-F238E27FC236}">
                <a16:creationId xmlns:a16="http://schemas.microsoft.com/office/drawing/2014/main" id="{FEE5EB3E-1DBF-427A-BE1F-F9D4D78E94D6}"/>
              </a:ext>
            </a:extLst>
          </p:cNvPr>
          <p:cNvSpPr/>
          <p:nvPr/>
        </p:nvSpPr>
        <p:spPr>
          <a:xfrm>
            <a:off x="0" y="-4077"/>
            <a:ext cx="9144000" cy="5107164"/>
          </a:xfrm>
          <a:prstGeom prst="rect">
            <a:avLst/>
          </a:prstGeom>
          <a:solidFill>
            <a:srgbClr val="0511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Google Shape;102;p17"/>
          <p:cNvSpPr txBox="1">
            <a:spLocks noGrp="1"/>
          </p:cNvSpPr>
          <p:nvPr>
            <p:ph type="title"/>
          </p:nvPr>
        </p:nvSpPr>
        <p:spPr>
          <a:xfrm>
            <a:off x="387900" y="1100875"/>
            <a:ext cx="8368200" cy="622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Poppins Medium"/>
                <a:ea typeface="Poppins Medium"/>
                <a:cs typeface="Poppins Medium"/>
                <a:sym typeface="Poppins Medium"/>
              </a:rPr>
              <a:t>Working</a:t>
            </a:r>
            <a:endParaRPr sz="3000" dirty="0">
              <a:solidFill>
                <a:srgbClr val="0098FF"/>
              </a:solidFill>
              <a:latin typeface="Poppins Medium"/>
              <a:ea typeface="Poppins Medium"/>
              <a:cs typeface="Poppins Medium"/>
              <a:sym typeface="Poppins Medium"/>
            </a:endParaRPr>
          </a:p>
        </p:txBody>
      </p:sp>
      <p:sp>
        <p:nvSpPr>
          <p:cNvPr id="103" name="Google Shape;103;p17"/>
          <p:cNvSpPr txBox="1">
            <a:spLocks noGrp="1"/>
          </p:cNvSpPr>
          <p:nvPr>
            <p:ph type="body" idx="1"/>
          </p:nvPr>
        </p:nvSpPr>
        <p:spPr>
          <a:xfrm>
            <a:off x="593275" y="1801050"/>
            <a:ext cx="7471865" cy="10716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Font typeface="Poppins"/>
              <a:buChar char="●"/>
            </a:pPr>
            <a:r>
              <a:rPr lang="en-US" i="1" dirty="0">
                <a:latin typeface="Poppins"/>
                <a:ea typeface="Poppins"/>
                <a:cs typeface="Poppins"/>
                <a:sym typeface="Poppins"/>
              </a:rPr>
              <a:t>Viewing Data</a:t>
            </a:r>
          </a:p>
          <a:p>
            <a:pPr lvl="1" indent="-311150" algn="l">
              <a:spcBef>
                <a:spcPts val="0"/>
              </a:spcBef>
              <a:buSzPts val="1300"/>
              <a:buFont typeface="Poppins"/>
              <a:buChar char="●"/>
            </a:pPr>
            <a:r>
              <a:rPr lang="en-US" sz="1200" i="1" dirty="0">
                <a:latin typeface="Poppins"/>
                <a:ea typeface="Poppins"/>
                <a:cs typeface="Poppins"/>
                <a:sym typeface="Poppins"/>
              </a:rPr>
              <a:t>The data of monitored vehicles are stored in database and fetched in a web page.</a:t>
            </a:r>
            <a:endParaRPr sz="1100" i="1" dirty="0">
              <a:latin typeface="Poppins"/>
              <a:ea typeface="Poppins"/>
              <a:cs typeface="Poppins"/>
              <a:sym typeface="Poppins"/>
            </a:endParaRPr>
          </a:p>
        </p:txBody>
      </p:sp>
      <p:pic>
        <p:nvPicPr>
          <p:cNvPr id="104" name="Google Shape;104;p17"/>
          <p:cNvPicPr preferRelativeResize="0"/>
          <p:nvPr/>
        </p:nvPicPr>
        <p:blipFill rotWithShape="1">
          <a:blip r:embed="rId3">
            <a:alphaModFix/>
          </a:blip>
          <a:srcRect t="23689" b="22323"/>
          <a:stretch/>
        </p:blipFill>
        <p:spPr>
          <a:xfrm>
            <a:off x="6632750" y="201600"/>
            <a:ext cx="2328724" cy="602749"/>
          </a:xfrm>
          <a:prstGeom prst="rect">
            <a:avLst/>
          </a:prstGeom>
          <a:noFill/>
          <a:ln>
            <a:noFill/>
          </a:ln>
        </p:spPr>
      </p:pic>
      <p:pic>
        <p:nvPicPr>
          <p:cNvPr id="105" name="Google Shape;105;p17"/>
          <p:cNvPicPr preferRelativeResize="0"/>
          <p:nvPr/>
        </p:nvPicPr>
        <p:blipFill rotWithShape="1">
          <a:blip r:embed="rId4">
            <a:alphaModFix/>
          </a:blip>
          <a:srcRect/>
          <a:stretch/>
        </p:blipFill>
        <p:spPr>
          <a:xfrm>
            <a:off x="209050" y="40413"/>
            <a:ext cx="1852876" cy="925125"/>
          </a:xfrm>
          <a:prstGeom prst="rect">
            <a:avLst/>
          </a:prstGeom>
          <a:noFill/>
          <a:ln>
            <a:noFill/>
          </a:ln>
        </p:spPr>
      </p:pic>
      <p:pic>
        <p:nvPicPr>
          <p:cNvPr id="106" name="Google Shape;106;p17"/>
          <p:cNvPicPr preferRelativeResize="0"/>
          <p:nvPr/>
        </p:nvPicPr>
        <p:blipFill rotWithShape="1">
          <a:blip r:embed="rId5">
            <a:alphaModFix/>
          </a:blip>
          <a:srcRect/>
          <a:stretch/>
        </p:blipFill>
        <p:spPr>
          <a:xfrm>
            <a:off x="3974100" y="-94925"/>
            <a:ext cx="1195800" cy="1195800"/>
          </a:xfrm>
          <a:prstGeom prst="rect">
            <a:avLst/>
          </a:prstGeom>
          <a:noFill/>
          <a:ln>
            <a:noFill/>
          </a:ln>
        </p:spPr>
      </p:pic>
      <p:pic>
        <p:nvPicPr>
          <p:cNvPr id="3" name="Picture 2">
            <a:extLst>
              <a:ext uri="{FF2B5EF4-FFF2-40B4-BE49-F238E27FC236}">
                <a16:creationId xmlns:a16="http://schemas.microsoft.com/office/drawing/2014/main" id="{63BD0D3C-E9C3-4177-9217-5FA728D84FAE}"/>
              </a:ext>
            </a:extLst>
          </p:cNvPr>
          <p:cNvPicPr>
            <a:picLocks noChangeAspect="1"/>
          </p:cNvPicPr>
          <p:nvPr/>
        </p:nvPicPr>
        <p:blipFill>
          <a:blip r:embed="rId6"/>
          <a:stretch>
            <a:fillRect/>
          </a:stretch>
        </p:blipFill>
        <p:spPr>
          <a:xfrm>
            <a:off x="2638360" y="2872650"/>
            <a:ext cx="3617586" cy="1855615"/>
          </a:xfrm>
          <a:prstGeom prst="rect">
            <a:avLst/>
          </a:prstGeom>
        </p:spPr>
      </p:pic>
    </p:spTree>
    <p:extLst>
      <p:ext uri="{BB962C8B-B14F-4D97-AF65-F5344CB8AC3E}">
        <p14:creationId xmlns:p14="http://schemas.microsoft.com/office/powerpoint/2010/main" val="3019560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7" name="Rectangle 6">
            <a:extLst>
              <a:ext uri="{FF2B5EF4-FFF2-40B4-BE49-F238E27FC236}">
                <a16:creationId xmlns:a16="http://schemas.microsoft.com/office/drawing/2014/main" id="{FEE5EB3E-1DBF-427A-BE1F-F9D4D78E94D6}"/>
              </a:ext>
            </a:extLst>
          </p:cNvPr>
          <p:cNvSpPr/>
          <p:nvPr/>
        </p:nvSpPr>
        <p:spPr>
          <a:xfrm>
            <a:off x="0" y="-4077"/>
            <a:ext cx="9144000" cy="5107164"/>
          </a:xfrm>
          <a:prstGeom prst="rect">
            <a:avLst/>
          </a:prstGeom>
          <a:solidFill>
            <a:srgbClr val="0511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Google Shape;102;p17"/>
          <p:cNvSpPr txBox="1">
            <a:spLocks noGrp="1"/>
          </p:cNvSpPr>
          <p:nvPr>
            <p:ph type="title"/>
          </p:nvPr>
        </p:nvSpPr>
        <p:spPr>
          <a:xfrm>
            <a:off x="387900" y="1100875"/>
            <a:ext cx="8368200" cy="622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Poppins Medium"/>
                <a:ea typeface="Poppins Medium"/>
                <a:cs typeface="Poppins Medium"/>
                <a:sym typeface="Poppins Medium"/>
              </a:rPr>
              <a:t>Working</a:t>
            </a:r>
            <a:endParaRPr sz="3000" dirty="0">
              <a:solidFill>
                <a:srgbClr val="0098FF"/>
              </a:solidFill>
              <a:latin typeface="Poppins Medium"/>
              <a:ea typeface="Poppins Medium"/>
              <a:cs typeface="Poppins Medium"/>
              <a:sym typeface="Poppins Medium"/>
            </a:endParaRPr>
          </a:p>
        </p:txBody>
      </p:sp>
      <p:sp>
        <p:nvSpPr>
          <p:cNvPr id="103" name="Google Shape;103;p17"/>
          <p:cNvSpPr txBox="1">
            <a:spLocks noGrp="1"/>
          </p:cNvSpPr>
          <p:nvPr>
            <p:ph type="body" idx="1"/>
          </p:nvPr>
        </p:nvSpPr>
        <p:spPr>
          <a:xfrm>
            <a:off x="593275" y="1801050"/>
            <a:ext cx="7471865" cy="10716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Font typeface="Poppins"/>
              <a:buChar char="●"/>
            </a:pPr>
            <a:r>
              <a:rPr lang="en-US" i="1" dirty="0">
                <a:latin typeface="Poppins"/>
                <a:ea typeface="Poppins"/>
                <a:cs typeface="Poppins"/>
                <a:sym typeface="Poppins"/>
              </a:rPr>
              <a:t>Number Plate Detection</a:t>
            </a:r>
          </a:p>
          <a:p>
            <a:pPr lvl="1" indent="-311150" algn="l">
              <a:spcBef>
                <a:spcPts val="0"/>
              </a:spcBef>
              <a:buSzPts val="1300"/>
              <a:buFont typeface="Poppins"/>
              <a:buChar char="●"/>
            </a:pPr>
            <a:r>
              <a:rPr lang="en-US" sz="1200" i="1" dirty="0">
                <a:latin typeface="Poppins"/>
                <a:ea typeface="Poppins"/>
                <a:cs typeface="Poppins"/>
                <a:sym typeface="Poppins"/>
              </a:rPr>
              <a:t>With an image as input, bilateral filter is applied to smoothen and denoise the image without affecting the edges.</a:t>
            </a:r>
          </a:p>
          <a:p>
            <a:pPr lvl="1" indent="-311150" algn="l">
              <a:spcBef>
                <a:spcPts val="0"/>
              </a:spcBef>
              <a:buSzPts val="1300"/>
              <a:buFont typeface="Poppins"/>
              <a:buChar char="●"/>
            </a:pPr>
            <a:r>
              <a:rPr lang="en-US" sz="1200" i="1" dirty="0">
                <a:latin typeface="Poppins"/>
                <a:ea typeface="Poppins"/>
                <a:cs typeface="Poppins"/>
                <a:sym typeface="Poppins"/>
              </a:rPr>
              <a:t>Contours are drawn on the image and further processed to detect polygons in it.</a:t>
            </a:r>
          </a:p>
          <a:p>
            <a:pPr lvl="1" indent="-311150" algn="l">
              <a:spcBef>
                <a:spcPts val="0"/>
              </a:spcBef>
              <a:buSzPts val="1300"/>
              <a:buFont typeface="Poppins"/>
              <a:buChar char="●"/>
            </a:pPr>
            <a:r>
              <a:rPr lang="en-US" sz="1200" i="1" dirty="0">
                <a:latin typeface="Poppins"/>
                <a:ea typeface="Poppins"/>
                <a:cs typeface="Poppins"/>
                <a:sym typeface="Poppins"/>
              </a:rPr>
              <a:t>Then the detected area is extracted from the original image</a:t>
            </a:r>
          </a:p>
          <a:p>
            <a:pPr lvl="1" indent="-311150" algn="l">
              <a:spcBef>
                <a:spcPts val="0"/>
              </a:spcBef>
              <a:buSzPts val="1300"/>
              <a:buFont typeface="Poppins"/>
              <a:buChar char="●"/>
            </a:pPr>
            <a:r>
              <a:rPr lang="en-US" sz="1200" i="1" dirty="0">
                <a:latin typeface="Poppins"/>
                <a:ea typeface="Poppins"/>
                <a:cs typeface="Poppins"/>
                <a:sym typeface="Poppins"/>
              </a:rPr>
              <a:t>The extracted area is fed into OCR and the number is extracted from image.</a:t>
            </a:r>
            <a:endParaRPr sz="1100" i="1" dirty="0">
              <a:latin typeface="Poppins"/>
              <a:ea typeface="Poppins"/>
              <a:cs typeface="Poppins"/>
              <a:sym typeface="Poppins"/>
            </a:endParaRPr>
          </a:p>
        </p:txBody>
      </p:sp>
      <p:pic>
        <p:nvPicPr>
          <p:cNvPr id="104" name="Google Shape;104;p17"/>
          <p:cNvPicPr preferRelativeResize="0"/>
          <p:nvPr/>
        </p:nvPicPr>
        <p:blipFill rotWithShape="1">
          <a:blip r:embed="rId3">
            <a:alphaModFix/>
          </a:blip>
          <a:srcRect t="23689" b="22323"/>
          <a:stretch/>
        </p:blipFill>
        <p:spPr>
          <a:xfrm>
            <a:off x="6632750" y="201600"/>
            <a:ext cx="2328724" cy="602749"/>
          </a:xfrm>
          <a:prstGeom prst="rect">
            <a:avLst/>
          </a:prstGeom>
          <a:noFill/>
          <a:ln>
            <a:noFill/>
          </a:ln>
        </p:spPr>
      </p:pic>
      <p:pic>
        <p:nvPicPr>
          <p:cNvPr id="105" name="Google Shape;105;p17"/>
          <p:cNvPicPr preferRelativeResize="0"/>
          <p:nvPr/>
        </p:nvPicPr>
        <p:blipFill rotWithShape="1">
          <a:blip r:embed="rId4">
            <a:alphaModFix/>
          </a:blip>
          <a:srcRect/>
          <a:stretch/>
        </p:blipFill>
        <p:spPr>
          <a:xfrm>
            <a:off x="209050" y="40413"/>
            <a:ext cx="1852876" cy="925125"/>
          </a:xfrm>
          <a:prstGeom prst="rect">
            <a:avLst/>
          </a:prstGeom>
          <a:noFill/>
          <a:ln>
            <a:noFill/>
          </a:ln>
        </p:spPr>
      </p:pic>
      <p:pic>
        <p:nvPicPr>
          <p:cNvPr id="106" name="Google Shape;106;p17"/>
          <p:cNvPicPr preferRelativeResize="0"/>
          <p:nvPr/>
        </p:nvPicPr>
        <p:blipFill rotWithShape="1">
          <a:blip r:embed="rId5">
            <a:alphaModFix/>
          </a:blip>
          <a:srcRect/>
          <a:stretch/>
        </p:blipFill>
        <p:spPr>
          <a:xfrm>
            <a:off x="3974100" y="-94925"/>
            <a:ext cx="1195800" cy="1195800"/>
          </a:xfrm>
          <a:prstGeom prst="rect">
            <a:avLst/>
          </a:prstGeom>
          <a:noFill/>
          <a:ln>
            <a:noFill/>
          </a:ln>
        </p:spPr>
      </p:pic>
      <p:pic>
        <p:nvPicPr>
          <p:cNvPr id="3" name="Picture 2">
            <a:extLst>
              <a:ext uri="{FF2B5EF4-FFF2-40B4-BE49-F238E27FC236}">
                <a16:creationId xmlns:a16="http://schemas.microsoft.com/office/drawing/2014/main" id="{36A4E165-70FE-4359-93EA-14A10F4DD91B}"/>
              </a:ext>
            </a:extLst>
          </p:cNvPr>
          <p:cNvPicPr>
            <a:picLocks noChangeAspect="1"/>
          </p:cNvPicPr>
          <p:nvPr/>
        </p:nvPicPr>
        <p:blipFill>
          <a:blip r:embed="rId6"/>
          <a:stretch>
            <a:fillRect/>
          </a:stretch>
        </p:blipFill>
        <p:spPr>
          <a:xfrm>
            <a:off x="3272581" y="3457022"/>
            <a:ext cx="2709365" cy="1388040"/>
          </a:xfrm>
          <a:prstGeom prst="rect">
            <a:avLst/>
          </a:prstGeom>
        </p:spPr>
      </p:pic>
    </p:spTree>
    <p:extLst>
      <p:ext uri="{BB962C8B-B14F-4D97-AF65-F5344CB8AC3E}">
        <p14:creationId xmlns:p14="http://schemas.microsoft.com/office/powerpoint/2010/main" val="2488565626"/>
      </p:ext>
    </p:extLst>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TotalTime>
  <Words>779</Words>
  <Application>Microsoft Office PowerPoint</Application>
  <PresentationFormat>On-screen Show (16:9)</PresentationFormat>
  <Paragraphs>49</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Roboto</vt:lpstr>
      <vt:lpstr>Arial</vt:lpstr>
      <vt:lpstr>Orbitron SemiBold</vt:lpstr>
      <vt:lpstr>Poppins Medium</vt:lpstr>
      <vt:lpstr>Poppins</vt:lpstr>
      <vt:lpstr>Roboto Slab</vt:lpstr>
      <vt:lpstr>Marina</vt:lpstr>
      <vt:lpstr>PowerPoint Presentation</vt:lpstr>
      <vt:lpstr>TeamName.getBestOne()</vt:lpstr>
      <vt:lpstr>Problem Statement</vt:lpstr>
      <vt:lpstr>Solution</vt:lpstr>
      <vt:lpstr>Technical Stack Description</vt:lpstr>
      <vt:lpstr>Working</vt:lpstr>
      <vt:lpstr>Working</vt:lpstr>
      <vt:lpstr>Working</vt:lpstr>
      <vt:lpstr>Working</vt:lpstr>
      <vt:lpstr>Challenges</vt:lpstr>
      <vt:lpstr>Working Prototype</vt:lpstr>
      <vt:lpstr>PowerPoint Presentation</vt:lpstr>
      <vt:lpstr>PowerPoint Presentation</vt:lpstr>
      <vt:lpstr>References:   Detection of Vehicle Position and Speed using Camera Calibration and Image Projection Methods https://www.sciencedirect.com/science/article/pii/S187705091931083X  Vehicle speed measurement model for video-based systems https://www.sciencedirect.com/science/article/pii/S0045790618317774  An Efficient Approach for Detection and SpeedEstimation of Moving Vehicles https://www.sciencedirect.com/science/article/pii/S1877050916311103</vt:lpstr>
      <vt:lpstr>What’s next for your proposed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Veeramanohar A</dc:creator>
  <cp:lastModifiedBy>Veeramanohar A</cp:lastModifiedBy>
  <cp:revision>8</cp:revision>
  <dcterms:modified xsi:type="dcterms:W3CDTF">2021-10-30T10:47:57Z</dcterms:modified>
</cp:coreProperties>
</file>