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12192000" cy="6858000"/>
  <p:notesSz cx="6858000" cy="9144000"/>
  <p:embeddedFontLst>
    <p:embeddedFont>
      <p:font typeface="Bodoni" panose="020B060402020202020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3"/>
          <p:cNvSpPr/>
          <p:nvPr/>
        </p:nvSpPr>
        <p:spPr>
          <a:xfrm>
            <a:off x="7269139" y="916825"/>
            <a:ext cx="2652600" cy="1981200"/>
          </a:xfrm>
          <a:prstGeom prst="rect">
            <a:avLst/>
          </a:prstGeom>
          <a:noFill/>
          <a:ln>
            <a:noFill/>
          </a:ln>
        </p:spPr>
        <p:txBody>
          <a:bodyPr spcFirstLastPara="1" wrap="square" lIns="0" tIns="0" rIns="0" bIns="0" anchor="t" anchorCtr="0">
            <a:noAutofit/>
          </a:bodyPr>
          <a:lstStyle/>
          <a:p>
            <a:pPr marL="0" marR="0" lvl="0" indent="0" algn="l" rtl="0">
              <a:lnSpc>
                <a:spcPct val="107000"/>
              </a:lnSpc>
              <a:spcBef>
                <a:spcPts val="0"/>
              </a:spcBef>
              <a:spcAft>
                <a:spcPts val="0"/>
              </a:spcAft>
              <a:buNone/>
            </a:pPr>
            <a:r>
              <a:rPr lang="en-US" sz="6600" b="1" i="0" u="none" strike="noStrike" cap="none">
                <a:solidFill>
                  <a:srgbClr val="000000"/>
                </a:solidFill>
                <a:latin typeface="Calibri"/>
                <a:ea typeface="Calibri"/>
                <a:cs typeface="Calibri"/>
                <a:sym typeface="Calibri"/>
              </a:rPr>
              <a:t>‘2</a:t>
            </a:r>
            <a:r>
              <a:rPr lang="en-US" sz="6600" b="1">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sp>
        <p:nvSpPr>
          <p:cNvPr id="85" name="Google Shape;85;p13"/>
          <p:cNvSpPr txBox="1"/>
          <p:nvPr/>
        </p:nvSpPr>
        <p:spPr>
          <a:xfrm>
            <a:off x="348343" y="1326718"/>
            <a:ext cx="806413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a:solidFill>
                  <a:srgbClr val="C00000"/>
                </a:solidFill>
                <a:latin typeface="Bodoni"/>
                <a:ea typeface="Bodoni"/>
                <a:cs typeface="Bodoni"/>
                <a:sym typeface="Bodoni"/>
              </a:rPr>
              <a:t>Organized by</a:t>
            </a:r>
            <a:endParaRPr/>
          </a:p>
        </p:txBody>
      </p:sp>
      <p:sp>
        <p:nvSpPr>
          <p:cNvPr id="86" name="Google Shape;86;p13"/>
          <p:cNvSpPr txBox="1"/>
          <p:nvPr/>
        </p:nvSpPr>
        <p:spPr>
          <a:xfrm>
            <a:off x="316432" y="1837410"/>
            <a:ext cx="8055531" cy="646331"/>
          </a:xfrm>
          <a:prstGeom prst="rect">
            <a:avLst/>
          </a:prstGeom>
          <a:solidFill>
            <a:srgbClr val="BBD6EE"/>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Rajasthan Institute Of Engineering And Technology Jaipur</a:t>
            </a:r>
            <a:endParaRPr/>
          </a:p>
          <a:p>
            <a:pPr marL="0" marR="0" lvl="0" indent="0" algn="ctr" rtl="0">
              <a:spcBef>
                <a:spcPts val="0"/>
              </a:spcBef>
              <a:spcAft>
                <a:spcPts val="0"/>
              </a:spcAft>
              <a:buNone/>
            </a:pPr>
            <a:r>
              <a:rPr lang="en-US" sz="1200" b="0" i="0" u="none" strike="noStrike" cap="none">
                <a:solidFill>
                  <a:schemeClr val="dk1"/>
                </a:solidFill>
                <a:latin typeface="Calibri"/>
                <a:ea typeface="Calibri"/>
                <a:cs typeface="Calibri"/>
                <a:sym typeface="Calibri"/>
              </a:rPr>
              <a:t>(Affiliated to Rajasthan Technical University, Kota and Approved by AICTE, New Delhi)</a:t>
            </a:r>
            <a:endParaRPr/>
          </a:p>
        </p:txBody>
      </p:sp>
      <p:pic>
        <p:nvPicPr>
          <p:cNvPr id="87" name="Google Shape;87;p13"/>
          <p:cNvPicPr preferRelativeResize="0"/>
          <p:nvPr/>
        </p:nvPicPr>
        <p:blipFill rotWithShape="1">
          <a:blip r:embed="rId3">
            <a:alphaModFix/>
          </a:blip>
          <a:srcRect/>
          <a:stretch/>
        </p:blipFill>
        <p:spPr>
          <a:xfrm>
            <a:off x="8536625" y="353775"/>
            <a:ext cx="3620550" cy="6504225"/>
          </a:xfrm>
          <a:prstGeom prst="rect">
            <a:avLst/>
          </a:prstGeom>
          <a:noFill/>
          <a:ln>
            <a:noFill/>
          </a:ln>
        </p:spPr>
      </p:pic>
      <p:sp>
        <p:nvSpPr>
          <p:cNvPr id="88" name="Google Shape;88;p13"/>
          <p:cNvSpPr txBox="1"/>
          <p:nvPr/>
        </p:nvSpPr>
        <p:spPr>
          <a:xfrm>
            <a:off x="3124997" y="2822234"/>
            <a:ext cx="2438400" cy="369332"/>
          </a:xfrm>
          <a:prstGeom prst="rect">
            <a:avLst/>
          </a:prstGeom>
          <a:solidFill>
            <a:srgbClr val="F7CAAC"/>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30</a:t>
            </a:r>
            <a:r>
              <a:rPr lang="en-US" sz="1800" b="0" i="0" u="none" strike="noStrike" cap="none">
                <a:solidFill>
                  <a:schemeClr val="dk1"/>
                </a:solidFill>
                <a:latin typeface="Calibri"/>
                <a:ea typeface="Calibri"/>
                <a:cs typeface="Calibri"/>
                <a:sym typeface="Calibri"/>
              </a:rPr>
              <a:t>th </a:t>
            </a:r>
            <a:r>
              <a:rPr lang="en-US" sz="1800">
                <a:solidFill>
                  <a:schemeClr val="dk1"/>
                </a:solidFill>
                <a:latin typeface="Calibri"/>
                <a:ea typeface="Calibri"/>
                <a:cs typeface="Calibri"/>
                <a:sym typeface="Calibri"/>
              </a:rPr>
              <a:t>March </a:t>
            </a:r>
            <a:r>
              <a:rPr lang="en-US" sz="1800" b="0" i="0" u="none" strike="noStrike" cap="none">
                <a:solidFill>
                  <a:schemeClr val="dk1"/>
                </a:solidFill>
                <a:latin typeface="Calibri"/>
                <a:ea typeface="Calibri"/>
                <a:cs typeface="Calibri"/>
                <a:sym typeface="Calibri"/>
              </a:rPr>
              <a:t>202</a:t>
            </a:r>
            <a:r>
              <a:rPr lang="en-US" sz="1800">
                <a:solidFill>
                  <a:schemeClr val="dk1"/>
                </a:solidFill>
                <a:latin typeface="Calibri"/>
                <a:ea typeface="Calibri"/>
                <a:cs typeface="Calibri"/>
                <a:sym typeface="Calibri"/>
              </a:rPr>
              <a:t>2</a:t>
            </a: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830239" y="3530060"/>
            <a:ext cx="6940731" cy="3100252"/>
          </a:xfrm>
          <a:prstGeom prst="roundRect">
            <a:avLst>
              <a:gd name="adj" fmla="val 20523"/>
            </a:avLst>
          </a:prstGeom>
          <a:solidFill>
            <a:srgbClr val="EDEDE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a. Project Name </a:t>
            </a:r>
            <a:endParaRPr sz="18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b. Team Name</a:t>
            </a:r>
            <a:endParaRPr sz="18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c. Team Leader and Members Name</a:t>
            </a:r>
            <a:endParaRPr sz="18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 Technology Name</a:t>
            </a:r>
            <a:endParaRPr sz="18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endParaRPr sz="1800" b="1" i="0" u="none" strike="noStrike" cap="none">
              <a:solidFill>
                <a:schemeClr val="dk1"/>
              </a:solidFill>
              <a:latin typeface="Times New Roman"/>
              <a:ea typeface="Times New Roman"/>
              <a:cs typeface="Times New Roman"/>
              <a:sym typeface="Times New Roman"/>
            </a:endParaRPr>
          </a:p>
        </p:txBody>
      </p:sp>
      <p:sp>
        <p:nvSpPr>
          <p:cNvPr id="90" name="Google Shape;90;p13"/>
          <p:cNvSpPr/>
          <p:nvPr/>
        </p:nvSpPr>
        <p:spPr>
          <a:xfrm>
            <a:off x="1430239" y="13418"/>
            <a:ext cx="5838900" cy="1469400"/>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3"/>
          <p:cNvSpPr/>
          <p:nvPr/>
        </p:nvSpPr>
        <p:spPr>
          <a:xfrm>
            <a:off x="0" y="69077"/>
            <a:ext cx="1333500" cy="1412292"/>
          </a:xfrm>
          <a:prstGeom prst="ellipse">
            <a:avLst/>
          </a:prstGeom>
          <a:blipFill rotWithShape="1">
            <a:blip r:embed="rId5">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p:nvPr/>
        </p:nvSpPr>
        <p:spPr>
          <a:xfrm>
            <a:off x="1021080" y="78956"/>
            <a:ext cx="7121434" cy="85286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1" i="0" u="none" strike="noStrike" cap="none" dirty="0">
                <a:solidFill>
                  <a:schemeClr val="dk1"/>
                </a:solidFill>
                <a:latin typeface="Times New Roman"/>
                <a:ea typeface="Times New Roman"/>
                <a:cs typeface="Times New Roman"/>
                <a:sym typeface="Times New Roman"/>
              </a:rPr>
              <a:t>	</a:t>
            </a:r>
            <a:r>
              <a:rPr lang="en-US" sz="4400" b="1" dirty="0">
                <a:solidFill>
                  <a:schemeClr val="dk1"/>
                </a:solidFill>
                <a:latin typeface="Times New Roman"/>
                <a:ea typeface="Times New Roman"/>
                <a:cs typeface="Times New Roman"/>
                <a:sym typeface="Times New Roman"/>
              </a:rPr>
              <a:t>Introduction :</a:t>
            </a:r>
            <a:endParaRPr sz="4400" b="1" i="0" u="none" strike="noStrike" cap="none" dirty="0">
              <a:solidFill>
                <a:schemeClr val="dk1"/>
              </a:solidFill>
              <a:latin typeface="Times New Roman"/>
              <a:ea typeface="Times New Roman"/>
              <a:cs typeface="Times New Roman"/>
              <a:sym typeface="Times New Roman"/>
            </a:endParaRPr>
          </a:p>
        </p:txBody>
      </p:sp>
      <p:sp>
        <p:nvSpPr>
          <p:cNvPr id="104" name="Google Shape;104;p15"/>
          <p:cNvSpPr txBox="1">
            <a:spLocks noGrp="1"/>
          </p:cNvSpPr>
          <p:nvPr>
            <p:ph type="body" idx="1"/>
          </p:nvPr>
        </p:nvSpPr>
        <p:spPr>
          <a:xfrm>
            <a:off x="289559" y="1302266"/>
            <a:ext cx="10643912" cy="44793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dirty="0"/>
              <a:t>Face recognition is an important application in student attendance system because it saves time in marking attendance. It is a biometric technique. This application is used in where large numbers of students are present, it is difficult and time consuming to take attendance on paper one by one. So this application will help to reduce time consumption and make easy to take attendance of every student just by their face recognition. In this application students need to register themselves by entering their roll number and name which is attached with their face recognition. This data is connected with data base and store all students’ data. In this application LBPH (Local Binary Pattern Histogram) and cascade classifier used to recognize faces of students. </a:t>
            </a:r>
            <a:endParaRPr dirty="0">
              <a:latin typeface="Times New Roman"/>
              <a:ea typeface="Times New Roman"/>
              <a:cs typeface="Times New Roman"/>
              <a:sym typeface="Times New Roman"/>
            </a:endParaRPr>
          </a:p>
        </p:txBody>
      </p:sp>
      <p:sp>
        <p:nvSpPr>
          <p:cNvPr id="105" name="Google Shape;105;p15"/>
          <p:cNvSpPr/>
          <p:nvPr/>
        </p:nvSpPr>
        <p:spPr>
          <a:xfrm>
            <a:off x="289559" y="159387"/>
            <a:ext cx="1024891" cy="985791"/>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1021080" y="78956"/>
            <a:ext cx="7121434" cy="8528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	Problem Statement :</a:t>
            </a:r>
            <a:endParaRPr b="1" dirty="0">
              <a:latin typeface="Times New Roman"/>
              <a:ea typeface="Times New Roman"/>
              <a:cs typeface="Times New Roman"/>
              <a:sym typeface="Times New Roman"/>
            </a:endParaRPr>
          </a:p>
        </p:txBody>
      </p:sp>
      <p:sp>
        <p:nvSpPr>
          <p:cNvPr id="97" name="Google Shape;97;p14"/>
          <p:cNvSpPr txBox="1">
            <a:spLocks noGrp="1"/>
          </p:cNvSpPr>
          <p:nvPr>
            <p:ph type="body" idx="1"/>
          </p:nvPr>
        </p:nvSpPr>
        <p:spPr>
          <a:xfrm>
            <a:off x="289559" y="1233441"/>
            <a:ext cx="7852955" cy="447938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r>
              <a:rPr lang="en-US" dirty="0"/>
              <a:t>To develop a windows based prototype model for biometric attendance system using face recognition using python programming language.</a:t>
            </a:r>
          </a:p>
          <a:p>
            <a:pPr marL="0" lvl="0" indent="0" algn="l" rtl="0">
              <a:lnSpc>
                <a:spcPct val="90000"/>
              </a:lnSpc>
              <a:spcBef>
                <a:spcPts val="0"/>
              </a:spcBef>
              <a:spcAft>
                <a:spcPts val="0"/>
              </a:spcAft>
              <a:buClr>
                <a:schemeClr val="dk1"/>
              </a:buClr>
              <a:buSzPts val="2000"/>
              <a:buNone/>
            </a:pPr>
            <a:endParaRPr lang="en-US" dirty="0"/>
          </a:p>
          <a:p>
            <a:pPr marL="0" lvl="0" indent="0" algn="l" rtl="0">
              <a:lnSpc>
                <a:spcPct val="90000"/>
              </a:lnSpc>
              <a:spcBef>
                <a:spcPts val="0"/>
              </a:spcBef>
              <a:spcAft>
                <a:spcPts val="0"/>
              </a:spcAft>
              <a:buClr>
                <a:schemeClr val="dk1"/>
              </a:buClr>
              <a:buSzPts val="2000"/>
              <a:buNone/>
            </a:pPr>
            <a:endParaRPr lang="en-US" sz="1400" dirty="0"/>
          </a:p>
          <a:p>
            <a:pPr marL="0" lvl="0" indent="0" algn="l" rtl="0">
              <a:lnSpc>
                <a:spcPct val="90000"/>
              </a:lnSpc>
              <a:spcBef>
                <a:spcPts val="0"/>
              </a:spcBef>
              <a:spcAft>
                <a:spcPts val="0"/>
              </a:spcAft>
              <a:buClr>
                <a:schemeClr val="dk1"/>
              </a:buClr>
              <a:buSzPts val="2000"/>
              <a:buNone/>
            </a:pPr>
            <a:r>
              <a:rPr lang="en-US" sz="1400" dirty="0"/>
              <a:t> </a:t>
            </a:r>
            <a:r>
              <a:rPr lang="en-US" sz="3200" b="1" dirty="0"/>
              <a:t>OBJECTIVES: </a:t>
            </a:r>
          </a:p>
          <a:p>
            <a:pPr marL="0" lvl="0" indent="0" algn="l" rtl="0">
              <a:lnSpc>
                <a:spcPct val="90000"/>
              </a:lnSpc>
              <a:spcBef>
                <a:spcPts val="0"/>
              </a:spcBef>
              <a:spcAft>
                <a:spcPts val="0"/>
              </a:spcAft>
              <a:buClr>
                <a:schemeClr val="dk1"/>
              </a:buClr>
              <a:buSzPts val="2000"/>
              <a:buNone/>
            </a:pPr>
            <a:endParaRPr lang="en-US" sz="1400" dirty="0"/>
          </a:p>
          <a:p>
            <a:pPr marL="342900" lvl="0" algn="l" rtl="0">
              <a:lnSpc>
                <a:spcPct val="90000"/>
              </a:lnSpc>
              <a:spcBef>
                <a:spcPts val="0"/>
              </a:spcBef>
              <a:spcAft>
                <a:spcPts val="0"/>
              </a:spcAft>
              <a:buClr>
                <a:schemeClr val="dk1"/>
              </a:buClr>
              <a:buSzPts val="2000"/>
              <a:buAutoNum type="arabicPeriod"/>
            </a:pPr>
            <a:r>
              <a:rPr lang="en-US" sz="2400" dirty="0"/>
              <a:t>To detect faces. </a:t>
            </a:r>
          </a:p>
          <a:p>
            <a:pPr marL="342900" lvl="0" algn="l" rtl="0">
              <a:lnSpc>
                <a:spcPct val="90000"/>
              </a:lnSpc>
              <a:spcBef>
                <a:spcPts val="0"/>
              </a:spcBef>
              <a:spcAft>
                <a:spcPts val="0"/>
              </a:spcAft>
              <a:buClr>
                <a:schemeClr val="dk1"/>
              </a:buClr>
              <a:buSzPts val="2000"/>
              <a:buFont typeface="+mj-lt"/>
              <a:buAutoNum type="arabicPeriod"/>
            </a:pPr>
            <a:r>
              <a:rPr lang="en-US" sz="2400" dirty="0"/>
              <a:t>To mark attendance.</a:t>
            </a:r>
          </a:p>
          <a:p>
            <a:pPr marL="342900" lvl="0" algn="l" rtl="0">
              <a:lnSpc>
                <a:spcPct val="90000"/>
              </a:lnSpc>
              <a:spcBef>
                <a:spcPts val="0"/>
              </a:spcBef>
              <a:spcAft>
                <a:spcPts val="0"/>
              </a:spcAft>
              <a:buClr>
                <a:schemeClr val="dk1"/>
              </a:buClr>
              <a:buSzPts val="2000"/>
              <a:buFont typeface="+mj-lt"/>
              <a:buAutoNum type="arabicPeriod"/>
            </a:pPr>
            <a:r>
              <a:rPr lang="en-US" sz="2400" dirty="0"/>
              <a:t>To check defaulter list</a:t>
            </a:r>
            <a:r>
              <a:rPr lang="en-US" sz="1400" dirty="0"/>
              <a:t>.</a:t>
            </a:r>
          </a:p>
        </p:txBody>
      </p:sp>
      <p:sp>
        <p:nvSpPr>
          <p:cNvPr id="98" name="Google Shape;98;p14"/>
          <p:cNvSpPr/>
          <p:nvPr/>
        </p:nvSpPr>
        <p:spPr>
          <a:xfrm>
            <a:off x="212510" y="87314"/>
            <a:ext cx="1158241" cy="99531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p:nvPr/>
        </p:nvSpPr>
        <p:spPr>
          <a:xfrm>
            <a:off x="1021080" y="78956"/>
            <a:ext cx="7121434" cy="85286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1" i="0" u="none" strike="noStrike" cap="none" dirty="0">
                <a:solidFill>
                  <a:schemeClr val="dk1"/>
                </a:solidFill>
                <a:latin typeface="Times New Roman"/>
                <a:ea typeface="Times New Roman"/>
                <a:cs typeface="Times New Roman"/>
                <a:sym typeface="Times New Roman"/>
              </a:rPr>
              <a:t>	Proposed System :</a:t>
            </a:r>
            <a:endParaRPr sz="4400" b="1" i="0" u="none" strike="noStrike" cap="none" dirty="0">
              <a:solidFill>
                <a:schemeClr val="dk1"/>
              </a:solidFill>
              <a:latin typeface="Times New Roman"/>
              <a:ea typeface="Times New Roman"/>
              <a:cs typeface="Times New Roman"/>
              <a:sym typeface="Times New Roman"/>
            </a:endParaRPr>
          </a:p>
        </p:txBody>
      </p:sp>
      <p:sp>
        <p:nvSpPr>
          <p:cNvPr id="111" name="Google Shape;111;p16"/>
          <p:cNvSpPr txBox="1"/>
          <p:nvPr/>
        </p:nvSpPr>
        <p:spPr>
          <a:xfrm>
            <a:off x="289559" y="1233441"/>
            <a:ext cx="7852955" cy="4479381"/>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chemeClr val="dk1"/>
              </a:buClr>
              <a:buSzPts val="2000"/>
            </a:pPr>
            <a:r>
              <a:rPr lang="en-US" sz="2800" dirty="0"/>
              <a:t>Proposed system is biometric attendance system using face recognition. Face detection has been extensively researched in past few decades. It is a specific case of object detection which determines the size of candidate faces in an image. It is a process of designing a system by giving input consisting of images that contains faces and then training a classifier to identify a face in an image. The main focus of this system is to decrease false positive rate thereby increasing accuracy.</a:t>
            </a:r>
            <a:endParaRPr sz="2000" b="0" i="0" u="none" strike="noStrike" cap="none" dirty="0">
              <a:solidFill>
                <a:schemeClr val="dk1"/>
              </a:solidFill>
              <a:latin typeface="Times New Roman"/>
              <a:ea typeface="Times New Roman"/>
              <a:cs typeface="Times New Roman"/>
              <a:sym typeface="Times New Roman"/>
            </a:endParaRPr>
          </a:p>
        </p:txBody>
      </p:sp>
      <p:sp>
        <p:nvSpPr>
          <p:cNvPr id="112" name="Google Shape;112;p16"/>
          <p:cNvSpPr/>
          <p:nvPr/>
        </p:nvSpPr>
        <p:spPr>
          <a:xfrm>
            <a:off x="289559" y="-3152"/>
            <a:ext cx="1100138" cy="1148330"/>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p:nvPr/>
        </p:nvSpPr>
        <p:spPr>
          <a:xfrm>
            <a:off x="1021080" y="49459"/>
            <a:ext cx="7121434" cy="85286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1" i="0" u="none" strike="noStrike" cap="none" dirty="0">
                <a:solidFill>
                  <a:schemeClr val="dk1"/>
                </a:solidFill>
                <a:latin typeface="Times New Roman"/>
                <a:ea typeface="Times New Roman"/>
                <a:cs typeface="Times New Roman"/>
                <a:sym typeface="Times New Roman"/>
              </a:rPr>
              <a:t>	Functionality  :</a:t>
            </a:r>
            <a:endParaRPr sz="4400" b="1" i="0" u="none" strike="noStrike" cap="none" dirty="0">
              <a:solidFill>
                <a:schemeClr val="dk1"/>
              </a:solidFill>
              <a:latin typeface="Times New Roman"/>
              <a:ea typeface="Times New Roman"/>
              <a:cs typeface="Times New Roman"/>
              <a:sym typeface="Times New Roman"/>
            </a:endParaRPr>
          </a:p>
        </p:txBody>
      </p:sp>
      <p:sp>
        <p:nvSpPr>
          <p:cNvPr id="118" name="Google Shape;118;p17"/>
          <p:cNvSpPr txBox="1"/>
          <p:nvPr/>
        </p:nvSpPr>
        <p:spPr>
          <a:xfrm>
            <a:off x="289559" y="1233441"/>
            <a:ext cx="7852955" cy="4479381"/>
          </a:xfrm>
          <a:prstGeom prst="rect">
            <a:avLst/>
          </a:prstGeom>
          <a:noFill/>
          <a:ln>
            <a:noFill/>
          </a:ln>
        </p:spPr>
        <p:txBody>
          <a:bodyPr spcFirstLastPara="1" wrap="square" lIns="91425" tIns="45700" rIns="91425" bIns="45700" anchor="t" anchorCtr="0">
            <a:normAutofit/>
          </a:bodyPr>
          <a:lstStyle/>
          <a:p>
            <a:pPr algn="l"/>
            <a:r>
              <a:rPr lang="en-US" sz="2800" b="0" i="0">
                <a:solidFill>
                  <a:srgbClr val="222222"/>
                </a:solidFill>
                <a:effectLst/>
                <a:latin typeface="Roboto" panose="02000000000000000000" pitchFamily="2" charset="0"/>
              </a:rPr>
              <a:t>➡</a:t>
            </a:r>
            <a:r>
              <a:rPr lang="en-US" sz="2800" b="1" i="0">
                <a:solidFill>
                  <a:srgbClr val="222222"/>
                </a:solidFill>
                <a:effectLst/>
                <a:latin typeface="Roboto" panose="02000000000000000000" pitchFamily="2" charset="0"/>
              </a:rPr>
              <a:t>Face Detection </a:t>
            </a:r>
            <a:r>
              <a:rPr lang="en-US" sz="2800" b="0" i="0">
                <a:solidFill>
                  <a:srgbClr val="222222"/>
                </a:solidFill>
                <a:effectLst/>
                <a:latin typeface="Roboto" panose="02000000000000000000" pitchFamily="2" charset="0"/>
              </a:rPr>
              <a:t>– Detect and locate human faces from a picture and get high precision face bounding boxes.</a:t>
            </a:r>
          </a:p>
          <a:p>
            <a:pPr algn="l"/>
            <a:r>
              <a:rPr lang="en-US" sz="2800" b="0" i="0">
                <a:solidFill>
                  <a:srgbClr val="222222"/>
                </a:solidFill>
                <a:effectLst/>
                <a:latin typeface="Roboto" panose="02000000000000000000" pitchFamily="2" charset="0"/>
              </a:rPr>
              <a:t>➡</a:t>
            </a:r>
            <a:r>
              <a:rPr lang="en-US" sz="2800" b="1" i="0">
                <a:solidFill>
                  <a:srgbClr val="222222"/>
                </a:solidFill>
                <a:effectLst/>
                <a:latin typeface="Roboto" panose="02000000000000000000" pitchFamily="2" charset="0"/>
              </a:rPr>
              <a:t>Face Recognition </a:t>
            </a:r>
            <a:r>
              <a:rPr lang="en-US" sz="2800" b="0" i="0">
                <a:solidFill>
                  <a:srgbClr val="222222"/>
                </a:solidFill>
                <a:effectLst/>
                <a:latin typeface="Roboto" panose="02000000000000000000" pitchFamily="2" charset="0"/>
              </a:rPr>
              <a:t>– Recognizes faces in videos, photos, and the real world, without any glitch.</a:t>
            </a:r>
          </a:p>
          <a:p>
            <a:pPr algn="l"/>
            <a:r>
              <a:rPr lang="en-US" sz="2800" b="0" i="0">
                <a:solidFill>
                  <a:srgbClr val="222222"/>
                </a:solidFill>
                <a:effectLst/>
                <a:latin typeface="Roboto" panose="02000000000000000000" pitchFamily="2" charset="0"/>
              </a:rPr>
              <a:t>➡</a:t>
            </a:r>
            <a:r>
              <a:rPr lang="en-US" sz="2800" b="1" i="0">
                <a:solidFill>
                  <a:srgbClr val="222222"/>
                </a:solidFill>
                <a:effectLst/>
                <a:latin typeface="Roboto" panose="02000000000000000000" pitchFamily="2" charset="0"/>
              </a:rPr>
              <a:t>Real Time Tracking </a:t>
            </a:r>
            <a:r>
              <a:rPr lang="en-US" sz="2800" b="0" i="0">
                <a:solidFill>
                  <a:srgbClr val="222222"/>
                </a:solidFill>
                <a:effectLst/>
                <a:latin typeface="Roboto" panose="02000000000000000000" pitchFamily="2" charset="0"/>
              </a:rPr>
              <a:t>– Detects and Track Faces in real time.</a:t>
            </a:r>
          </a:p>
        </p:txBody>
      </p:sp>
      <p:sp>
        <p:nvSpPr>
          <p:cNvPr id="119" name="Google Shape;119;p17"/>
          <p:cNvSpPr/>
          <p:nvPr/>
        </p:nvSpPr>
        <p:spPr>
          <a:xfrm>
            <a:off x="289558" y="78956"/>
            <a:ext cx="1062991" cy="852862"/>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8"/>
          <p:cNvSpPr txBox="1"/>
          <p:nvPr/>
        </p:nvSpPr>
        <p:spPr>
          <a:xfrm>
            <a:off x="1021080" y="78956"/>
            <a:ext cx="7121434" cy="85286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1" i="0" u="none" strike="noStrike" cap="none" dirty="0">
                <a:solidFill>
                  <a:schemeClr val="dk1"/>
                </a:solidFill>
                <a:latin typeface="Times New Roman"/>
                <a:ea typeface="Times New Roman"/>
                <a:cs typeface="Times New Roman"/>
                <a:sym typeface="Times New Roman"/>
              </a:rPr>
              <a:t>	Merits :</a:t>
            </a:r>
            <a:endParaRPr sz="4400" b="1" i="0" u="none" strike="noStrike" cap="none" dirty="0">
              <a:solidFill>
                <a:schemeClr val="dk1"/>
              </a:solidFill>
              <a:latin typeface="Times New Roman"/>
              <a:ea typeface="Times New Roman"/>
              <a:cs typeface="Times New Roman"/>
              <a:sym typeface="Times New Roman"/>
            </a:endParaRPr>
          </a:p>
        </p:txBody>
      </p:sp>
      <p:sp>
        <p:nvSpPr>
          <p:cNvPr id="125" name="Google Shape;125;p18"/>
          <p:cNvSpPr txBox="1"/>
          <p:nvPr/>
        </p:nvSpPr>
        <p:spPr>
          <a:xfrm>
            <a:off x="346500" y="1404263"/>
            <a:ext cx="7852955" cy="4479381"/>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chemeClr val="dk1"/>
              </a:buClr>
              <a:buSzPts val="2000"/>
            </a:pPr>
            <a:r>
              <a:rPr lang="en-US" sz="2800" dirty="0"/>
              <a:t>1.Ease in maintaining attendance. </a:t>
            </a:r>
          </a:p>
          <a:p>
            <a:pPr marR="0" lvl="0" algn="l" rtl="0">
              <a:lnSpc>
                <a:spcPct val="90000"/>
              </a:lnSpc>
              <a:spcBef>
                <a:spcPts val="0"/>
              </a:spcBef>
              <a:spcAft>
                <a:spcPts val="0"/>
              </a:spcAft>
              <a:buClr>
                <a:schemeClr val="dk1"/>
              </a:buClr>
              <a:buSzPts val="2000"/>
            </a:pPr>
            <a:r>
              <a:rPr lang="en-US" sz="2800" dirty="0"/>
              <a:t>2. Reduced paper work. </a:t>
            </a:r>
          </a:p>
          <a:p>
            <a:pPr marR="0" lvl="0" algn="l" rtl="0">
              <a:lnSpc>
                <a:spcPct val="90000"/>
              </a:lnSpc>
              <a:spcBef>
                <a:spcPts val="0"/>
              </a:spcBef>
              <a:spcAft>
                <a:spcPts val="0"/>
              </a:spcAft>
              <a:buClr>
                <a:schemeClr val="dk1"/>
              </a:buClr>
              <a:buSzPts val="2000"/>
            </a:pPr>
            <a:r>
              <a:rPr lang="en-US" sz="2800" dirty="0"/>
              <a:t>3. Automatically operated and accurate. </a:t>
            </a:r>
          </a:p>
          <a:p>
            <a:pPr marR="0" lvl="0" algn="l" rtl="0">
              <a:lnSpc>
                <a:spcPct val="90000"/>
              </a:lnSpc>
              <a:spcBef>
                <a:spcPts val="0"/>
              </a:spcBef>
              <a:spcAft>
                <a:spcPts val="0"/>
              </a:spcAft>
              <a:buClr>
                <a:schemeClr val="dk1"/>
              </a:buClr>
              <a:buSzPts val="2000"/>
            </a:pPr>
            <a:r>
              <a:rPr lang="en-US" sz="2800" dirty="0"/>
              <a:t>4. Reliable and user friendly. </a:t>
            </a:r>
          </a:p>
          <a:p>
            <a:pPr marR="0" lvl="0" algn="l" rtl="0">
              <a:lnSpc>
                <a:spcPct val="90000"/>
              </a:lnSpc>
              <a:spcBef>
                <a:spcPts val="0"/>
              </a:spcBef>
              <a:spcAft>
                <a:spcPts val="0"/>
              </a:spcAft>
              <a:buClr>
                <a:schemeClr val="dk1"/>
              </a:buClr>
              <a:buSzPts val="2000"/>
            </a:pPr>
            <a:r>
              <a:rPr lang="en-US" sz="2800" dirty="0"/>
              <a:t>5. Increased productivity. </a:t>
            </a:r>
            <a:endParaRPr sz="2000" b="0" i="0" u="none" strike="noStrike" cap="none" dirty="0">
              <a:solidFill>
                <a:schemeClr val="dk1"/>
              </a:solidFill>
              <a:latin typeface="Times New Roman"/>
              <a:ea typeface="Times New Roman"/>
              <a:cs typeface="Times New Roman"/>
              <a:sym typeface="Times New Roman"/>
            </a:endParaRPr>
          </a:p>
        </p:txBody>
      </p:sp>
      <p:sp>
        <p:nvSpPr>
          <p:cNvPr id="126" name="Google Shape;126;p18"/>
          <p:cNvSpPr/>
          <p:nvPr/>
        </p:nvSpPr>
        <p:spPr>
          <a:xfrm>
            <a:off x="289559" y="78956"/>
            <a:ext cx="948691" cy="852862"/>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p:nvPr/>
        </p:nvSpPr>
        <p:spPr>
          <a:xfrm>
            <a:off x="1021080" y="78956"/>
            <a:ext cx="7121434" cy="85286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Times New Roman"/>
              <a:buNone/>
            </a:pPr>
            <a:r>
              <a:rPr lang="en-US" sz="4400" b="1" i="0" u="none" strike="noStrike" cap="none" dirty="0">
                <a:solidFill>
                  <a:schemeClr val="dk1"/>
                </a:solidFill>
                <a:latin typeface="Times New Roman"/>
                <a:ea typeface="Times New Roman"/>
                <a:cs typeface="Times New Roman"/>
                <a:sym typeface="Times New Roman"/>
              </a:rPr>
              <a:t>	Applications :</a:t>
            </a:r>
            <a:endParaRPr sz="4400" b="1" i="0" u="none" strike="noStrike" cap="none" dirty="0">
              <a:solidFill>
                <a:schemeClr val="dk1"/>
              </a:solidFill>
              <a:latin typeface="Times New Roman"/>
              <a:ea typeface="Times New Roman"/>
              <a:cs typeface="Times New Roman"/>
              <a:sym typeface="Times New Roman"/>
            </a:endParaRPr>
          </a:p>
        </p:txBody>
      </p:sp>
      <p:sp>
        <p:nvSpPr>
          <p:cNvPr id="132" name="Google Shape;132;p19"/>
          <p:cNvSpPr txBox="1"/>
          <p:nvPr/>
        </p:nvSpPr>
        <p:spPr>
          <a:xfrm>
            <a:off x="90435" y="1346479"/>
            <a:ext cx="7278356" cy="4322211"/>
          </a:xfrm>
          <a:prstGeom prst="rect">
            <a:avLst/>
          </a:prstGeom>
          <a:noFill/>
          <a:ln>
            <a:noFill/>
          </a:ln>
        </p:spPr>
        <p:txBody>
          <a:bodyPr spcFirstLastPara="1" wrap="square" lIns="91425" tIns="45700" rIns="91425" bIns="45700" anchor="t" anchorCtr="0">
            <a:normAutofit/>
          </a:bodyPr>
          <a:lstStyle/>
          <a:p>
            <a:pPr lvl="1">
              <a:lnSpc>
                <a:spcPct val="90000"/>
              </a:lnSpc>
              <a:buClr>
                <a:schemeClr val="dk1"/>
              </a:buClr>
              <a:buSzPts val="2000"/>
            </a:pPr>
            <a:r>
              <a:rPr lang="en-US" sz="2800" dirty="0"/>
              <a:t>1.To verify identities in government   organization.</a:t>
            </a:r>
          </a:p>
          <a:p>
            <a:pPr algn="just">
              <a:lnSpc>
                <a:spcPct val="90000"/>
              </a:lnSpc>
              <a:buClr>
                <a:schemeClr val="dk1"/>
              </a:buClr>
              <a:buSzPts val="2000"/>
            </a:pPr>
            <a:r>
              <a:rPr lang="en-US" sz="2800" dirty="0"/>
              <a:t>2.Enterprises.                                                       3.Attendance in Schools and colleges.              4. To detect fake entries at international borders. </a:t>
            </a:r>
          </a:p>
          <a:p>
            <a:pPr algn="just">
              <a:lnSpc>
                <a:spcPct val="90000"/>
              </a:lnSpc>
              <a:buClr>
                <a:schemeClr val="dk1"/>
              </a:buClr>
              <a:buSzPts val="2000"/>
            </a:pPr>
            <a:r>
              <a:rPr lang="en-US" sz="2800" dirty="0"/>
              <a:t>5. Industries.</a:t>
            </a:r>
            <a:endParaRPr sz="2000" b="0" i="0" u="none" strike="noStrike" cap="none" dirty="0">
              <a:solidFill>
                <a:schemeClr val="dk1"/>
              </a:solidFill>
              <a:latin typeface="Times New Roman"/>
              <a:ea typeface="Times New Roman"/>
              <a:cs typeface="Times New Roman"/>
              <a:sym typeface="Times New Roman"/>
            </a:endParaRPr>
          </a:p>
        </p:txBody>
      </p:sp>
      <p:sp>
        <p:nvSpPr>
          <p:cNvPr id="133" name="Google Shape;133;p19"/>
          <p:cNvSpPr/>
          <p:nvPr/>
        </p:nvSpPr>
        <p:spPr>
          <a:xfrm>
            <a:off x="361950" y="78956"/>
            <a:ext cx="1152525" cy="95721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0"/>
          <p:cNvPicPr preferRelativeResize="0"/>
          <p:nvPr/>
        </p:nvPicPr>
        <p:blipFill rotWithShape="1">
          <a:blip r:embed="rId3">
            <a:alphaModFix/>
          </a:blip>
          <a:srcRect/>
          <a:stretch/>
        </p:blipFill>
        <p:spPr>
          <a:xfrm>
            <a:off x="8371963" y="57945"/>
            <a:ext cx="3785204" cy="6800055"/>
          </a:xfrm>
          <a:prstGeom prst="rect">
            <a:avLst/>
          </a:prstGeom>
          <a:noFill/>
          <a:ln>
            <a:noFill/>
          </a:ln>
        </p:spPr>
      </p:pic>
      <p:sp>
        <p:nvSpPr>
          <p:cNvPr id="139" name="Google Shape;139;p20"/>
          <p:cNvSpPr txBox="1"/>
          <p:nvPr/>
        </p:nvSpPr>
        <p:spPr>
          <a:xfrm>
            <a:off x="1175658" y="680423"/>
            <a:ext cx="8064136" cy="235073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6000"/>
              <a:buFont typeface="Times New Roman"/>
              <a:buNone/>
            </a:pPr>
            <a:r>
              <a:rPr lang="en-US" sz="6000" b="1" i="0" u="none" strike="noStrike" cap="none">
                <a:solidFill>
                  <a:schemeClr val="dk1"/>
                </a:solidFill>
                <a:latin typeface="Times New Roman"/>
                <a:ea typeface="Times New Roman"/>
                <a:cs typeface="Times New Roman"/>
                <a:sym typeface="Times New Roman"/>
              </a:rPr>
              <a:t>	THANK YOU</a:t>
            </a:r>
            <a:endParaRPr sz="6000" b="1" i="0" u="none" strike="noStrike" cap="none">
              <a:solidFill>
                <a:schemeClr val="dk1"/>
              </a:solidFill>
              <a:latin typeface="Times New Roman"/>
              <a:ea typeface="Times New Roman"/>
              <a:cs typeface="Times New Roman"/>
              <a:sym typeface="Times New Roman"/>
            </a:endParaRPr>
          </a:p>
        </p:txBody>
      </p:sp>
      <p:sp>
        <p:nvSpPr>
          <p:cNvPr id="140" name="Google Shape;140;p20"/>
          <p:cNvSpPr txBox="1"/>
          <p:nvPr/>
        </p:nvSpPr>
        <p:spPr>
          <a:xfrm>
            <a:off x="455152" y="2633579"/>
            <a:ext cx="7852955" cy="4479381"/>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000"/>
              <a:buFont typeface="Arial"/>
              <a:buChar char="•"/>
            </a:pPr>
            <a:r>
              <a:rPr lang="en-US" sz="2000" b="0" i="0" u="none" strike="noStrike" cap="none">
                <a:solidFill>
                  <a:schemeClr val="dk1"/>
                </a:solidFill>
                <a:latin typeface="Times New Roman"/>
                <a:ea typeface="Times New Roman"/>
                <a:cs typeface="Times New Roman"/>
                <a:sym typeface="Times New Roman"/>
              </a:rPr>
              <a:t>Note – Rename the file as </a:t>
            </a:r>
            <a:r>
              <a:rPr lang="en-US" sz="2000" b="1" i="0" u="none" strike="noStrike" cap="none">
                <a:solidFill>
                  <a:schemeClr val="dk1"/>
                </a:solidFill>
                <a:latin typeface="Times New Roman"/>
                <a:ea typeface="Times New Roman"/>
                <a:cs typeface="Times New Roman"/>
                <a:sym typeface="Times New Roman"/>
              </a:rPr>
              <a:t>TeamName_SW </a:t>
            </a:r>
            <a:r>
              <a:rPr lang="en-US" sz="2000" b="0" i="0" u="none" strike="noStrike" cap="none">
                <a:solidFill>
                  <a:schemeClr val="dk1"/>
                </a:solidFill>
                <a:latin typeface="Times New Roman"/>
                <a:ea typeface="Times New Roman"/>
                <a:cs typeface="Times New Roman"/>
                <a:sym typeface="Times New Roman"/>
              </a:rPr>
              <a:t>for software and </a:t>
            </a:r>
            <a:r>
              <a:rPr lang="en-US" sz="2000" b="1" i="0" u="none" strike="noStrike" cap="none">
                <a:solidFill>
                  <a:schemeClr val="dk1"/>
                </a:solidFill>
                <a:latin typeface="Times New Roman"/>
                <a:ea typeface="Times New Roman"/>
                <a:cs typeface="Times New Roman"/>
                <a:sym typeface="Times New Roman"/>
              </a:rPr>
              <a:t>TeamName_HW</a:t>
            </a:r>
            <a:r>
              <a:rPr lang="en-US" sz="2000" b="0" i="0" u="none" strike="noStrike" cap="none">
                <a:solidFill>
                  <a:schemeClr val="dk1"/>
                </a:solidFill>
                <a:latin typeface="Times New Roman"/>
                <a:ea typeface="Times New Roman"/>
                <a:cs typeface="Times New Roman"/>
                <a:sym typeface="Times New Roman"/>
              </a:rPr>
              <a:t> for hardware.</a:t>
            </a: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a:t>
            </a:r>
            <a:endParaRPr sz="2000" b="0" i="0" u="none" strike="noStrike" cap="none">
              <a:solidFill>
                <a:schemeClr val="dk1"/>
              </a:solidFill>
              <a:latin typeface="Times New Roman"/>
              <a:ea typeface="Times New Roman"/>
              <a:cs typeface="Times New Roman"/>
              <a:sym typeface="Times New Roman"/>
            </a:endParaRPr>
          </a:p>
        </p:txBody>
      </p:sp>
      <p:sp>
        <p:nvSpPr>
          <p:cNvPr id="141" name="Google Shape;141;p20"/>
          <p:cNvSpPr/>
          <p:nvPr/>
        </p:nvSpPr>
        <p:spPr>
          <a:xfrm>
            <a:off x="455152" y="85110"/>
            <a:ext cx="1152525" cy="1190625"/>
          </a:xfrm>
          <a:prstGeom prst="ellipse">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465</Words>
  <Application>Microsoft Office PowerPoint</Application>
  <PresentationFormat>Widescreen</PresentationFormat>
  <Paragraphs>43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Roboto</vt:lpstr>
      <vt:lpstr>Arial</vt:lpstr>
      <vt:lpstr>Bodoni</vt:lpstr>
      <vt:lpstr>Times New Roman</vt:lpstr>
      <vt:lpstr>Office Theme</vt:lpstr>
      <vt:lpstr>PowerPoint Presentation</vt:lpstr>
      <vt:lpstr>PowerPoint Presentation</vt:lpstr>
      <vt:lpstr> Problem Statement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91731</dc:creator>
  <cp:lastModifiedBy> </cp:lastModifiedBy>
  <cp:revision>4</cp:revision>
  <dcterms:modified xsi:type="dcterms:W3CDTF">2022-03-29T18:51:31Z</dcterms:modified>
</cp:coreProperties>
</file>