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f35b2597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f35b2597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f35b2597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f35b2597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f35b2597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f35b2597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f35b2597d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f35b2597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f35b2597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f35b2597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f35b2597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f35b2597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f35b2597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f35b2597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f35b2597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f35b2597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f35b2597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f35b2597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f35b2597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f35b2597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f35b2597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f35b2597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f35b2597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f35b2597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f35b2597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f35b2597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f35b2597d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f35b2597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f35b2597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f35b2597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f35b2597d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f35b2597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f35b2597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f35b2597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f35b2597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f35b2597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f35b2597d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f35b2597d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f35b2597d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f35b2597d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f35b2597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f35b2597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f35b2597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f35b2597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f35b2597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f35b2597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f35b2597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f35b2597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f35b2597d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4f35b2597d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f35b2597d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f35b2597d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f35b2597d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4f35b2597d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f35b2597d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f35b2597d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f35b2597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4f35b2597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f35b2597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f35b2597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f35b2597d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f35b2597d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f35b2597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4f35b2597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f35b2597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f35b2597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4f35b2597d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4f35b2597d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f35b2597d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f35b2597d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4f35b2597d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4f35b2597d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4f35b2597d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4f35b2597d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f35b2597d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4f35b2597d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4f35b2597d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4f35b2597d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4f35b2597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4f35b2597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4f35b2597d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4f35b2597d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4f35b2597d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4f35b2597d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4f35b2597d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4f35b2597d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f35b2597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f35b2597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4f35b2597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4f35b2597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f35b2597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4f35b2597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f35b2597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f35b2597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f35b2597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f35b2597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f35b2597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f35b2597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8.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5.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2.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1.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0.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2.png"/><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8.png"/><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907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CREDIT EDA</a:t>
            </a:r>
            <a:endParaRPr/>
          </a:p>
          <a:p>
            <a:pPr indent="0" lvl="0" marL="0" rtl="0" algn="ctr">
              <a:spcBef>
                <a:spcPts val="0"/>
              </a:spcBef>
              <a:spcAft>
                <a:spcPts val="0"/>
              </a:spcAft>
              <a:buNone/>
            </a:pPr>
            <a:r>
              <a:rPr lang="en"/>
              <a:t>CASE STUDY</a:t>
            </a:r>
            <a:endParaRPr/>
          </a:p>
        </p:txBody>
      </p:sp>
      <p:sp>
        <p:nvSpPr>
          <p:cNvPr id="55" name="Google Shape;55;p13"/>
          <p:cNvSpPr txBox="1"/>
          <p:nvPr>
            <p:ph idx="1" type="subTitle"/>
          </p:nvPr>
        </p:nvSpPr>
        <p:spPr>
          <a:xfrm>
            <a:off x="311700" y="3081700"/>
            <a:ext cx="8520600" cy="13737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a:t>Prepared by:</a:t>
            </a:r>
            <a:endParaRPr b="1"/>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None/>
            </a:pPr>
            <a:r>
              <a:rPr lang="en"/>
              <a:t>Vicky Kumar</a:t>
            </a:r>
            <a:endParaRPr/>
          </a:p>
          <a:p>
            <a:pPr indent="0" lvl="0" marL="0" rtl="0" algn="ctr">
              <a:spcBef>
                <a:spcPts val="0"/>
              </a:spcBef>
              <a:spcAft>
                <a:spcPts val="0"/>
              </a:spcAft>
              <a:buClr>
                <a:schemeClr val="dk1"/>
              </a:buClr>
              <a:buSzPct val="39285"/>
              <a:buFont typeface="Arial"/>
              <a:buNone/>
            </a:pPr>
            <a:r>
              <a:rPr lang="en"/>
              <a:t>(18erecs080.vicky@rietjaipur.ac.in)</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Analyzing Application Data</a:t>
            </a:r>
            <a:endParaRPr b="1" sz="2620"/>
          </a:p>
        </p:txBody>
      </p:sp>
      <p:sp>
        <p:nvSpPr>
          <p:cNvPr id="119" name="Google Shape;119;p22"/>
          <p:cNvSpPr txBox="1"/>
          <p:nvPr>
            <p:ph idx="1" type="body"/>
          </p:nvPr>
        </p:nvSpPr>
        <p:spPr>
          <a:xfrm>
            <a:off x="4730875" y="1669400"/>
            <a:ext cx="3956700" cy="304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a noticeable imbalance in our target variable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Therefore, we can split the Target variable into two separate dataframes.</a:t>
            </a:r>
            <a:endParaRPr/>
          </a:p>
        </p:txBody>
      </p:sp>
      <p:pic>
        <p:nvPicPr>
          <p:cNvPr id="120" name="Google Shape;120;p22"/>
          <p:cNvPicPr preferRelativeResize="0"/>
          <p:nvPr/>
        </p:nvPicPr>
        <p:blipFill>
          <a:blip r:embed="rId3">
            <a:alphaModFix/>
          </a:blip>
          <a:stretch>
            <a:fillRect/>
          </a:stretch>
        </p:blipFill>
        <p:spPr>
          <a:xfrm>
            <a:off x="764825" y="1452250"/>
            <a:ext cx="3807175" cy="2754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220"/>
              <a:t>Good Client</a:t>
            </a:r>
            <a:endParaRPr b="1" sz="2220"/>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By splitting the </a:t>
            </a:r>
            <a:r>
              <a:rPr b="1" lang="en" sz="1400"/>
              <a:t>application_data </a:t>
            </a:r>
            <a:r>
              <a:rPr lang="en" sz="1400"/>
              <a:t>based on the Target variable, we can create two separate dataframes.</a:t>
            </a:r>
            <a:endParaRPr sz="1400"/>
          </a:p>
          <a:p>
            <a:pPr indent="0" lvl="0" marL="0" rtl="0" algn="l">
              <a:spcBef>
                <a:spcPts val="1200"/>
              </a:spcBef>
              <a:spcAft>
                <a:spcPts val="1200"/>
              </a:spcAft>
              <a:buNone/>
            </a:pPr>
            <a:r>
              <a:rPr lang="en" sz="1400"/>
              <a:t>A </a:t>
            </a:r>
            <a:r>
              <a:rPr b="1" lang="en" sz="1400"/>
              <a:t>value of 0</a:t>
            </a:r>
            <a:r>
              <a:rPr lang="en" sz="1400"/>
              <a:t> indicates that the client is not a defaulter and is considered a good client.</a:t>
            </a:r>
            <a:endParaRPr sz="1400"/>
          </a:p>
        </p:txBody>
      </p:sp>
      <p:pic>
        <p:nvPicPr>
          <p:cNvPr id="127" name="Google Shape;127;p23"/>
          <p:cNvPicPr preferRelativeResize="0"/>
          <p:nvPr/>
        </p:nvPicPr>
        <p:blipFill>
          <a:blip r:embed="rId3">
            <a:alphaModFix/>
          </a:blip>
          <a:stretch>
            <a:fillRect/>
          </a:stretch>
        </p:blipFill>
        <p:spPr>
          <a:xfrm>
            <a:off x="1378425" y="1962775"/>
            <a:ext cx="6387150" cy="247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278"/>
              <a:t>Defaulter Client</a:t>
            </a:r>
            <a:endParaRPr b="1" sz="2278"/>
          </a:p>
          <a:p>
            <a:pPr indent="0" lvl="0" marL="0" rtl="0" algn="l">
              <a:spcBef>
                <a:spcPts val="0"/>
              </a:spcBef>
              <a:spcAft>
                <a:spcPts val="0"/>
              </a:spcAft>
              <a:buSzPts val="990"/>
              <a:buNone/>
            </a:pPr>
            <a:r>
              <a:t/>
            </a:r>
            <a:endParaRPr sz="2520"/>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On the other hand, a </a:t>
            </a:r>
            <a:r>
              <a:rPr b="1" lang="en" sz="1500"/>
              <a:t>value of 1</a:t>
            </a:r>
            <a:r>
              <a:rPr lang="en" sz="1500"/>
              <a:t> indicates that the client has payment difficulties, with late payments exceeding a certain threshold on one or more of the initial loan installments.</a:t>
            </a:r>
            <a:endParaRPr sz="1600"/>
          </a:p>
        </p:txBody>
      </p:sp>
      <p:pic>
        <p:nvPicPr>
          <p:cNvPr id="134" name="Google Shape;134;p24"/>
          <p:cNvPicPr preferRelativeResize="0"/>
          <p:nvPr/>
        </p:nvPicPr>
        <p:blipFill>
          <a:blip r:embed="rId3">
            <a:alphaModFix/>
          </a:blip>
          <a:stretch>
            <a:fillRect/>
          </a:stretch>
        </p:blipFill>
        <p:spPr>
          <a:xfrm>
            <a:off x="1568450" y="1867100"/>
            <a:ext cx="6007100" cy="259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320"/>
              <a:t>Property Ownership </a:t>
            </a:r>
            <a:r>
              <a:rPr b="1" lang="en" sz="2320"/>
              <a:t>v/s Default Percentage</a:t>
            </a:r>
            <a:endParaRPr b="1" sz="2320"/>
          </a:p>
          <a:p>
            <a:pPr indent="0" lvl="0" marL="0" rtl="0" algn="l">
              <a:spcBef>
                <a:spcPts val="0"/>
              </a:spcBef>
              <a:spcAft>
                <a:spcPts val="0"/>
              </a:spcAft>
              <a:buSzPts val="990"/>
              <a:buNone/>
            </a:pPr>
            <a:r>
              <a:t/>
            </a:r>
            <a:endParaRPr sz="2520"/>
          </a:p>
        </p:txBody>
      </p:sp>
      <p:sp>
        <p:nvSpPr>
          <p:cNvPr id="140" name="Google Shape;140;p25"/>
          <p:cNvSpPr txBox="1"/>
          <p:nvPr>
            <p:ph idx="1" type="body"/>
          </p:nvPr>
        </p:nvSpPr>
        <p:spPr>
          <a:xfrm>
            <a:off x="5141400" y="1152475"/>
            <a:ext cx="3546300" cy="347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Creating a plot to illustrate the number of property owners and non-property owners based on the target variable, specifically when the target variable is equal to 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Based on the graph, it is evident that the number of loan defaulters, represented by non-payers of the loan, is approximately 9% and is closely comparable to the other category.</a:t>
            </a:r>
            <a:endParaRPr/>
          </a:p>
        </p:txBody>
      </p:sp>
      <p:pic>
        <p:nvPicPr>
          <p:cNvPr id="141" name="Google Shape;141;p25"/>
          <p:cNvPicPr preferRelativeResize="0"/>
          <p:nvPr/>
        </p:nvPicPr>
        <p:blipFill>
          <a:blip r:embed="rId3">
            <a:alphaModFix/>
          </a:blip>
          <a:stretch>
            <a:fillRect/>
          </a:stretch>
        </p:blipFill>
        <p:spPr>
          <a:xfrm>
            <a:off x="528825" y="1199550"/>
            <a:ext cx="4335100" cy="338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7786"/>
              <a:buFont typeface="Arial"/>
              <a:buNone/>
            </a:pPr>
            <a:r>
              <a:rPr b="1" lang="en" sz="2620"/>
              <a:t>GENDER v/s Default Percentage</a:t>
            </a:r>
            <a:endParaRPr b="1" sz="2620"/>
          </a:p>
          <a:p>
            <a:pPr indent="0" lvl="0" marL="0" rtl="0" algn="l">
              <a:spcBef>
                <a:spcPts val="0"/>
              </a:spcBef>
              <a:spcAft>
                <a:spcPts val="0"/>
              </a:spcAft>
              <a:buNone/>
            </a:pPr>
            <a:r>
              <a:t/>
            </a:r>
            <a:endParaRPr/>
          </a:p>
        </p:txBody>
      </p:sp>
      <p:sp>
        <p:nvSpPr>
          <p:cNvPr id="147" name="Google Shape;147;p26"/>
          <p:cNvSpPr txBox="1"/>
          <p:nvPr>
            <p:ph idx="1" type="body"/>
          </p:nvPr>
        </p:nvSpPr>
        <p:spPr>
          <a:xfrm>
            <a:off x="4815675" y="1152475"/>
            <a:ext cx="40167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a:t>
            </a:r>
            <a:r>
              <a:rPr lang="en"/>
              <a:t>reating a plot to illustrate the number of male and female clients based on the target variable, specifically when the target variable is equal to 1.</a:t>
            </a:r>
            <a:endParaRPr/>
          </a:p>
          <a:p>
            <a:pPr indent="0" lvl="0" marL="0" rtl="0" algn="l">
              <a:spcBef>
                <a:spcPts val="1200"/>
              </a:spcBef>
              <a:spcAft>
                <a:spcPts val="0"/>
              </a:spcAft>
              <a:buClr>
                <a:schemeClr val="dk1"/>
              </a:buClr>
              <a:buSzPct val="61111"/>
              <a:buFont typeface="Arial"/>
              <a:buNone/>
            </a:pPr>
            <a:r>
              <a:rPr lang="en"/>
              <a:t>Based on the plots, it is evident that female clients are more likely to be a better target compared to male clients.</a:t>
            </a:r>
            <a:endParaRPr/>
          </a:p>
          <a:p>
            <a:pPr indent="0" lvl="0" marL="0" rtl="0" algn="l">
              <a:spcBef>
                <a:spcPts val="1200"/>
              </a:spcBef>
              <a:spcAft>
                <a:spcPts val="0"/>
              </a:spcAft>
              <a:buClr>
                <a:schemeClr val="dk1"/>
              </a:buClr>
              <a:buSzPct val="61111"/>
              <a:buFont typeface="Arial"/>
              <a:buNone/>
            </a:pPr>
            <a:r>
              <a:rPr lang="en"/>
              <a:t>The percentage of defaulted credits is higher for male clients (10.14%) compared to female clients (7%).</a:t>
            </a:r>
            <a:endParaRPr/>
          </a:p>
          <a:p>
            <a:pPr indent="0" lvl="0" marL="0" rtl="0" algn="l">
              <a:spcBef>
                <a:spcPts val="1200"/>
              </a:spcBef>
              <a:spcAft>
                <a:spcPts val="1200"/>
              </a:spcAft>
              <a:buNone/>
            </a:pPr>
            <a:r>
              <a:rPr lang="en"/>
              <a:t>This indicates that male clients have a higher likelihood of not repaying their loans.</a:t>
            </a:r>
            <a:endParaRPr/>
          </a:p>
        </p:txBody>
      </p:sp>
      <p:pic>
        <p:nvPicPr>
          <p:cNvPr id="148" name="Google Shape;148;p26"/>
          <p:cNvPicPr preferRelativeResize="0"/>
          <p:nvPr/>
        </p:nvPicPr>
        <p:blipFill>
          <a:blip r:embed="rId3">
            <a:alphaModFix/>
          </a:blip>
          <a:stretch>
            <a:fillRect/>
          </a:stretch>
        </p:blipFill>
        <p:spPr>
          <a:xfrm>
            <a:off x="254125" y="1204088"/>
            <a:ext cx="4317875" cy="33131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7786"/>
              <a:buFont typeface="Arial"/>
              <a:buNone/>
            </a:pPr>
            <a:r>
              <a:rPr b="1" lang="en" sz="2620"/>
              <a:t>Car Owners v/s Default Percentage</a:t>
            </a:r>
            <a:endParaRPr b="1" sz="2620"/>
          </a:p>
          <a:p>
            <a:pPr indent="0" lvl="0" marL="0" rtl="0" algn="l">
              <a:spcBef>
                <a:spcPts val="0"/>
              </a:spcBef>
              <a:spcAft>
                <a:spcPts val="0"/>
              </a:spcAft>
              <a:buNone/>
            </a:pPr>
            <a:r>
              <a:t/>
            </a:r>
            <a:endParaRPr/>
          </a:p>
        </p:txBody>
      </p:sp>
      <p:sp>
        <p:nvSpPr>
          <p:cNvPr id="154" name="Google Shape;154;p27"/>
          <p:cNvSpPr txBox="1"/>
          <p:nvPr>
            <p:ph idx="1" type="body"/>
          </p:nvPr>
        </p:nvSpPr>
        <p:spPr>
          <a:xfrm>
            <a:off x="4767425" y="1310250"/>
            <a:ext cx="4065000" cy="325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a:t>
            </a:r>
            <a:r>
              <a:rPr lang="en"/>
              <a:t>reating a plot to illustrate the distribution of car owners and non-car owners based on the target variable, specifically when the target variable is equal to 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Based on the graph, it is apparent that clients who own a car are less likely to default on their loans compared to those who do not own a car. </a:t>
            </a:r>
            <a:endParaRPr/>
          </a:p>
        </p:txBody>
      </p:sp>
      <p:pic>
        <p:nvPicPr>
          <p:cNvPr id="155" name="Google Shape;155;p27"/>
          <p:cNvPicPr preferRelativeResize="0"/>
          <p:nvPr/>
        </p:nvPicPr>
        <p:blipFill>
          <a:blip r:embed="rId3">
            <a:alphaModFix/>
          </a:blip>
          <a:stretch>
            <a:fillRect/>
          </a:stretch>
        </p:blipFill>
        <p:spPr>
          <a:xfrm>
            <a:off x="311700" y="1310245"/>
            <a:ext cx="4260300" cy="33221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Family Status v/s Default Percentage</a:t>
            </a:r>
            <a:endParaRPr b="1"/>
          </a:p>
        </p:txBody>
      </p:sp>
      <p:sp>
        <p:nvSpPr>
          <p:cNvPr id="161" name="Google Shape;161;p28"/>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a:t>
            </a:r>
            <a:r>
              <a:rPr lang="en"/>
              <a:t>reating a plot to illustrate the relationship between the family status of clients and the target variable, specifically when the target variable is equal to 1.</a:t>
            </a:r>
            <a:endParaRPr/>
          </a:p>
          <a:p>
            <a:pPr indent="0" lvl="0" marL="0" rtl="0" algn="l">
              <a:spcBef>
                <a:spcPts val="1200"/>
              </a:spcBef>
              <a:spcAft>
                <a:spcPts val="0"/>
              </a:spcAft>
              <a:buNone/>
            </a:pPr>
            <a:r>
              <a:rPr lang="en"/>
              <a:t>Based on the graph, we can observe that the percentage of loan non-repayment is highest for clients with a civil marriage status and lowest for widows.</a:t>
            </a:r>
            <a:endParaRPr/>
          </a:p>
          <a:p>
            <a:pPr indent="0" lvl="0" marL="0" rtl="0" algn="l">
              <a:spcBef>
                <a:spcPts val="1200"/>
              </a:spcBef>
              <a:spcAft>
                <a:spcPts val="1200"/>
              </a:spcAft>
              <a:buNone/>
            </a:pPr>
            <a:r>
              <a:rPr lang="en"/>
              <a:t>This finding is intriguing because typically one might expect widows to have difficulty in loan repayment, but the data suggests the opposite trend.</a:t>
            </a:r>
            <a:endParaRPr/>
          </a:p>
        </p:txBody>
      </p:sp>
      <p:pic>
        <p:nvPicPr>
          <p:cNvPr id="162" name="Google Shape;162;p28"/>
          <p:cNvPicPr preferRelativeResize="0"/>
          <p:nvPr/>
        </p:nvPicPr>
        <p:blipFill>
          <a:blip r:embed="rId3">
            <a:alphaModFix/>
          </a:blip>
          <a:stretch>
            <a:fillRect/>
          </a:stretch>
        </p:blipFill>
        <p:spPr>
          <a:xfrm>
            <a:off x="468525" y="1152475"/>
            <a:ext cx="3869081"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t>Number of Children per Client </a:t>
            </a:r>
            <a:r>
              <a:rPr b="1" lang="en"/>
              <a:t>v/s Default Percentage</a:t>
            </a:r>
            <a:endParaRPr/>
          </a:p>
        </p:txBody>
      </p:sp>
      <p:sp>
        <p:nvSpPr>
          <p:cNvPr id="168" name="Google Shape;168;p29"/>
          <p:cNvSpPr txBox="1"/>
          <p:nvPr>
            <p:ph idx="1" type="body"/>
          </p:nvPr>
        </p:nvSpPr>
        <p:spPr>
          <a:xfrm>
            <a:off x="4689600" y="1152475"/>
            <a:ext cx="4142700" cy="3276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Creating a plot to illustrate the relationship between the number of children per client and the target variable, specifically when the target variable is equal to 1.</a:t>
            </a:r>
            <a:endParaRPr/>
          </a:p>
          <a:p>
            <a:pPr indent="0" lvl="0" marL="0" rtl="0" algn="l">
              <a:spcBef>
                <a:spcPts val="1200"/>
              </a:spcBef>
              <a:spcAft>
                <a:spcPts val="0"/>
              </a:spcAft>
              <a:buClr>
                <a:schemeClr val="dk1"/>
              </a:buClr>
              <a:buSzPct val="61111"/>
              <a:buFont typeface="Arial"/>
              <a:buNone/>
            </a:pPr>
            <a:r>
              <a:rPr lang="en"/>
              <a:t>Clients with a higher number of children are more likely to face difficulties in repaying their loans.</a:t>
            </a:r>
            <a:endParaRPr/>
          </a:p>
          <a:p>
            <a:pPr indent="0" lvl="0" marL="0" rtl="0" algn="l">
              <a:spcBef>
                <a:spcPts val="1200"/>
              </a:spcBef>
              <a:spcAft>
                <a:spcPts val="0"/>
              </a:spcAft>
              <a:buClr>
                <a:schemeClr val="dk1"/>
              </a:buClr>
              <a:buSzPct val="61111"/>
              <a:buFont typeface="Arial"/>
              <a:buNone/>
            </a:pPr>
            <a:r>
              <a:rPr lang="en"/>
              <a:t>This could be attributed to the increased financial responsibilities and liabilities associated with having more children.</a:t>
            </a:r>
            <a:endParaRPr/>
          </a:p>
          <a:p>
            <a:pPr indent="0" lvl="0" marL="0" rtl="0" algn="l">
              <a:spcBef>
                <a:spcPts val="1200"/>
              </a:spcBef>
              <a:spcAft>
                <a:spcPts val="1200"/>
              </a:spcAft>
              <a:buNone/>
            </a:pPr>
            <a:r>
              <a:rPr lang="en"/>
              <a:t>The greater number of dependents makes it more challenging for the client to allocate funds for loan repayment, as they have additional personal expenditures to manage.</a:t>
            </a:r>
            <a:endParaRPr/>
          </a:p>
        </p:txBody>
      </p:sp>
      <p:pic>
        <p:nvPicPr>
          <p:cNvPr id="169" name="Google Shape;169;p29"/>
          <p:cNvPicPr preferRelativeResize="0"/>
          <p:nvPr/>
        </p:nvPicPr>
        <p:blipFill>
          <a:blip r:embed="rId3">
            <a:alphaModFix/>
          </a:blip>
          <a:stretch>
            <a:fillRect/>
          </a:stretch>
        </p:blipFill>
        <p:spPr>
          <a:xfrm>
            <a:off x="152400" y="1170125"/>
            <a:ext cx="4267199" cy="32587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220"/>
              <a:t>Number of Family Members per Client</a:t>
            </a:r>
            <a:r>
              <a:rPr b="1" lang="en" sz="2220"/>
              <a:t> v/s Default Percentage</a:t>
            </a:r>
            <a:endParaRPr sz="2220"/>
          </a:p>
          <a:p>
            <a:pPr indent="0" lvl="0" marL="0" rtl="0" algn="l">
              <a:spcBef>
                <a:spcPts val="0"/>
              </a:spcBef>
              <a:spcAft>
                <a:spcPts val="0"/>
              </a:spcAft>
              <a:buSzPts val="990"/>
              <a:buNone/>
            </a:pPr>
            <a:r>
              <a:t/>
            </a:r>
            <a:endParaRPr sz="2220"/>
          </a:p>
        </p:txBody>
      </p:sp>
      <p:sp>
        <p:nvSpPr>
          <p:cNvPr id="175" name="Google Shape;175;p30"/>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Creating a plot to illustrate the number of </a:t>
            </a:r>
            <a:r>
              <a:rPr lang="en"/>
              <a:t>family members per client </a:t>
            </a:r>
            <a:r>
              <a:rPr lang="en"/>
              <a:t>based on the target variable, specifically when the target variable is equal to 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While it is evident that families with 11 and 13 members have the highest default rate, it is important to note that the number of such families is quite low, with only two in the dataset.</a:t>
            </a:r>
            <a:endParaRPr/>
          </a:p>
        </p:txBody>
      </p:sp>
      <p:pic>
        <p:nvPicPr>
          <p:cNvPr id="176" name="Google Shape;176;p30"/>
          <p:cNvPicPr preferRelativeResize="0"/>
          <p:nvPr/>
        </p:nvPicPr>
        <p:blipFill>
          <a:blip r:embed="rId3">
            <a:alphaModFix/>
          </a:blip>
          <a:stretch>
            <a:fillRect/>
          </a:stretch>
        </p:blipFill>
        <p:spPr>
          <a:xfrm>
            <a:off x="152400" y="1170125"/>
            <a:ext cx="4267200" cy="33554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20"/>
              <a:t>Education Type </a:t>
            </a:r>
            <a:r>
              <a:rPr b="1" lang="en" sz="2220"/>
              <a:t>v/s Default Percentage</a:t>
            </a:r>
            <a:endParaRPr sz="2220"/>
          </a:p>
          <a:p>
            <a:pPr indent="0" lvl="0" marL="0" rtl="0" algn="l">
              <a:spcBef>
                <a:spcPts val="0"/>
              </a:spcBef>
              <a:spcAft>
                <a:spcPts val="0"/>
              </a:spcAft>
              <a:buSzPts val="990"/>
              <a:buNone/>
            </a:pPr>
            <a:r>
              <a:t/>
            </a:r>
            <a:endParaRPr sz="2220"/>
          </a:p>
        </p:txBody>
      </p:sp>
      <p:sp>
        <p:nvSpPr>
          <p:cNvPr id="182" name="Google Shape;182;p31"/>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Create a plot illustrating the relationship between the education type of each client and the target variable, specifically when the target variable is equal to 1.</a:t>
            </a:r>
            <a:endParaRPr/>
          </a:p>
          <a:p>
            <a:pPr indent="0" lvl="0" marL="0" rtl="0" algn="l">
              <a:spcBef>
                <a:spcPts val="1200"/>
              </a:spcBef>
              <a:spcAft>
                <a:spcPts val="0"/>
              </a:spcAft>
              <a:buClr>
                <a:schemeClr val="dk1"/>
              </a:buClr>
              <a:buSzPct val="61111"/>
              <a:buFont typeface="Arial"/>
              <a:buNone/>
            </a:pPr>
            <a:r>
              <a:rPr lang="en"/>
              <a:t>The graph indicates that clients with higher education levels are more likely to repay their loans.</a:t>
            </a:r>
            <a:endParaRPr/>
          </a:p>
          <a:p>
            <a:pPr indent="0" lvl="0" marL="0" rtl="0" algn="l">
              <a:spcBef>
                <a:spcPts val="1200"/>
              </a:spcBef>
              <a:spcAft>
                <a:spcPts val="1200"/>
              </a:spcAft>
              <a:buNone/>
            </a:pPr>
            <a:r>
              <a:rPr lang="en"/>
              <a:t>This observation can be attributed to the likelihood of such clients having more stable jobs and a consistent monthly income.</a:t>
            </a:r>
            <a:endParaRPr/>
          </a:p>
        </p:txBody>
      </p:sp>
      <p:pic>
        <p:nvPicPr>
          <p:cNvPr id="183" name="Google Shape;183;p31"/>
          <p:cNvPicPr preferRelativeResize="0"/>
          <p:nvPr/>
        </p:nvPicPr>
        <p:blipFill>
          <a:blip r:embed="rId3">
            <a:alphaModFix/>
          </a:blip>
          <a:stretch>
            <a:fillRect/>
          </a:stretch>
        </p:blipFill>
        <p:spPr>
          <a:xfrm>
            <a:off x="478100" y="1152475"/>
            <a:ext cx="3917925"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Introduction</a:t>
            </a:r>
            <a:endParaRPr sz="3020"/>
          </a:p>
        </p:txBody>
      </p:sp>
      <p:sp>
        <p:nvSpPr>
          <p:cNvPr id="61" name="Google Shape;61;p14"/>
          <p:cNvSpPr txBox="1"/>
          <p:nvPr>
            <p:ph idx="1" type="body"/>
          </p:nvPr>
        </p:nvSpPr>
        <p:spPr>
          <a:xfrm>
            <a:off x="311700" y="1273375"/>
            <a:ext cx="8520600" cy="362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When assessing a loan application, the company faces two risks that influence its decision-making process:</a:t>
            </a:r>
            <a:endParaRPr/>
          </a:p>
          <a:p>
            <a:pPr indent="0" lvl="0" marL="457200" rtl="0" algn="l">
              <a:spcBef>
                <a:spcPts val="1200"/>
              </a:spcBef>
              <a:spcAft>
                <a:spcPts val="0"/>
              </a:spcAft>
              <a:buClr>
                <a:schemeClr val="dk1"/>
              </a:buClr>
              <a:buSzPct val="61111"/>
              <a:buFont typeface="Arial"/>
              <a:buNone/>
            </a:pPr>
            <a:r>
              <a:rPr lang="en"/>
              <a:t>1. </a:t>
            </a:r>
            <a:r>
              <a:rPr b="1" lang="en"/>
              <a:t>Risk of missed business opportunity</a:t>
            </a:r>
            <a:r>
              <a:rPr lang="en"/>
              <a:t>: If the applicant is capable of repaying the loan but the company rejects the application, it results in a loss of potential business for the company.</a:t>
            </a:r>
            <a:endParaRPr/>
          </a:p>
          <a:p>
            <a:pPr indent="0" lvl="0" marL="457200" rtl="0" algn="l">
              <a:spcBef>
                <a:spcPts val="1200"/>
              </a:spcBef>
              <a:spcAft>
                <a:spcPts val="0"/>
              </a:spcAft>
              <a:buNone/>
            </a:pPr>
            <a:r>
              <a:rPr lang="en"/>
              <a:t>2. </a:t>
            </a:r>
            <a:r>
              <a:rPr b="1" lang="en"/>
              <a:t>Risk of financial loss</a:t>
            </a:r>
            <a:r>
              <a:rPr lang="en"/>
              <a:t>: If the applicant is unlikely to repay the loan and is at a high risk of defaulting, approving the loan may lead to financial losses for the company.</a:t>
            </a:r>
            <a:endParaRPr/>
          </a:p>
          <a:p>
            <a:pPr indent="0" lvl="0" marL="45720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Therefore, the company must carefully evaluate each applicant's profile to mitigate these risks and make informed decisions regarding loan approvals.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20"/>
              <a:t> Accompanying Client</a:t>
            </a:r>
            <a:r>
              <a:rPr b="1" lang="en" sz="2220"/>
              <a:t> v/s Default Percentage</a:t>
            </a:r>
            <a:endParaRPr sz="2220"/>
          </a:p>
          <a:p>
            <a:pPr indent="0" lvl="0" marL="0" rtl="0" algn="l">
              <a:spcBef>
                <a:spcPts val="0"/>
              </a:spcBef>
              <a:spcAft>
                <a:spcPts val="0"/>
              </a:spcAft>
              <a:buSzPts val="990"/>
              <a:buNone/>
            </a:pPr>
            <a:r>
              <a:t/>
            </a:r>
            <a:endParaRPr sz="2220"/>
          </a:p>
        </p:txBody>
      </p:sp>
      <p:sp>
        <p:nvSpPr>
          <p:cNvPr id="189" name="Google Shape;189;p32"/>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plot illustrating the relationship between the </a:t>
            </a:r>
            <a:r>
              <a:rPr lang="en"/>
              <a:t>Accompanying Client</a:t>
            </a:r>
            <a:r>
              <a:rPr lang="en"/>
              <a:t> and the target variable, specifically when the target variable is equal to 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Most clients who were occupied by Other_B followed by Other_A are unlikely to pay back their loans.</a:t>
            </a:r>
            <a:endParaRPr/>
          </a:p>
        </p:txBody>
      </p:sp>
      <p:pic>
        <p:nvPicPr>
          <p:cNvPr id="190" name="Google Shape;190;p32"/>
          <p:cNvPicPr preferRelativeResize="0"/>
          <p:nvPr/>
        </p:nvPicPr>
        <p:blipFill>
          <a:blip r:embed="rId3">
            <a:alphaModFix/>
          </a:blip>
          <a:stretch>
            <a:fillRect/>
          </a:stretch>
        </p:blipFill>
        <p:spPr>
          <a:xfrm>
            <a:off x="478100" y="1152476"/>
            <a:ext cx="3911790"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320"/>
              <a:t> Organization Type v/s Default Percentage</a:t>
            </a:r>
            <a:endParaRPr sz="2320"/>
          </a:p>
          <a:p>
            <a:pPr indent="0" lvl="0" marL="0" rtl="0" algn="l">
              <a:spcBef>
                <a:spcPts val="0"/>
              </a:spcBef>
              <a:spcAft>
                <a:spcPts val="0"/>
              </a:spcAft>
              <a:buSzPts val="990"/>
              <a:buNone/>
            </a:pPr>
            <a:r>
              <a:t/>
            </a:r>
            <a:endParaRPr sz="2220"/>
          </a:p>
        </p:txBody>
      </p:sp>
      <p:sp>
        <p:nvSpPr>
          <p:cNvPr id="196" name="Google Shape;196;p33"/>
          <p:cNvSpPr txBox="1"/>
          <p:nvPr>
            <p:ph idx="1" type="body"/>
          </p:nvPr>
        </p:nvSpPr>
        <p:spPr>
          <a:xfrm>
            <a:off x="754275" y="4204200"/>
            <a:ext cx="7897500" cy="93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Based on the above graph, the highest number of loan non-repayments can be observed among applicants working in </a:t>
            </a:r>
            <a:r>
              <a:rPr b="1" lang="en" sz="1700"/>
              <a:t>Transport Type3</a:t>
            </a:r>
            <a:r>
              <a:rPr lang="en" sz="1700"/>
              <a:t>.</a:t>
            </a:r>
            <a:endParaRPr sz="1700"/>
          </a:p>
        </p:txBody>
      </p:sp>
      <p:pic>
        <p:nvPicPr>
          <p:cNvPr id="197" name="Google Shape;197;p33"/>
          <p:cNvPicPr preferRelativeResize="0"/>
          <p:nvPr/>
        </p:nvPicPr>
        <p:blipFill>
          <a:blip r:embed="rId3">
            <a:alphaModFix/>
          </a:blip>
          <a:stretch>
            <a:fillRect/>
          </a:stretch>
        </p:blipFill>
        <p:spPr>
          <a:xfrm>
            <a:off x="917688" y="1198288"/>
            <a:ext cx="7308636" cy="274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20"/>
              <a:t> H</a:t>
            </a:r>
            <a:r>
              <a:rPr b="1" lang="en" sz="2220"/>
              <a:t>ousing Type</a:t>
            </a:r>
            <a:r>
              <a:rPr b="1" lang="en" sz="2220"/>
              <a:t> v/s Default Percentage</a:t>
            </a:r>
            <a:endParaRPr sz="2220"/>
          </a:p>
          <a:p>
            <a:pPr indent="0" lvl="0" marL="0" rtl="0" algn="l">
              <a:spcBef>
                <a:spcPts val="0"/>
              </a:spcBef>
              <a:spcAft>
                <a:spcPts val="0"/>
              </a:spcAft>
              <a:buSzPts val="990"/>
              <a:buNone/>
            </a:pPr>
            <a:r>
              <a:t/>
            </a:r>
            <a:endParaRPr sz="2220"/>
          </a:p>
        </p:txBody>
      </p:sp>
      <p:sp>
        <p:nvSpPr>
          <p:cNvPr id="203" name="Google Shape;203;p34"/>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Create a plot illustrating the relationship between the housing type of each client and the target variable, specifically when the target variable is equal to 1.</a:t>
            </a:r>
            <a:endParaRPr/>
          </a:p>
          <a:p>
            <a:pPr indent="0" lvl="0" marL="0" rtl="0" algn="l">
              <a:spcBef>
                <a:spcPts val="1200"/>
              </a:spcBef>
              <a:spcAft>
                <a:spcPts val="0"/>
              </a:spcAft>
              <a:buNone/>
            </a:pPr>
            <a:r>
              <a:rPr lang="en"/>
              <a:t>Based on the above graph, it is evident that individuals with rented apartments are less likely to repay their loans.</a:t>
            </a:r>
            <a:endParaRPr/>
          </a:p>
          <a:p>
            <a:pPr indent="0" lvl="0" marL="0" rtl="0" algn="l">
              <a:spcBef>
                <a:spcPts val="1200"/>
              </a:spcBef>
              <a:spcAft>
                <a:spcPts val="1200"/>
              </a:spcAft>
              <a:buNone/>
            </a:pPr>
            <a:r>
              <a:rPr lang="en"/>
              <a:t>This could be attributed to the fact that they already have additional liabilities, which may impact their ability to fulfill loan repayment obligations compared to individuals who do not have this specific liability.</a:t>
            </a:r>
            <a:endParaRPr/>
          </a:p>
        </p:txBody>
      </p:sp>
      <p:pic>
        <p:nvPicPr>
          <p:cNvPr id="204" name="Google Shape;204;p34"/>
          <p:cNvPicPr preferRelativeResize="0"/>
          <p:nvPr/>
        </p:nvPicPr>
        <p:blipFill>
          <a:blip r:embed="rId3">
            <a:alphaModFix/>
          </a:blip>
          <a:stretch>
            <a:fillRect/>
          </a:stretch>
        </p:blipFill>
        <p:spPr>
          <a:xfrm>
            <a:off x="586675" y="1152475"/>
            <a:ext cx="3820975"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46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t>BIVARIATE ANALYSIS</a:t>
            </a:r>
            <a:endParaRPr b="1" sz="2420"/>
          </a:p>
        </p:txBody>
      </p:sp>
      <p:pic>
        <p:nvPicPr>
          <p:cNvPr id="210" name="Google Shape;210;p35"/>
          <p:cNvPicPr preferRelativeResize="0"/>
          <p:nvPr/>
        </p:nvPicPr>
        <p:blipFill>
          <a:blip r:embed="rId3">
            <a:alphaModFix/>
          </a:blip>
          <a:stretch>
            <a:fillRect/>
          </a:stretch>
        </p:blipFill>
        <p:spPr>
          <a:xfrm>
            <a:off x="1736050" y="1040875"/>
            <a:ext cx="5671899" cy="3900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Salary Category vs </a:t>
            </a:r>
            <a:r>
              <a:rPr b="1" lang="en"/>
              <a:t>Client</a:t>
            </a:r>
            <a:r>
              <a:rPr b="1" lang="en"/>
              <a:t> who provided Home Number</a:t>
            </a:r>
            <a:endParaRPr b="1"/>
          </a:p>
        </p:txBody>
      </p:sp>
      <p:sp>
        <p:nvSpPr>
          <p:cNvPr id="216" name="Google Shape;216;p36"/>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Clients with an extremely low salary are more likely to be defaulters, particularly when they did not provide a home phone number.</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It is worth noting that only approximately 30% of people provided their phone numbers.</a:t>
            </a:r>
            <a:endParaRPr/>
          </a:p>
        </p:txBody>
      </p:sp>
      <p:pic>
        <p:nvPicPr>
          <p:cNvPr id="217" name="Google Shape;217;p36"/>
          <p:cNvPicPr preferRelativeResize="0"/>
          <p:nvPr/>
        </p:nvPicPr>
        <p:blipFill>
          <a:blip r:embed="rId3">
            <a:alphaModFix/>
          </a:blip>
          <a:stretch>
            <a:fillRect/>
          </a:stretch>
        </p:blipFill>
        <p:spPr>
          <a:xfrm>
            <a:off x="152400" y="1170125"/>
            <a:ext cx="4267200" cy="377310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1520"/>
              <a:t>SALARY V/S CLIENT WHOSE PERMANENT ADDRESS NOT MATCH WITH</a:t>
            </a:r>
            <a:endParaRPr b="1" sz="1520"/>
          </a:p>
          <a:p>
            <a:pPr indent="0" lvl="0" marL="0" rtl="0" algn="ctr">
              <a:spcBef>
                <a:spcPts val="0"/>
              </a:spcBef>
              <a:spcAft>
                <a:spcPts val="0"/>
              </a:spcAft>
              <a:buSzPts val="990"/>
              <a:buNone/>
            </a:pPr>
            <a:r>
              <a:rPr b="1" lang="en" sz="1520"/>
              <a:t>CONTACT ADDRESS - REGION LEVEL</a:t>
            </a:r>
            <a:endParaRPr b="1" sz="1520"/>
          </a:p>
        </p:txBody>
      </p:sp>
      <p:sp>
        <p:nvSpPr>
          <p:cNvPr id="223" name="Google Shape;223;p37"/>
          <p:cNvSpPr txBox="1"/>
          <p:nvPr>
            <p:ph idx="1" type="body"/>
          </p:nvPr>
        </p:nvSpPr>
        <p:spPr>
          <a:xfrm>
            <a:off x="4755375" y="1367975"/>
            <a:ext cx="4077000" cy="320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Comparing the salary of clients whose permanent address does not match their contact address at the region level.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a client receives an extremely low salary and their address does not match, there is a higher likelihood for them to be a defaulter.</a:t>
            </a:r>
            <a:endParaRPr/>
          </a:p>
        </p:txBody>
      </p:sp>
      <p:pic>
        <p:nvPicPr>
          <p:cNvPr id="224" name="Google Shape;224;p37"/>
          <p:cNvPicPr preferRelativeResize="0"/>
          <p:nvPr/>
        </p:nvPicPr>
        <p:blipFill>
          <a:blip r:embed="rId3">
            <a:alphaModFix/>
          </a:blip>
          <a:stretch>
            <a:fillRect/>
          </a:stretch>
        </p:blipFill>
        <p:spPr>
          <a:xfrm>
            <a:off x="429850" y="1367975"/>
            <a:ext cx="3987724" cy="3525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1520"/>
              <a:t>SALARY V/S CLIENT WHOSE PERMANENT ADDRESS NOT MATCH WITH</a:t>
            </a:r>
            <a:endParaRPr b="1" sz="1520"/>
          </a:p>
          <a:p>
            <a:pPr indent="0" lvl="0" marL="0" rtl="0" algn="ctr">
              <a:spcBef>
                <a:spcPts val="0"/>
              </a:spcBef>
              <a:spcAft>
                <a:spcPts val="0"/>
              </a:spcAft>
              <a:buSzPts val="990"/>
              <a:buNone/>
            </a:pPr>
            <a:r>
              <a:rPr b="1" lang="en" sz="1520"/>
              <a:t>WORK ADDRESS - REGION LEVEL</a:t>
            </a:r>
            <a:endParaRPr b="1" sz="2320"/>
          </a:p>
        </p:txBody>
      </p:sp>
      <p:sp>
        <p:nvSpPr>
          <p:cNvPr id="230" name="Google Shape;230;p38"/>
          <p:cNvSpPr txBox="1"/>
          <p:nvPr>
            <p:ph idx="1" type="body"/>
          </p:nvPr>
        </p:nvSpPr>
        <p:spPr>
          <a:xfrm>
            <a:off x="4719175" y="1367975"/>
            <a:ext cx="4113000" cy="320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Analyzing the relationship between salary and clients whose permanent address does not match their work address at the region level.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a client receives an extremely low salary and their work address does not match, there is a higher likelihood for them to be a defaulter.</a:t>
            </a:r>
            <a:endParaRPr/>
          </a:p>
        </p:txBody>
      </p:sp>
      <p:pic>
        <p:nvPicPr>
          <p:cNvPr id="231" name="Google Shape;231;p38"/>
          <p:cNvPicPr preferRelativeResize="0"/>
          <p:nvPr/>
        </p:nvPicPr>
        <p:blipFill>
          <a:blip r:embed="rId3">
            <a:alphaModFix/>
          </a:blip>
          <a:stretch>
            <a:fillRect/>
          </a:stretch>
        </p:blipFill>
        <p:spPr>
          <a:xfrm>
            <a:off x="311700" y="1367975"/>
            <a:ext cx="4022816" cy="35570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7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20"/>
              <a:t>Salary v/s Clients Whose Permanent Address does</a:t>
            </a:r>
            <a:endParaRPr b="1" sz="2020"/>
          </a:p>
          <a:p>
            <a:pPr indent="0" lvl="0" marL="0" rtl="0" algn="ctr">
              <a:spcBef>
                <a:spcPts val="0"/>
              </a:spcBef>
              <a:spcAft>
                <a:spcPts val="0"/>
              </a:spcAft>
              <a:buSzPts val="990"/>
              <a:buNone/>
            </a:pPr>
            <a:r>
              <a:rPr b="1" lang="en" sz="2020"/>
              <a:t>not match their Contact Address at the City Level</a:t>
            </a:r>
            <a:endParaRPr b="1" sz="2820"/>
          </a:p>
        </p:txBody>
      </p:sp>
      <p:sp>
        <p:nvSpPr>
          <p:cNvPr id="237" name="Google Shape;237;p39"/>
          <p:cNvSpPr txBox="1"/>
          <p:nvPr>
            <p:ph idx="1" type="body"/>
          </p:nvPr>
        </p:nvSpPr>
        <p:spPr>
          <a:xfrm>
            <a:off x="4895300" y="1367975"/>
            <a:ext cx="3936900" cy="320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Examining the correlation between salary and clients whose permanent address does not match their contact address at the city level.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a client receives a </a:t>
            </a:r>
            <a:r>
              <a:rPr b="1" lang="en"/>
              <a:t>lower salary</a:t>
            </a:r>
            <a:r>
              <a:rPr lang="en"/>
              <a:t> and their CONTACT address (CITY LEVEL) does not match, there is a higher probability of them being a defaulter.</a:t>
            </a:r>
            <a:endParaRPr/>
          </a:p>
        </p:txBody>
      </p:sp>
      <p:pic>
        <p:nvPicPr>
          <p:cNvPr id="238" name="Google Shape;238;p39"/>
          <p:cNvPicPr preferRelativeResize="0"/>
          <p:nvPr/>
        </p:nvPicPr>
        <p:blipFill>
          <a:blip r:embed="rId3">
            <a:alphaModFix/>
          </a:blip>
          <a:stretch>
            <a:fillRect/>
          </a:stretch>
        </p:blipFill>
        <p:spPr>
          <a:xfrm>
            <a:off x="504700" y="1367975"/>
            <a:ext cx="3936999" cy="3504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7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20"/>
              <a:t>Salary v/s Clients Whose Permanent Address does </a:t>
            </a:r>
            <a:endParaRPr b="1" sz="2020"/>
          </a:p>
          <a:p>
            <a:pPr indent="0" lvl="0" marL="0" rtl="0" algn="ctr">
              <a:spcBef>
                <a:spcPts val="0"/>
              </a:spcBef>
              <a:spcAft>
                <a:spcPts val="0"/>
              </a:spcAft>
              <a:buSzPts val="990"/>
              <a:buNone/>
            </a:pPr>
            <a:r>
              <a:rPr b="1" lang="en" sz="2020"/>
              <a:t>not match their Work Address at the City Level</a:t>
            </a:r>
            <a:endParaRPr b="1" sz="2820"/>
          </a:p>
        </p:txBody>
      </p:sp>
      <p:sp>
        <p:nvSpPr>
          <p:cNvPr id="244" name="Google Shape;244;p40"/>
          <p:cNvSpPr txBox="1"/>
          <p:nvPr>
            <p:ph idx="1" type="body"/>
          </p:nvPr>
        </p:nvSpPr>
        <p:spPr>
          <a:xfrm>
            <a:off x="4876000" y="1367975"/>
            <a:ext cx="3956100" cy="320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Analyzing the relationship between salary and clients whose permanent address does not match their work address at the city level.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a client receives a lower salary and their work address (city level) does not match, there is a higher probability of them being a defaulter.</a:t>
            </a:r>
            <a:endParaRPr/>
          </a:p>
        </p:txBody>
      </p:sp>
      <p:pic>
        <p:nvPicPr>
          <p:cNvPr id="245" name="Google Shape;245;p40"/>
          <p:cNvPicPr preferRelativeResize="0"/>
          <p:nvPr/>
        </p:nvPicPr>
        <p:blipFill>
          <a:blip r:embed="rId3">
            <a:alphaModFix/>
          </a:blip>
          <a:stretch>
            <a:fillRect/>
          </a:stretch>
        </p:blipFill>
        <p:spPr>
          <a:xfrm>
            <a:off x="669725" y="1367975"/>
            <a:ext cx="3796125" cy="33565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445025"/>
            <a:ext cx="8520600" cy="7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t>Income Type v/s Number of Family Members</a:t>
            </a:r>
            <a:endParaRPr b="1" sz="3220"/>
          </a:p>
        </p:txBody>
      </p:sp>
      <p:sp>
        <p:nvSpPr>
          <p:cNvPr id="251" name="Google Shape;251;p41"/>
          <p:cNvSpPr txBox="1"/>
          <p:nvPr>
            <p:ph idx="1" type="body"/>
          </p:nvPr>
        </p:nvSpPr>
        <p:spPr>
          <a:xfrm>
            <a:off x="4779500" y="1367975"/>
            <a:ext cx="4052700" cy="320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Analyzing the relationship between income and the number of family members.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Individuals who receive income through maternity leave tend to have a higher likelihood of being defaulters when they have a greater number of family members.</a:t>
            </a:r>
            <a:endParaRPr/>
          </a:p>
        </p:txBody>
      </p:sp>
      <p:pic>
        <p:nvPicPr>
          <p:cNvPr id="252" name="Google Shape;252;p41"/>
          <p:cNvPicPr preferRelativeResize="0"/>
          <p:nvPr/>
        </p:nvPicPr>
        <p:blipFill>
          <a:blip r:embed="rId3">
            <a:alphaModFix/>
          </a:blip>
          <a:stretch>
            <a:fillRect/>
          </a:stretch>
        </p:blipFill>
        <p:spPr>
          <a:xfrm>
            <a:off x="248900" y="1367975"/>
            <a:ext cx="4208613" cy="2920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t>Dataset used</a:t>
            </a:r>
            <a:endParaRPr sz="27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The analysis is based on two datasets:</a:t>
            </a:r>
            <a:endParaRPr/>
          </a:p>
          <a:p>
            <a:pPr indent="0" lvl="0" marL="457200" rtl="0" algn="l">
              <a:spcBef>
                <a:spcPts val="1200"/>
              </a:spcBef>
              <a:spcAft>
                <a:spcPts val="0"/>
              </a:spcAft>
              <a:buClr>
                <a:schemeClr val="dk1"/>
              </a:buClr>
              <a:buSzPct val="61111"/>
              <a:buFont typeface="Arial"/>
              <a:buNone/>
            </a:pPr>
            <a:r>
              <a:rPr lang="en"/>
              <a:t>1. "</a:t>
            </a:r>
            <a:r>
              <a:rPr b="1" lang="en"/>
              <a:t>application_data.csv</a:t>
            </a:r>
            <a:r>
              <a:rPr lang="en"/>
              <a:t>": This dataset contains information about the current loan applications. It includes various attributes such as applicant's demographics, financial details, and loan-related information.</a:t>
            </a:r>
            <a:endParaRPr/>
          </a:p>
          <a:p>
            <a:pPr indent="0" lvl="0" marL="457200" rtl="0" algn="l">
              <a:spcBef>
                <a:spcPts val="1200"/>
              </a:spcBef>
              <a:spcAft>
                <a:spcPts val="0"/>
              </a:spcAft>
              <a:buClr>
                <a:schemeClr val="dk1"/>
              </a:buClr>
              <a:buSzPct val="61111"/>
              <a:buFont typeface="Arial"/>
              <a:buNone/>
            </a:pPr>
            <a:r>
              <a:rPr lang="en"/>
              <a:t>2. "</a:t>
            </a:r>
            <a:r>
              <a:rPr b="1" lang="en"/>
              <a:t>previous_application.csv</a:t>
            </a:r>
            <a:r>
              <a:rPr lang="en"/>
              <a:t>": This dataset contains information about the previous loan applications made by the same applicants. It provides insights into the applicant's past borrowing history, including details of previous loans, repayment behavior, and other related information.</a:t>
            </a:r>
            <a:endParaRPr/>
          </a:p>
          <a:p>
            <a:pPr indent="0" lvl="0" marL="0" rtl="0" algn="l">
              <a:spcBef>
                <a:spcPts val="1200"/>
              </a:spcBef>
              <a:spcAft>
                <a:spcPts val="1200"/>
              </a:spcAft>
              <a:buNone/>
            </a:pPr>
            <a:r>
              <a:rPr lang="en"/>
              <a:t>By analyzing these datasets together, we can gain a comprehensive understanding of the applicants' profiles and their historical loan behavior, which helps in making informed decisions regarding loan approvals and assessing the associated risks.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8520600" cy="7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20"/>
              <a:t>Income Type v/s Clients Whose Permanent Address does </a:t>
            </a:r>
            <a:endParaRPr b="1" sz="1920"/>
          </a:p>
          <a:p>
            <a:pPr indent="0" lvl="0" marL="0" rtl="0" algn="ctr">
              <a:spcBef>
                <a:spcPts val="0"/>
              </a:spcBef>
              <a:spcAft>
                <a:spcPts val="0"/>
              </a:spcAft>
              <a:buSzPts val="990"/>
              <a:buNone/>
            </a:pPr>
            <a:r>
              <a:rPr b="1" lang="en" sz="1920"/>
              <a:t>not match their Contact Address at the Region Level</a:t>
            </a:r>
            <a:endParaRPr b="1" sz="2720"/>
          </a:p>
        </p:txBody>
      </p:sp>
      <p:sp>
        <p:nvSpPr>
          <p:cNvPr id="258" name="Google Shape;258;p42"/>
          <p:cNvSpPr txBox="1"/>
          <p:nvPr>
            <p:ph idx="1" type="body"/>
          </p:nvPr>
        </p:nvSpPr>
        <p:spPr>
          <a:xfrm>
            <a:off x="5141400" y="1471350"/>
            <a:ext cx="3690600" cy="30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bivariate analyses, certain columns have been identified as being irrelevant or providing no useful information.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Therefore, we have decided to drop those columns from the dataset.</a:t>
            </a:r>
            <a:endParaRPr/>
          </a:p>
        </p:txBody>
      </p:sp>
      <p:pic>
        <p:nvPicPr>
          <p:cNvPr id="259" name="Google Shape;259;p42"/>
          <p:cNvPicPr preferRelativeResize="0"/>
          <p:nvPr/>
        </p:nvPicPr>
        <p:blipFill>
          <a:blip r:embed="rId3">
            <a:alphaModFix/>
          </a:blip>
          <a:stretch>
            <a:fillRect/>
          </a:stretch>
        </p:blipFill>
        <p:spPr>
          <a:xfrm>
            <a:off x="384075" y="1471350"/>
            <a:ext cx="4315399" cy="299424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7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320"/>
              <a:t>Family Status v/s Count of Family Members</a:t>
            </a:r>
            <a:endParaRPr b="1" sz="3120"/>
          </a:p>
        </p:txBody>
      </p:sp>
      <p:sp>
        <p:nvSpPr>
          <p:cNvPr id="265" name="Google Shape;265;p43"/>
          <p:cNvSpPr txBox="1"/>
          <p:nvPr>
            <p:ph idx="1" type="body"/>
          </p:nvPr>
        </p:nvSpPr>
        <p:spPr>
          <a:xfrm>
            <a:off x="5141400" y="1471350"/>
            <a:ext cx="3690600" cy="3097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Clients who are married and have a higher count of family members, particularly with more than five children, have a higher probability of being defaulters.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trend could be attributed to the economic situation of their family, as having more children often leads to increased financial responsibilities and potential difficulties in meeting loan repayment obligations.</a:t>
            </a:r>
            <a:endParaRPr/>
          </a:p>
        </p:txBody>
      </p:sp>
      <p:pic>
        <p:nvPicPr>
          <p:cNvPr id="266" name="Google Shape;266;p43"/>
          <p:cNvPicPr preferRelativeResize="0"/>
          <p:nvPr/>
        </p:nvPicPr>
        <p:blipFill>
          <a:blip r:embed="rId3">
            <a:alphaModFix/>
          </a:blip>
          <a:stretch>
            <a:fillRect/>
          </a:stretch>
        </p:blipFill>
        <p:spPr>
          <a:xfrm>
            <a:off x="311700" y="1392250"/>
            <a:ext cx="4581274" cy="3097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45025"/>
            <a:ext cx="8520600" cy="7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320"/>
              <a:t>Correlation between the Target Variable v/s Other Variables</a:t>
            </a:r>
            <a:endParaRPr b="1" sz="3120"/>
          </a:p>
        </p:txBody>
      </p:sp>
      <p:sp>
        <p:nvSpPr>
          <p:cNvPr id="272" name="Google Shape;272;p44"/>
          <p:cNvSpPr txBox="1"/>
          <p:nvPr>
            <p:ph idx="1" type="body"/>
          </p:nvPr>
        </p:nvSpPr>
        <p:spPr>
          <a:xfrm>
            <a:off x="5141400" y="1471350"/>
            <a:ext cx="3690600" cy="3097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Identifying Highly Correlated Variables:</a:t>
            </a:r>
            <a:endParaRPr/>
          </a:p>
          <a:p>
            <a:pPr indent="-325755" lvl="0" marL="457200" rtl="0" algn="l">
              <a:spcBef>
                <a:spcPts val="1200"/>
              </a:spcBef>
              <a:spcAft>
                <a:spcPts val="0"/>
              </a:spcAft>
              <a:buSzPct val="100000"/>
              <a:buChar char="●"/>
            </a:pPr>
            <a:r>
              <a:rPr lang="en"/>
              <a:t>AMT_CREDIT and AMT_GOODS_PRICE =0.99</a:t>
            </a:r>
            <a:endParaRPr/>
          </a:p>
          <a:p>
            <a:pPr indent="-325755" lvl="0" marL="457200" rtl="0" algn="l">
              <a:spcBef>
                <a:spcPts val="0"/>
              </a:spcBef>
              <a:spcAft>
                <a:spcPts val="0"/>
              </a:spcAft>
              <a:buSzPct val="100000"/>
              <a:buChar char="●"/>
            </a:pPr>
            <a:r>
              <a:rPr lang="en"/>
              <a:t>REGION_RATING_CLIENT_W_CITY and REGION_RATING_CLIENT = 0.95</a:t>
            </a:r>
            <a:endParaRPr/>
          </a:p>
          <a:p>
            <a:pPr indent="-325755" lvl="0" marL="457200" rtl="0" algn="l">
              <a:spcBef>
                <a:spcPts val="0"/>
              </a:spcBef>
              <a:spcAft>
                <a:spcPts val="0"/>
              </a:spcAft>
              <a:buSzPct val="100000"/>
              <a:buChar char="●"/>
            </a:pPr>
            <a:r>
              <a:rPr lang="en"/>
              <a:t>CNT_FAM_MEMBERS and CNT_CHILDREN = 0.87</a:t>
            </a:r>
            <a:endParaRPr/>
          </a:p>
          <a:p>
            <a:pPr indent="-325755" lvl="0" marL="457200" rtl="0" algn="l">
              <a:spcBef>
                <a:spcPts val="0"/>
              </a:spcBef>
              <a:spcAft>
                <a:spcPts val="0"/>
              </a:spcAft>
              <a:buSzPct val="100000"/>
              <a:buChar char="●"/>
            </a:pPr>
            <a:r>
              <a:rPr lang="en"/>
              <a:t>AMT_ANNUITY and AMT_CREDIT = 0.77</a:t>
            </a:r>
            <a:endParaRPr/>
          </a:p>
        </p:txBody>
      </p:sp>
      <p:pic>
        <p:nvPicPr>
          <p:cNvPr id="273" name="Google Shape;273;p44"/>
          <p:cNvPicPr preferRelativeResize="0"/>
          <p:nvPr/>
        </p:nvPicPr>
        <p:blipFill>
          <a:blip r:embed="rId3">
            <a:alphaModFix/>
          </a:blip>
          <a:stretch>
            <a:fillRect/>
          </a:stretch>
        </p:blipFill>
        <p:spPr>
          <a:xfrm>
            <a:off x="152400" y="1327325"/>
            <a:ext cx="4836600" cy="345925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Previous Loan Applications</a:t>
            </a:r>
            <a:endParaRPr b="1" sz="2620"/>
          </a:p>
        </p:txBody>
      </p:sp>
      <p:sp>
        <p:nvSpPr>
          <p:cNvPr id="279" name="Google Shape;27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Analyzing the Second Dataset</a:t>
            </a:r>
            <a:endParaRPr/>
          </a:p>
          <a:p>
            <a:pPr indent="0" lvl="0" marL="0" rtl="0" algn="ctr">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en"/>
              <a:t>After completing the necessary data cleaning steps, we proceeded to analyze the second dataset. </a:t>
            </a:r>
            <a:endParaRPr/>
          </a:p>
          <a:p>
            <a:pPr indent="0" lvl="0" marL="0" rtl="0" algn="l">
              <a:spcBef>
                <a:spcPts val="1200"/>
              </a:spcBef>
              <a:spcAft>
                <a:spcPts val="0"/>
              </a:spcAft>
              <a:buNone/>
            </a:pPr>
            <a:r>
              <a:rPr lang="en"/>
              <a:t>This involved performing further data cleaning and preprocessing as needed. </a:t>
            </a:r>
            <a:endParaRPr/>
          </a:p>
          <a:p>
            <a:pPr indent="0" lvl="0" marL="0" rtl="0" algn="l">
              <a:spcBef>
                <a:spcPts val="1200"/>
              </a:spcBef>
              <a:spcAft>
                <a:spcPts val="1200"/>
              </a:spcAft>
              <a:buNone/>
            </a:pPr>
            <a:r>
              <a:rPr lang="en"/>
              <a:t>Once the data was prepared, we began exploring and analyzing the information it contained to gain insights and make meaningful observations.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Percentage of Contract Status</a:t>
            </a:r>
            <a:endParaRPr b="1" sz="2620"/>
          </a:p>
        </p:txBody>
      </p:sp>
      <p:sp>
        <p:nvSpPr>
          <p:cNvPr id="285" name="Google Shape;285;p46"/>
          <p:cNvSpPr txBox="1"/>
          <p:nvPr>
            <p:ph idx="1" type="body"/>
          </p:nvPr>
        </p:nvSpPr>
        <p:spPr>
          <a:xfrm>
            <a:off x="8748325" y="4540625"/>
            <a:ext cx="84000" cy="28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86" name="Google Shape;286;p46"/>
          <p:cNvPicPr preferRelativeResize="0"/>
          <p:nvPr/>
        </p:nvPicPr>
        <p:blipFill>
          <a:blip r:embed="rId3">
            <a:alphaModFix/>
          </a:blip>
          <a:stretch>
            <a:fillRect/>
          </a:stretch>
        </p:blipFill>
        <p:spPr>
          <a:xfrm>
            <a:off x="391175" y="1326213"/>
            <a:ext cx="4052550" cy="3068925"/>
          </a:xfrm>
          <a:prstGeom prst="rect">
            <a:avLst/>
          </a:prstGeom>
          <a:noFill/>
          <a:ln>
            <a:noFill/>
          </a:ln>
        </p:spPr>
      </p:pic>
      <p:pic>
        <p:nvPicPr>
          <p:cNvPr id="287" name="Google Shape;287;p46"/>
          <p:cNvPicPr preferRelativeResize="0"/>
          <p:nvPr/>
        </p:nvPicPr>
        <p:blipFill>
          <a:blip r:embed="rId4">
            <a:alphaModFix/>
          </a:blip>
          <a:stretch>
            <a:fillRect/>
          </a:stretch>
        </p:blipFill>
        <p:spPr>
          <a:xfrm>
            <a:off x="4443724" y="1955650"/>
            <a:ext cx="4196025" cy="1810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Percentage Distribution of Client Type</a:t>
            </a:r>
            <a:endParaRPr b="1" sz="2620"/>
          </a:p>
        </p:txBody>
      </p:sp>
      <p:sp>
        <p:nvSpPr>
          <p:cNvPr id="293" name="Google Shape;293;p47"/>
          <p:cNvSpPr txBox="1"/>
          <p:nvPr>
            <p:ph idx="1" type="body"/>
          </p:nvPr>
        </p:nvSpPr>
        <p:spPr>
          <a:xfrm>
            <a:off x="4690500" y="3273200"/>
            <a:ext cx="3920100" cy="117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analysis, 73.72% of the applicants are repeat clients, while only 18.4% are new clients.</a:t>
            </a:r>
            <a:endParaRPr/>
          </a:p>
        </p:txBody>
      </p:sp>
      <p:pic>
        <p:nvPicPr>
          <p:cNvPr id="294" name="Google Shape;294;p47"/>
          <p:cNvPicPr preferRelativeResize="0"/>
          <p:nvPr/>
        </p:nvPicPr>
        <p:blipFill>
          <a:blip r:embed="rId3">
            <a:alphaModFix/>
          </a:blip>
          <a:stretch>
            <a:fillRect/>
          </a:stretch>
        </p:blipFill>
        <p:spPr>
          <a:xfrm>
            <a:off x="311700" y="1287701"/>
            <a:ext cx="4114293" cy="3163600"/>
          </a:xfrm>
          <a:prstGeom prst="rect">
            <a:avLst/>
          </a:prstGeom>
          <a:noFill/>
          <a:ln>
            <a:noFill/>
          </a:ln>
        </p:spPr>
      </p:pic>
      <p:pic>
        <p:nvPicPr>
          <p:cNvPr id="295" name="Google Shape;295;p47"/>
          <p:cNvPicPr preferRelativeResize="0"/>
          <p:nvPr/>
        </p:nvPicPr>
        <p:blipFill>
          <a:blip r:embed="rId4">
            <a:alphaModFix/>
          </a:blip>
          <a:stretch>
            <a:fillRect/>
          </a:stretch>
        </p:blipFill>
        <p:spPr>
          <a:xfrm>
            <a:off x="4690500" y="1287700"/>
            <a:ext cx="3920100" cy="1885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Percentage Distribution of Contract Type</a:t>
            </a:r>
            <a:endParaRPr b="1" sz="2620"/>
          </a:p>
        </p:txBody>
      </p:sp>
      <p:sp>
        <p:nvSpPr>
          <p:cNvPr id="301" name="Google Shape;301;p48"/>
          <p:cNvSpPr txBox="1"/>
          <p:nvPr>
            <p:ph idx="1" type="body"/>
          </p:nvPr>
        </p:nvSpPr>
        <p:spPr>
          <a:xfrm>
            <a:off x="8531175" y="4371750"/>
            <a:ext cx="79200" cy="7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302" name="Google Shape;302;p48"/>
          <p:cNvPicPr preferRelativeResize="0"/>
          <p:nvPr/>
        </p:nvPicPr>
        <p:blipFill>
          <a:blip r:embed="rId3">
            <a:alphaModFix/>
          </a:blip>
          <a:stretch>
            <a:fillRect/>
          </a:stretch>
        </p:blipFill>
        <p:spPr>
          <a:xfrm>
            <a:off x="4571995" y="1625138"/>
            <a:ext cx="4032205" cy="1893225"/>
          </a:xfrm>
          <a:prstGeom prst="rect">
            <a:avLst/>
          </a:prstGeom>
          <a:noFill/>
          <a:ln>
            <a:noFill/>
          </a:ln>
        </p:spPr>
      </p:pic>
      <p:pic>
        <p:nvPicPr>
          <p:cNvPr id="303" name="Google Shape;303;p48"/>
          <p:cNvPicPr preferRelativeResize="0"/>
          <p:nvPr/>
        </p:nvPicPr>
        <p:blipFill>
          <a:blip r:embed="rId4">
            <a:alphaModFix/>
          </a:blip>
          <a:stretch>
            <a:fillRect/>
          </a:stretch>
        </p:blipFill>
        <p:spPr>
          <a:xfrm>
            <a:off x="311700" y="1227575"/>
            <a:ext cx="4117950" cy="2886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Days of approval</a:t>
            </a:r>
            <a:endParaRPr b="1" sz="2720"/>
          </a:p>
        </p:txBody>
      </p:sp>
      <p:sp>
        <p:nvSpPr>
          <p:cNvPr id="309" name="Google Shape;309;p49"/>
          <p:cNvSpPr txBox="1"/>
          <p:nvPr>
            <p:ph idx="1" type="body"/>
          </p:nvPr>
        </p:nvSpPr>
        <p:spPr>
          <a:xfrm>
            <a:off x="4888050" y="1355925"/>
            <a:ext cx="3944400" cy="321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The majority of clients choose to apply for loans on </a:t>
            </a:r>
            <a:r>
              <a:rPr b="1" lang="en"/>
              <a:t>Tuesdays</a:t>
            </a:r>
            <a:r>
              <a:rPr lang="en"/>
              <a:t>, which is intriguing considering the relatively low number of applicants on weekends.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It is unexpected, as one would assume that applicants would prefer weekends for the loan application process.</a:t>
            </a:r>
            <a:endParaRPr/>
          </a:p>
        </p:txBody>
      </p:sp>
      <p:pic>
        <p:nvPicPr>
          <p:cNvPr id="310" name="Google Shape;310;p49"/>
          <p:cNvPicPr preferRelativeResize="0"/>
          <p:nvPr/>
        </p:nvPicPr>
        <p:blipFill>
          <a:blip r:embed="rId3">
            <a:alphaModFix/>
          </a:blip>
          <a:stretch>
            <a:fillRect/>
          </a:stretch>
        </p:blipFill>
        <p:spPr>
          <a:xfrm>
            <a:off x="547650" y="1355924"/>
            <a:ext cx="4024340" cy="3078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Purpose of loan</a:t>
            </a:r>
            <a:endParaRPr b="1" sz="2820"/>
          </a:p>
        </p:txBody>
      </p:sp>
      <p:sp>
        <p:nvSpPr>
          <p:cNvPr id="316" name="Google Shape;316;p50"/>
          <p:cNvSpPr txBox="1"/>
          <p:nvPr>
            <p:ph idx="1" type="body"/>
          </p:nvPr>
        </p:nvSpPr>
        <p:spPr>
          <a:xfrm>
            <a:off x="4924250" y="3382550"/>
            <a:ext cx="3908100" cy="118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majority of loan purposes were not recorded, with the highest values being assigned to `XAP` and `XNA`.</a:t>
            </a:r>
            <a:endParaRPr/>
          </a:p>
        </p:txBody>
      </p:sp>
      <p:pic>
        <p:nvPicPr>
          <p:cNvPr id="317" name="Google Shape;317;p50"/>
          <p:cNvPicPr preferRelativeResize="0"/>
          <p:nvPr/>
        </p:nvPicPr>
        <p:blipFill>
          <a:blip r:embed="rId3">
            <a:alphaModFix/>
          </a:blip>
          <a:stretch>
            <a:fillRect/>
          </a:stretch>
        </p:blipFill>
        <p:spPr>
          <a:xfrm>
            <a:off x="451575" y="1224663"/>
            <a:ext cx="4120426" cy="2887225"/>
          </a:xfrm>
          <a:prstGeom prst="rect">
            <a:avLst/>
          </a:prstGeom>
          <a:noFill/>
          <a:ln>
            <a:noFill/>
          </a:ln>
        </p:spPr>
      </p:pic>
      <p:pic>
        <p:nvPicPr>
          <p:cNvPr id="318" name="Google Shape;318;p50"/>
          <p:cNvPicPr preferRelativeResize="0"/>
          <p:nvPr/>
        </p:nvPicPr>
        <p:blipFill>
          <a:blip r:embed="rId4">
            <a:alphaModFix/>
          </a:blip>
          <a:stretch>
            <a:fillRect/>
          </a:stretch>
        </p:blipFill>
        <p:spPr>
          <a:xfrm>
            <a:off x="5034850" y="1128138"/>
            <a:ext cx="3686900" cy="206318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Payment Type</a:t>
            </a:r>
            <a:endParaRPr b="1" sz="2720"/>
          </a:p>
        </p:txBody>
      </p:sp>
      <p:sp>
        <p:nvSpPr>
          <p:cNvPr id="324" name="Google Shape;324;p51"/>
          <p:cNvSpPr txBox="1"/>
          <p:nvPr>
            <p:ph idx="1" type="body"/>
          </p:nvPr>
        </p:nvSpPr>
        <p:spPr>
          <a:xfrm>
            <a:off x="4572000" y="3406675"/>
            <a:ext cx="4260300" cy="116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majority of individuals (61.88%) opted for cash as their preferred payment method.</a:t>
            </a:r>
            <a:endParaRPr/>
          </a:p>
        </p:txBody>
      </p:sp>
      <p:pic>
        <p:nvPicPr>
          <p:cNvPr id="325" name="Google Shape;325;p51"/>
          <p:cNvPicPr preferRelativeResize="0"/>
          <p:nvPr/>
        </p:nvPicPr>
        <p:blipFill>
          <a:blip r:embed="rId3">
            <a:alphaModFix/>
          </a:blip>
          <a:stretch>
            <a:fillRect/>
          </a:stretch>
        </p:blipFill>
        <p:spPr>
          <a:xfrm>
            <a:off x="1020950" y="1152475"/>
            <a:ext cx="2877900" cy="3991025"/>
          </a:xfrm>
          <a:prstGeom prst="rect">
            <a:avLst/>
          </a:prstGeom>
          <a:noFill/>
          <a:ln>
            <a:noFill/>
          </a:ln>
        </p:spPr>
      </p:pic>
      <p:pic>
        <p:nvPicPr>
          <p:cNvPr id="326" name="Google Shape;326;p51"/>
          <p:cNvPicPr preferRelativeResize="0"/>
          <p:nvPr/>
        </p:nvPicPr>
        <p:blipFill>
          <a:blip r:embed="rId4">
            <a:alphaModFix/>
          </a:blip>
          <a:stretch>
            <a:fillRect/>
          </a:stretch>
        </p:blipFill>
        <p:spPr>
          <a:xfrm>
            <a:off x="4202025" y="1320950"/>
            <a:ext cx="4630275" cy="165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Data cleaning</a:t>
            </a:r>
            <a:endParaRPr b="1" sz="27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Clr>
                <a:schemeClr val="dk1"/>
              </a:buClr>
              <a:buSzPts val="1100"/>
              <a:buFont typeface="Arial"/>
              <a:buNone/>
            </a:pPr>
            <a:r>
              <a:rPr b="1" lang="en"/>
              <a:t>Percentage of Missing Values</a:t>
            </a:r>
            <a:r>
              <a:rPr lang="en"/>
              <a:t>: The percentage of missing values in each column was calculated to assess the extent of missing data. This information helped in determining which columns had a high percentage of missing values.</a:t>
            </a:r>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871525" y="3314550"/>
            <a:ext cx="7400925" cy="685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Reasons for Loan Rejection</a:t>
            </a:r>
            <a:endParaRPr b="1" sz="2620"/>
          </a:p>
        </p:txBody>
      </p:sp>
      <p:sp>
        <p:nvSpPr>
          <p:cNvPr id="332" name="Google Shape;332;p52"/>
          <p:cNvSpPr txBox="1"/>
          <p:nvPr>
            <p:ph idx="1" type="body"/>
          </p:nvPr>
        </p:nvSpPr>
        <p:spPr>
          <a:xfrm>
            <a:off x="4851875" y="3744450"/>
            <a:ext cx="3980700" cy="824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The primary reason for loan rejections is (XAP (81%)) followed by HC.</a:t>
            </a:r>
            <a:endParaRPr/>
          </a:p>
        </p:txBody>
      </p:sp>
      <p:pic>
        <p:nvPicPr>
          <p:cNvPr id="333" name="Google Shape;333;p52"/>
          <p:cNvPicPr preferRelativeResize="0"/>
          <p:nvPr/>
        </p:nvPicPr>
        <p:blipFill>
          <a:blip r:embed="rId3">
            <a:alphaModFix/>
          </a:blip>
          <a:stretch>
            <a:fillRect/>
          </a:stretch>
        </p:blipFill>
        <p:spPr>
          <a:xfrm>
            <a:off x="657174" y="1277275"/>
            <a:ext cx="3830400" cy="3476039"/>
          </a:xfrm>
          <a:prstGeom prst="rect">
            <a:avLst/>
          </a:prstGeom>
          <a:noFill/>
          <a:ln>
            <a:noFill/>
          </a:ln>
        </p:spPr>
      </p:pic>
      <p:pic>
        <p:nvPicPr>
          <p:cNvPr id="334" name="Google Shape;334;p52"/>
          <p:cNvPicPr preferRelativeResize="0"/>
          <p:nvPr/>
        </p:nvPicPr>
        <p:blipFill>
          <a:blip r:embed="rId4">
            <a:alphaModFix/>
          </a:blip>
          <a:stretch>
            <a:fillRect/>
          </a:stretch>
        </p:blipFill>
        <p:spPr>
          <a:xfrm>
            <a:off x="5002125" y="1277287"/>
            <a:ext cx="3541131" cy="23465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 Types of Goods</a:t>
            </a:r>
            <a:endParaRPr b="1" sz="2620"/>
          </a:p>
        </p:txBody>
      </p:sp>
      <p:sp>
        <p:nvSpPr>
          <p:cNvPr id="340" name="Google Shape;340;p53"/>
          <p:cNvSpPr txBox="1"/>
          <p:nvPr>
            <p:ph idx="1" type="body"/>
          </p:nvPr>
        </p:nvSpPr>
        <p:spPr>
          <a:xfrm>
            <a:off x="4767425" y="3382550"/>
            <a:ext cx="4065000" cy="1186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The majority of clients applied for mobile goods, while 53.96% of the data is not recorded (represented as XNA).</a:t>
            </a:r>
            <a:endParaRPr/>
          </a:p>
        </p:txBody>
      </p:sp>
      <p:pic>
        <p:nvPicPr>
          <p:cNvPr id="341" name="Google Shape;341;p53"/>
          <p:cNvPicPr preferRelativeResize="0"/>
          <p:nvPr/>
        </p:nvPicPr>
        <p:blipFill>
          <a:blip r:embed="rId3">
            <a:alphaModFix/>
          </a:blip>
          <a:stretch>
            <a:fillRect/>
          </a:stretch>
        </p:blipFill>
        <p:spPr>
          <a:xfrm>
            <a:off x="464100" y="1204088"/>
            <a:ext cx="4107899" cy="3024825"/>
          </a:xfrm>
          <a:prstGeom prst="rect">
            <a:avLst/>
          </a:prstGeom>
          <a:noFill/>
          <a:ln>
            <a:noFill/>
          </a:ln>
        </p:spPr>
      </p:pic>
      <p:pic>
        <p:nvPicPr>
          <p:cNvPr id="342" name="Google Shape;342;p53"/>
          <p:cNvPicPr preferRelativeResize="0"/>
          <p:nvPr/>
        </p:nvPicPr>
        <p:blipFill>
          <a:blip r:embed="rId4">
            <a:alphaModFix/>
          </a:blip>
          <a:stretch>
            <a:fillRect/>
          </a:stretch>
        </p:blipFill>
        <p:spPr>
          <a:xfrm>
            <a:off x="5015700" y="1136150"/>
            <a:ext cx="3409419" cy="2127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Percentage Distribution of Portfolio</a:t>
            </a:r>
            <a:endParaRPr b="1" sz="2620"/>
          </a:p>
        </p:txBody>
      </p:sp>
      <p:sp>
        <p:nvSpPr>
          <p:cNvPr id="348" name="Google Shape;348;p54"/>
          <p:cNvSpPr txBox="1"/>
          <p:nvPr>
            <p:ph idx="1" type="body"/>
          </p:nvPr>
        </p:nvSpPr>
        <p:spPr>
          <a:xfrm>
            <a:off x="4792825" y="3768575"/>
            <a:ext cx="4039500" cy="80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POS accounted for 41.4% of the applications.</a:t>
            </a:r>
            <a:endParaRPr/>
          </a:p>
        </p:txBody>
      </p:sp>
      <p:pic>
        <p:nvPicPr>
          <p:cNvPr id="349" name="Google Shape;349;p54"/>
          <p:cNvPicPr preferRelativeResize="0"/>
          <p:nvPr/>
        </p:nvPicPr>
        <p:blipFill>
          <a:blip r:embed="rId3">
            <a:alphaModFix/>
          </a:blip>
          <a:stretch>
            <a:fillRect/>
          </a:stretch>
        </p:blipFill>
        <p:spPr>
          <a:xfrm>
            <a:off x="379675" y="1402350"/>
            <a:ext cx="4192325" cy="3166619"/>
          </a:xfrm>
          <a:prstGeom prst="rect">
            <a:avLst/>
          </a:prstGeom>
          <a:noFill/>
          <a:ln>
            <a:noFill/>
          </a:ln>
        </p:spPr>
      </p:pic>
      <p:pic>
        <p:nvPicPr>
          <p:cNvPr id="350" name="Google Shape;350;p54"/>
          <p:cNvPicPr preferRelativeResize="0"/>
          <p:nvPr/>
        </p:nvPicPr>
        <p:blipFill>
          <a:blip r:embed="rId4">
            <a:alphaModFix/>
          </a:blip>
          <a:stretch>
            <a:fillRect/>
          </a:stretch>
        </p:blipFill>
        <p:spPr>
          <a:xfrm>
            <a:off x="4792825" y="1170126"/>
            <a:ext cx="3483050" cy="2272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Percentage Distribution of Product Types</a:t>
            </a:r>
            <a:endParaRPr b="1" sz="2620"/>
          </a:p>
        </p:txBody>
      </p:sp>
      <p:sp>
        <p:nvSpPr>
          <p:cNvPr id="356" name="Google Shape;356;p55"/>
          <p:cNvSpPr txBox="1"/>
          <p:nvPr>
            <p:ph idx="1" type="body"/>
          </p:nvPr>
        </p:nvSpPr>
        <p:spPr>
          <a:xfrm>
            <a:off x="4724400" y="3479075"/>
            <a:ext cx="4107900" cy="108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X-sell applications accounted for a higher percentage compared to walk-in applications.</a:t>
            </a:r>
            <a:endParaRPr/>
          </a:p>
        </p:txBody>
      </p:sp>
      <p:pic>
        <p:nvPicPr>
          <p:cNvPr id="357" name="Google Shape;357;p55"/>
          <p:cNvPicPr preferRelativeResize="0"/>
          <p:nvPr/>
        </p:nvPicPr>
        <p:blipFill>
          <a:blip r:embed="rId3">
            <a:alphaModFix/>
          </a:blip>
          <a:stretch>
            <a:fillRect/>
          </a:stretch>
        </p:blipFill>
        <p:spPr>
          <a:xfrm>
            <a:off x="311700" y="1419400"/>
            <a:ext cx="4107900" cy="3102850"/>
          </a:xfrm>
          <a:prstGeom prst="rect">
            <a:avLst/>
          </a:prstGeom>
          <a:noFill/>
          <a:ln>
            <a:noFill/>
          </a:ln>
        </p:spPr>
      </p:pic>
      <p:pic>
        <p:nvPicPr>
          <p:cNvPr id="358" name="Google Shape;358;p55"/>
          <p:cNvPicPr preferRelativeResize="0"/>
          <p:nvPr/>
        </p:nvPicPr>
        <p:blipFill>
          <a:blip r:embed="rId4">
            <a:alphaModFix/>
          </a:blip>
          <a:stretch>
            <a:fillRect/>
          </a:stretch>
        </p:blipFill>
        <p:spPr>
          <a:xfrm>
            <a:off x="4724400" y="1694525"/>
            <a:ext cx="3790950" cy="1609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Percentage Distribution of Channels</a:t>
            </a:r>
            <a:endParaRPr b="1" sz="2620"/>
          </a:p>
        </p:txBody>
      </p:sp>
      <p:sp>
        <p:nvSpPr>
          <p:cNvPr id="364" name="Google Shape;364;p56"/>
          <p:cNvSpPr txBox="1"/>
          <p:nvPr>
            <p:ph idx="1" type="body"/>
          </p:nvPr>
        </p:nvSpPr>
        <p:spPr>
          <a:xfrm>
            <a:off x="4572000" y="3587625"/>
            <a:ext cx="4260300" cy="98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majority of clients were acquired through Credit and Cash Offices.</a:t>
            </a:r>
            <a:endParaRPr/>
          </a:p>
        </p:txBody>
      </p:sp>
      <p:pic>
        <p:nvPicPr>
          <p:cNvPr id="365" name="Google Shape;365;p56"/>
          <p:cNvPicPr preferRelativeResize="0"/>
          <p:nvPr/>
        </p:nvPicPr>
        <p:blipFill>
          <a:blip r:embed="rId3">
            <a:alphaModFix/>
          </a:blip>
          <a:stretch>
            <a:fillRect/>
          </a:stretch>
        </p:blipFill>
        <p:spPr>
          <a:xfrm>
            <a:off x="827925" y="1152475"/>
            <a:ext cx="3194700" cy="3820974"/>
          </a:xfrm>
          <a:prstGeom prst="rect">
            <a:avLst/>
          </a:prstGeom>
          <a:noFill/>
          <a:ln>
            <a:noFill/>
          </a:ln>
        </p:spPr>
      </p:pic>
      <p:pic>
        <p:nvPicPr>
          <p:cNvPr id="366" name="Google Shape;366;p56"/>
          <p:cNvPicPr preferRelativeResize="0"/>
          <p:nvPr/>
        </p:nvPicPr>
        <p:blipFill>
          <a:blip r:embed="rId4">
            <a:alphaModFix/>
          </a:blip>
          <a:stretch>
            <a:fillRect/>
          </a:stretch>
        </p:blipFill>
        <p:spPr>
          <a:xfrm>
            <a:off x="4571997" y="1152475"/>
            <a:ext cx="3598749" cy="224318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Industry of the Seller</a:t>
            </a:r>
            <a:endParaRPr b="1" sz="2620"/>
          </a:p>
        </p:txBody>
      </p:sp>
      <p:sp>
        <p:nvSpPr>
          <p:cNvPr id="372" name="Google Shape;372;p57"/>
          <p:cNvSpPr txBox="1"/>
          <p:nvPr>
            <p:ph idx="1" type="body"/>
          </p:nvPr>
        </p:nvSpPr>
        <p:spPr>
          <a:xfrm>
            <a:off x="4505000" y="3647950"/>
            <a:ext cx="4327200" cy="92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majority of sellers belong to the Consumer Electronics industry.</a:t>
            </a:r>
            <a:endParaRPr/>
          </a:p>
        </p:txBody>
      </p:sp>
      <p:pic>
        <p:nvPicPr>
          <p:cNvPr id="373" name="Google Shape;373;p57"/>
          <p:cNvPicPr preferRelativeResize="0"/>
          <p:nvPr/>
        </p:nvPicPr>
        <p:blipFill>
          <a:blip r:embed="rId3">
            <a:alphaModFix/>
          </a:blip>
          <a:stretch>
            <a:fillRect/>
          </a:stretch>
        </p:blipFill>
        <p:spPr>
          <a:xfrm>
            <a:off x="634950" y="1170125"/>
            <a:ext cx="3421544" cy="3820975"/>
          </a:xfrm>
          <a:prstGeom prst="rect">
            <a:avLst/>
          </a:prstGeom>
          <a:noFill/>
          <a:ln>
            <a:noFill/>
          </a:ln>
        </p:spPr>
      </p:pic>
      <p:pic>
        <p:nvPicPr>
          <p:cNvPr id="374" name="Google Shape;374;p57"/>
          <p:cNvPicPr preferRelativeResize="0"/>
          <p:nvPr/>
        </p:nvPicPr>
        <p:blipFill>
          <a:blip r:embed="rId4">
            <a:alphaModFix/>
          </a:blip>
          <a:stretch>
            <a:fillRect/>
          </a:stretch>
        </p:blipFill>
        <p:spPr>
          <a:xfrm>
            <a:off x="4505000" y="1170125"/>
            <a:ext cx="3928200" cy="2212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Percentage of Yield Group</a:t>
            </a:r>
            <a:endParaRPr b="1" sz="2620"/>
          </a:p>
        </p:txBody>
      </p:sp>
      <p:sp>
        <p:nvSpPr>
          <p:cNvPr id="380" name="Google Shape;380;p58"/>
          <p:cNvSpPr txBox="1"/>
          <p:nvPr>
            <p:ph idx="1" type="body"/>
          </p:nvPr>
        </p:nvSpPr>
        <p:spPr>
          <a:xfrm>
            <a:off x="4731225" y="3744450"/>
            <a:ext cx="4101000" cy="82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majority of the interest rates fall within the medium range.</a:t>
            </a:r>
            <a:endParaRPr/>
          </a:p>
        </p:txBody>
      </p:sp>
      <p:pic>
        <p:nvPicPr>
          <p:cNvPr id="381" name="Google Shape;381;p58"/>
          <p:cNvPicPr preferRelativeResize="0"/>
          <p:nvPr/>
        </p:nvPicPr>
        <p:blipFill>
          <a:blip r:embed="rId3">
            <a:alphaModFix/>
          </a:blip>
          <a:stretch>
            <a:fillRect/>
          </a:stretch>
        </p:blipFill>
        <p:spPr>
          <a:xfrm>
            <a:off x="4897725" y="1332975"/>
            <a:ext cx="3424697" cy="2096225"/>
          </a:xfrm>
          <a:prstGeom prst="rect">
            <a:avLst/>
          </a:prstGeom>
          <a:noFill/>
          <a:ln>
            <a:noFill/>
          </a:ln>
        </p:spPr>
      </p:pic>
      <p:pic>
        <p:nvPicPr>
          <p:cNvPr id="382" name="Google Shape;382;p58"/>
          <p:cNvPicPr preferRelativeResize="0"/>
          <p:nvPr/>
        </p:nvPicPr>
        <p:blipFill>
          <a:blip r:embed="rId4">
            <a:alphaModFix/>
          </a:blip>
          <a:stretch>
            <a:fillRect/>
          </a:stretch>
        </p:blipFill>
        <p:spPr>
          <a:xfrm>
            <a:off x="936500" y="1170125"/>
            <a:ext cx="3635500" cy="349136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Percentage of Different Product Combinations</a:t>
            </a:r>
            <a:endParaRPr b="1" sz="2620"/>
          </a:p>
        </p:txBody>
      </p:sp>
      <p:sp>
        <p:nvSpPr>
          <p:cNvPr id="388" name="Google Shape;388;p59"/>
          <p:cNvSpPr txBox="1"/>
          <p:nvPr>
            <p:ph idx="1" type="body"/>
          </p:nvPr>
        </p:nvSpPr>
        <p:spPr>
          <a:xfrm>
            <a:off x="311700" y="3990650"/>
            <a:ext cx="8520600" cy="572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The most common product combination is </a:t>
            </a:r>
            <a:r>
              <a:rPr b="1" lang="en"/>
              <a:t>Cash</a:t>
            </a:r>
            <a:r>
              <a:rPr lang="en"/>
              <a:t>, followed by </a:t>
            </a:r>
            <a:r>
              <a:rPr b="1" lang="en"/>
              <a:t>POS </a:t>
            </a:r>
            <a:r>
              <a:rPr lang="en"/>
              <a:t>household with interest.</a:t>
            </a:r>
            <a:endParaRPr/>
          </a:p>
        </p:txBody>
      </p:sp>
      <p:pic>
        <p:nvPicPr>
          <p:cNvPr id="389" name="Google Shape;389;p59"/>
          <p:cNvPicPr preferRelativeResize="0"/>
          <p:nvPr/>
        </p:nvPicPr>
        <p:blipFill>
          <a:blip r:embed="rId3">
            <a:alphaModFix/>
          </a:blip>
          <a:stretch>
            <a:fillRect/>
          </a:stretch>
        </p:blipFill>
        <p:spPr>
          <a:xfrm>
            <a:off x="1877625" y="1243600"/>
            <a:ext cx="5388750" cy="25211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Percentage of Clients Who Requested Insurance</a:t>
            </a:r>
            <a:endParaRPr b="1" sz="2620"/>
          </a:p>
        </p:txBody>
      </p:sp>
      <p:sp>
        <p:nvSpPr>
          <p:cNvPr id="395" name="Google Shape;395;p60"/>
          <p:cNvSpPr txBox="1"/>
          <p:nvPr>
            <p:ph idx="1" type="body"/>
          </p:nvPr>
        </p:nvSpPr>
        <p:spPr>
          <a:xfrm>
            <a:off x="4839800" y="3201600"/>
            <a:ext cx="3992400" cy="90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majority of clients made their last application of the day.</a:t>
            </a:r>
            <a:endParaRPr/>
          </a:p>
        </p:txBody>
      </p:sp>
      <p:pic>
        <p:nvPicPr>
          <p:cNvPr id="396" name="Google Shape;396;p60"/>
          <p:cNvPicPr preferRelativeResize="0"/>
          <p:nvPr/>
        </p:nvPicPr>
        <p:blipFill>
          <a:blip r:embed="rId3">
            <a:alphaModFix/>
          </a:blip>
          <a:stretch>
            <a:fillRect/>
          </a:stretch>
        </p:blipFill>
        <p:spPr>
          <a:xfrm>
            <a:off x="4839800" y="1455538"/>
            <a:ext cx="3762425" cy="1308225"/>
          </a:xfrm>
          <a:prstGeom prst="rect">
            <a:avLst/>
          </a:prstGeom>
          <a:noFill/>
          <a:ln>
            <a:noFill/>
          </a:ln>
        </p:spPr>
      </p:pic>
      <p:pic>
        <p:nvPicPr>
          <p:cNvPr id="397" name="Google Shape;397;p60"/>
          <p:cNvPicPr preferRelativeResize="0"/>
          <p:nvPr/>
        </p:nvPicPr>
        <p:blipFill>
          <a:blip r:embed="rId4">
            <a:alphaModFix/>
          </a:blip>
          <a:stretch>
            <a:fillRect/>
          </a:stretch>
        </p:blipFill>
        <p:spPr>
          <a:xfrm>
            <a:off x="381600" y="1256525"/>
            <a:ext cx="4190400" cy="3312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Correlation in </a:t>
            </a:r>
            <a:r>
              <a:rPr b="1" lang="en" sz="2620"/>
              <a:t>previous_data</a:t>
            </a:r>
            <a:endParaRPr b="1" sz="2620"/>
          </a:p>
        </p:txBody>
      </p:sp>
      <p:sp>
        <p:nvSpPr>
          <p:cNvPr id="403" name="Google Shape;403;p61"/>
          <p:cNvSpPr txBox="1"/>
          <p:nvPr>
            <p:ph idx="1" type="body"/>
          </p:nvPr>
        </p:nvSpPr>
        <p:spPr>
          <a:xfrm>
            <a:off x="311700" y="4420000"/>
            <a:ext cx="8520600" cy="426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above plot illustrates the correlation between variables in the previous application.</a:t>
            </a:r>
            <a:endParaRPr/>
          </a:p>
        </p:txBody>
      </p:sp>
      <p:pic>
        <p:nvPicPr>
          <p:cNvPr id="404" name="Google Shape;404;p61"/>
          <p:cNvPicPr preferRelativeResize="0"/>
          <p:nvPr/>
        </p:nvPicPr>
        <p:blipFill>
          <a:blip r:embed="rId3">
            <a:alphaModFix/>
          </a:blip>
          <a:stretch>
            <a:fillRect/>
          </a:stretch>
        </p:blipFill>
        <p:spPr>
          <a:xfrm>
            <a:off x="2448575" y="1202500"/>
            <a:ext cx="4246851" cy="3032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Dropping Columns</a:t>
            </a:r>
            <a:endParaRPr b="1" sz="2720"/>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Deletion of Columns</a:t>
            </a:r>
            <a:r>
              <a:rPr lang="en"/>
              <a:t>: Columns with a high percentage of missing values, typically above a certain threshold (such as 30%), were identified and deemed unnecessary for the analysis. These columns were then dropped from the dataset.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These steps ensured that the dataset used for analysis was cleaned and contained only relevant columns with a minimal amount of missing values.</a:t>
            </a:r>
            <a:endParaRPr/>
          </a:p>
        </p:txBody>
      </p:sp>
      <p:pic>
        <p:nvPicPr>
          <p:cNvPr id="81" name="Google Shape;81;p17"/>
          <p:cNvPicPr preferRelativeResize="0"/>
          <p:nvPr/>
        </p:nvPicPr>
        <p:blipFill>
          <a:blip r:embed="rId3">
            <a:alphaModFix/>
          </a:blip>
          <a:stretch>
            <a:fillRect/>
          </a:stretch>
        </p:blipFill>
        <p:spPr>
          <a:xfrm>
            <a:off x="1566863" y="2447275"/>
            <a:ext cx="6010275" cy="9715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t>Correlation between previous_data and application_data</a:t>
            </a:r>
            <a:endParaRPr b="1" sz="2420"/>
          </a:p>
        </p:txBody>
      </p:sp>
      <p:sp>
        <p:nvSpPr>
          <p:cNvPr id="410" name="Google Shape;410;p62"/>
          <p:cNvSpPr txBox="1"/>
          <p:nvPr>
            <p:ph idx="1" type="body"/>
          </p:nvPr>
        </p:nvSpPr>
        <p:spPr>
          <a:xfrm>
            <a:off x="5599800" y="1548925"/>
            <a:ext cx="3136200" cy="300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Similarly, in this case as well, we can observe that the same variables that we identified in the application data are also playing a significant role in identifying the defaulters.</a:t>
            </a:r>
            <a:endParaRPr/>
          </a:p>
        </p:txBody>
      </p:sp>
      <p:pic>
        <p:nvPicPr>
          <p:cNvPr id="411" name="Google Shape;411;p62"/>
          <p:cNvPicPr preferRelativeResize="0"/>
          <p:nvPr/>
        </p:nvPicPr>
        <p:blipFill>
          <a:blip r:embed="rId3">
            <a:alphaModFix/>
          </a:blip>
          <a:stretch>
            <a:fillRect/>
          </a:stretch>
        </p:blipFill>
        <p:spPr>
          <a:xfrm>
            <a:off x="690376" y="1393326"/>
            <a:ext cx="4635052" cy="331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I</a:t>
            </a:r>
            <a:r>
              <a:rPr b="1" lang="en" sz="2620"/>
              <a:t>mputing Missing Values with Mean</a:t>
            </a:r>
            <a:endParaRPr b="1" sz="2620"/>
          </a:p>
        </p:txBody>
      </p:sp>
      <p:sp>
        <p:nvSpPr>
          <p:cNvPr id="87" name="Google Shape;87;p18"/>
          <p:cNvSpPr txBox="1"/>
          <p:nvPr>
            <p:ph idx="1" type="body"/>
          </p:nvPr>
        </p:nvSpPr>
        <p:spPr>
          <a:xfrm>
            <a:off x="311700" y="1152475"/>
            <a:ext cx="8520600" cy="389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a:t>
            </a:r>
            <a:r>
              <a:rPr lang="en" sz="1600"/>
              <a:t>s </a:t>
            </a:r>
            <a:r>
              <a:rPr b="1" lang="en" sz="1600"/>
              <a:t>AMT_GOODS_PRICE </a:t>
            </a:r>
            <a:r>
              <a:rPr lang="en" sz="1600"/>
              <a:t>and </a:t>
            </a:r>
            <a:r>
              <a:rPr b="1" lang="en" sz="1600"/>
              <a:t>EXT_SOURCE_2</a:t>
            </a:r>
            <a:r>
              <a:rPr lang="en" sz="1600"/>
              <a:t>, has very low missing values and we can fill those columns with </a:t>
            </a:r>
            <a:r>
              <a:rPr b="1" lang="en" sz="1600"/>
              <a:t>mean values</a:t>
            </a:r>
            <a:r>
              <a:rPr lang="en" sz="1600"/>
              <a:t>.</a:t>
            </a:r>
            <a:endParaRPr sz="1600"/>
          </a:p>
        </p:txBody>
      </p:sp>
      <p:pic>
        <p:nvPicPr>
          <p:cNvPr id="88" name="Google Shape;88;p18"/>
          <p:cNvPicPr preferRelativeResize="0"/>
          <p:nvPr/>
        </p:nvPicPr>
        <p:blipFill>
          <a:blip r:embed="rId3">
            <a:alphaModFix/>
          </a:blip>
          <a:stretch>
            <a:fillRect/>
          </a:stretch>
        </p:blipFill>
        <p:spPr>
          <a:xfrm>
            <a:off x="3051500" y="2161713"/>
            <a:ext cx="3041001" cy="269825"/>
          </a:xfrm>
          <a:prstGeom prst="rect">
            <a:avLst/>
          </a:prstGeom>
          <a:noFill/>
          <a:ln>
            <a:noFill/>
          </a:ln>
        </p:spPr>
      </p:pic>
      <p:pic>
        <p:nvPicPr>
          <p:cNvPr id="89" name="Google Shape;89;p18"/>
          <p:cNvPicPr preferRelativeResize="0"/>
          <p:nvPr/>
        </p:nvPicPr>
        <p:blipFill>
          <a:blip r:embed="rId4">
            <a:alphaModFix/>
          </a:blip>
          <a:stretch>
            <a:fillRect/>
          </a:stretch>
        </p:blipFill>
        <p:spPr>
          <a:xfrm>
            <a:off x="3051500" y="2431513"/>
            <a:ext cx="3041000" cy="280483"/>
          </a:xfrm>
          <a:prstGeom prst="rect">
            <a:avLst/>
          </a:prstGeom>
          <a:noFill/>
          <a:ln>
            <a:noFill/>
          </a:ln>
        </p:spPr>
      </p:pic>
      <p:pic>
        <p:nvPicPr>
          <p:cNvPr id="90" name="Google Shape;90;p18"/>
          <p:cNvPicPr preferRelativeResize="0"/>
          <p:nvPr/>
        </p:nvPicPr>
        <p:blipFill>
          <a:blip r:embed="rId5">
            <a:alphaModFix/>
          </a:blip>
          <a:stretch>
            <a:fillRect/>
          </a:stretch>
        </p:blipFill>
        <p:spPr>
          <a:xfrm>
            <a:off x="676275" y="3171963"/>
            <a:ext cx="7791450" cy="138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7786"/>
              <a:buFont typeface="Arial"/>
              <a:buNone/>
            </a:pPr>
            <a:r>
              <a:rPr b="1" lang="en" sz="2620"/>
              <a:t>Imputing Missing Values with Mode</a:t>
            </a:r>
            <a:endParaRPr b="1" sz="2620"/>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As part of the data cleaning process, the </a:t>
            </a:r>
            <a:r>
              <a:rPr b="1" lang="en" sz="1700"/>
              <a:t>mode </a:t>
            </a:r>
            <a:r>
              <a:rPr lang="en" sz="1700"/>
              <a:t>values were imputed to the </a:t>
            </a:r>
            <a:r>
              <a:rPr b="1" lang="en" sz="1700"/>
              <a:t>NAME_TYPE_SUITE </a:t>
            </a:r>
            <a:r>
              <a:rPr lang="en" sz="1700"/>
              <a:t>column.</a:t>
            </a:r>
            <a:endParaRPr sz="1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1323975" y="1985875"/>
            <a:ext cx="5391150" cy="2324100"/>
          </a:xfrm>
          <a:prstGeom prst="rect">
            <a:avLst/>
          </a:prstGeom>
          <a:noFill/>
          <a:ln>
            <a:noFill/>
          </a:ln>
        </p:spPr>
      </p:pic>
      <p:pic>
        <p:nvPicPr>
          <p:cNvPr id="98" name="Google Shape;98;p19"/>
          <p:cNvPicPr preferRelativeResize="0"/>
          <p:nvPr/>
        </p:nvPicPr>
        <p:blipFill>
          <a:blip r:embed="rId4">
            <a:alphaModFix/>
          </a:blip>
          <a:stretch>
            <a:fillRect/>
          </a:stretch>
        </p:blipFill>
        <p:spPr>
          <a:xfrm>
            <a:off x="1323975" y="4350463"/>
            <a:ext cx="6496050" cy="63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Identifying</a:t>
            </a:r>
            <a:r>
              <a:rPr b="1" lang="en" sz="2620"/>
              <a:t> Outliers</a:t>
            </a:r>
            <a:endParaRPr b="1" sz="2620"/>
          </a:p>
        </p:txBody>
      </p:sp>
      <p:sp>
        <p:nvSpPr>
          <p:cNvPr id="104" name="Google Shape;104;p20"/>
          <p:cNvSpPr txBox="1"/>
          <p:nvPr>
            <p:ph idx="1" type="body"/>
          </p:nvPr>
        </p:nvSpPr>
        <p:spPr>
          <a:xfrm>
            <a:off x="311700" y="1152475"/>
            <a:ext cx="8520600" cy="41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t>Here are some of the values that have been identified as outliers through the use of plots:</a:t>
            </a:r>
            <a:endParaRPr sz="1600"/>
          </a:p>
          <a:p>
            <a:pPr indent="0" lvl="0" marL="0" rtl="0" algn="l">
              <a:spcBef>
                <a:spcPts val="120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5912600" y="1809063"/>
            <a:ext cx="2562326" cy="2822624"/>
          </a:xfrm>
          <a:prstGeom prst="rect">
            <a:avLst/>
          </a:prstGeom>
          <a:noFill/>
          <a:ln>
            <a:noFill/>
          </a:ln>
        </p:spPr>
      </p:pic>
      <p:pic>
        <p:nvPicPr>
          <p:cNvPr id="106" name="Google Shape;106;p20"/>
          <p:cNvPicPr preferRelativeResize="0"/>
          <p:nvPr/>
        </p:nvPicPr>
        <p:blipFill>
          <a:blip r:embed="rId4">
            <a:alphaModFix/>
          </a:blip>
          <a:stretch>
            <a:fillRect/>
          </a:stretch>
        </p:blipFill>
        <p:spPr>
          <a:xfrm>
            <a:off x="525900" y="1747852"/>
            <a:ext cx="2681199" cy="2945051"/>
          </a:xfrm>
          <a:prstGeom prst="rect">
            <a:avLst/>
          </a:prstGeom>
          <a:noFill/>
          <a:ln>
            <a:noFill/>
          </a:ln>
        </p:spPr>
      </p:pic>
      <p:pic>
        <p:nvPicPr>
          <p:cNvPr id="107" name="Google Shape;107;p20"/>
          <p:cNvPicPr preferRelativeResize="0"/>
          <p:nvPr/>
        </p:nvPicPr>
        <p:blipFill>
          <a:blip r:embed="rId5">
            <a:alphaModFix/>
          </a:blip>
          <a:stretch>
            <a:fillRect/>
          </a:stretch>
        </p:blipFill>
        <p:spPr>
          <a:xfrm>
            <a:off x="3231400" y="1719617"/>
            <a:ext cx="2681200" cy="30015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t>Outlier Observation</a:t>
            </a:r>
            <a:endParaRPr b="1" sz="2620"/>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457200" rtl="0" algn="l">
              <a:lnSpc>
                <a:spcPct val="105000"/>
              </a:lnSpc>
              <a:spcBef>
                <a:spcPts val="0"/>
              </a:spcBef>
              <a:spcAft>
                <a:spcPts val="0"/>
              </a:spcAft>
              <a:buNone/>
            </a:pPr>
            <a:r>
              <a:t/>
            </a:r>
            <a:endParaRPr sz="1835"/>
          </a:p>
          <a:p>
            <a:pPr indent="-336383" lvl="0" marL="457200" rtl="0" algn="l">
              <a:lnSpc>
                <a:spcPct val="105000"/>
              </a:lnSpc>
              <a:spcBef>
                <a:spcPts val="1200"/>
              </a:spcBef>
              <a:spcAft>
                <a:spcPts val="0"/>
              </a:spcAft>
              <a:buSzPct val="100000"/>
              <a:buChar char="●"/>
            </a:pPr>
            <a:r>
              <a:rPr lang="en" sz="1835"/>
              <a:t>In the plot `</a:t>
            </a:r>
            <a:r>
              <a:rPr b="1" lang="en" sz="1835"/>
              <a:t>DAYS_EMPLOYED</a:t>
            </a:r>
            <a:r>
              <a:rPr lang="en" sz="1835"/>
              <a:t>` there is a value present at 36k range, which is impossible.</a:t>
            </a:r>
            <a:endParaRPr sz="1835"/>
          </a:p>
          <a:p>
            <a:pPr indent="0" lvl="0" marL="457200" rtl="0" algn="l">
              <a:lnSpc>
                <a:spcPct val="105000"/>
              </a:lnSpc>
              <a:spcBef>
                <a:spcPts val="1200"/>
              </a:spcBef>
              <a:spcAft>
                <a:spcPts val="0"/>
              </a:spcAft>
              <a:buSzPct val="55449"/>
              <a:buNone/>
            </a:pPr>
            <a:r>
              <a:t/>
            </a:r>
            <a:endParaRPr sz="1835"/>
          </a:p>
          <a:p>
            <a:pPr indent="-336383" lvl="0" marL="457200" rtl="0" algn="l">
              <a:lnSpc>
                <a:spcPct val="105000"/>
              </a:lnSpc>
              <a:spcBef>
                <a:spcPts val="1200"/>
              </a:spcBef>
              <a:spcAft>
                <a:spcPts val="0"/>
              </a:spcAft>
              <a:buSzPct val="100000"/>
              <a:buChar char="●"/>
            </a:pPr>
            <a:r>
              <a:rPr lang="en" sz="1835"/>
              <a:t>In the plot `</a:t>
            </a:r>
            <a:r>
              <a:rPr b="1" lang="en" sz="1835"/>
              <a:t>CNT_CHILDREN</a:t>
            </a:r>
            <a:r>
              <a:rPr lang="en" sz="1835"/>
              <a:t>`, we can see a point at high value of outlier, i.e., 19. It's very rare for a family to have `19 children`.</a:t>
            </a:r>
            <a:endParaRPr sz="1835"/>
          </a:p>
          <a:p>
            <a:pPr indent="0" lvl="0" marL="457200" rtl="0" algn="l">
              <a:lnSpc>
                <a:spcPct val="105000"/>
              </a:lnSpc>
              <a:spcBef>
                <a:spcPts val="1200"/>
              </a:spcBef>
              <a:spcAft>
                <a:spcPts val="0"/>
              </a:spcAft>
              <a:buSzPct val="55449"/>
              <a:buNone/>
            </a:pPr>
            <a:r>
              <a:t/>
            </a:r>
            <a:endParaRPr sz="1835"/>
          </a:p>
          <a:p>
            <a:pPr indent="-336383" lvl="0" marL="457200" rtl="0" algn="l">
              <a:lnSpc>
                <a:spcPct val="105000"/>
              </a:lnSpc>
              <a:spcBef>
                <a:spcPts val="1200"/>
              </a:spcBef>
              <a:spcAft>
                <a:spcPts val="0"/>
              </a:spcAft>
              <a:buSzPct val="100000"/>
              <a:buChar char="●"/>
            </a:pPr>
            <a:r>
              <a:rPr lang="en" sz="1835"/>
              <a:t>In the plot `</a:t>
            </a:r>
            <a:r>
              <a:rPr b="1" lang="en" sz="1835"/>
              <a:t>AMT_INCOME_TOTAL</a:t>
            </a:r>
            <a:r>
              <a:rPr lang="en" sz="1835"/>
              <a:t>`, we can see that the highest value is way larger than other points.</a:t>
            </a:r>
            <a:endParaRPr sz="1835"/>
          </a:p>
          <a:p>
            <a:pPr indent="0" lvl="0" marL="457200" rtl="0" algn="l">
              <a:lnSpc>
                <a:spcPct val="105000"/>
              </a:lnSpc>
              <a:spcBef>
                <a:spcPts val="1200"/>
              </a:spcBef>
              <a:spcAft>
                <a:spcPts val="1200"/>
              </a:spcAft>
              <a:buNone/>
            </a:pPr>
            <a:r>
              <a:t/>
            </a:r>
            <a:endParaRPr sz="183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