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35" r:id="rId1"/>
  </p:sldMasterIdLst>
  <p:notesMasterIdLst>
    <p:notesMasterId r:id="rId17"/>
  </p:notes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alatino Linotype" panose="02040502050505030304" pitchFamily="18"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aea522fa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aea522fa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aea522fa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aea522fa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aea522fa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aea522fa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aea522fa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aea522fa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aea522f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aea522f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aea522fa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aea522f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69829" y="601724"/>
            <a:ext cx="6421310"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69829" y="2648403"/>
            <a:ext cx="6421310"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a:xfrm>
            <a:off x="1869829" y="246981"/>
            <a:ext cx="3672983"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750978" y="599230"/>
            <a:ext cx="0" cy="19085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8376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468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662898"/>
            <a:ext cx="1211807" cy="343124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51021" y="662898"/>
            <a:ext cx="5804105" cy="3431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H="1">
            <a:off x="7079333" y="539454"/>
            <a:ext cx="1211807"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1395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97177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34279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43578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351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77414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0790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1879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1110" y="1317097"/>
            <a:ext cx="6421935"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151021" y="2854647"/>
            <a:ext cx="6412493"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028765" y="599230"/>
            <a:ext cx="0" cy="213383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517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667"/>
            <a:ext cx="7140118"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1021" y="1508159"/>
            <a:ext cx="3456432" cy="2578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1095" y="1513007"/>
            <a:ext cx="3453098"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62901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123"/>
            <a:ext cx="7140118"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1021" y="1514662"/>
            <a:ext cx="3456432"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51021" y="2118202"/>
            <a:ext cx="3456432"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1093" y="1517253"/>
            <a:ext cx="3456432"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41094" y="2116119"/>
            <a:ext cx="3456432"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1" name="Straight Connector 10"/>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078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1663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195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0982" y="599230"/>
            <a:ext cx="2387346"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1022" y="2404119"/>
            <a:ext cx="2388742"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1028765" y="599230"/>
            <a:ext cx="0" cy="168533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5205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51771" y="847135"/>
            <a:ext cx="4085880"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51022" y="2359494"/>
            <a:ext cx="4080028"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51021" y="4102393"/>
            <a:ext cx="4080029" cy="240092"/>
          </a:xfrm>
        </p:spPr>
        <p:txBody>
          <a:bodyPr/>
          <a:lstStyle>
            <a:lvl1pPr algn="l">
              <a:defRPr/>
            </a:lvl1pPr>
          </a:lstStyle>
          <a:p>
            <a:fld id="{48A87A34-81AB-432B-8DAE-1953F412C126}" type="datetimeFigureOut">
              <a:rPr lang="en-US" smtClean="0"/>
              <a:pPr/>
              <a:t>1/13/2022</a:t>
            </a:fld>
            <a:endParaRPr lang="en-US" dirty="0"/>
          </a:p>
        </p:txBody>
      </p:sp>
      <p:sp>
        <p:nvSpPr>
          <p:cNvPr id="6" name="Footer Placeholder 5"/>
          <p:cNvSpPr>
            <a:spLocks noGrp="1"/>
          </p:cNvSpPr>
          <p:nvPr>
            <p:ph type="ftr" sz="quarter" idx="11"/>
          </p:nvPr>
        </p:nvSpPr>
        <p:spPr>
          <a:xfrm>
            <a:off x="1151183" y="238981"/>
            <a:ext cx="4090106"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28765" y="599230"/>
            <a:ext cx="0" cy="1620843"/>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5103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1511799"/>
            <a:ext cx="9144000" cy="30891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srcRect t="2769" b="-2769"/>
          <a:stretch/>
        </p:blipFill>
        <p:spPr>
          <a:xfrm>
            <a:off x="0" y="4601718"/>
            <a:ext cx="9144000" cy="557213"/>
          </a:xfrm>
          <a:prstGeom prst="rect">
            <a:avLst/>
          </a:prstGeom>
        </p:spPr>
      </p:pic>
      <p:sp>
        <p:nvSpPr>
          <p:cNvPr id="2" name="Title Placeholder 1"/>
          <p:cNvSpPr>
            <a:spLocks noGrp="1"/>
          </p:cNvSpPr>
          <p:nvPr>
            <p:ph type="title"/>
          </p:nvPr>
        </p:nvSpPr>
        <p:spPr>
          <a:xfrm>
            <a:off x="1151022" y="603390"/>
            <a:ext cx="7140119" cy="78692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1022" y="1511799"/>
            <a:ext cx="7140119"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1/13/2022</a:t>
            </a:fld>
            <a:endParaRPr lang="en-US" dirty="0"/>
          </a:p>
        </p:txBody>
      </p:sp>
      <p:sp>
        <p:nvSpPr>
          <p:cNvPr id="5" name="Footer Placeholder 4"/>
          <p:cNvSpPr>
            <a:spLocks noGrp="1"/>
          </p:cNvSpPr>
          <p:nvPr>
            <p:ph type="ftr" sz="quarter" idx="3"/>
          </p:nvPr>
        </p:nvSpPr>
        <p:spPr>
          <a:xfrm>
            <a:off x="1151022" y="246981"/>
            <a:ext cx="4391789"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2" name="Straight Connector 11"/>
          <p:cNvCxnSpPr/>
          <p:nvPr/>
        </p:nvCxnSpPr>
        <p:spPr>
          <a:xfrm>
            <a:off x="0" y="460627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72543"/>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hf sldNum="0" hdr="0" ftr="0" dt="0"/>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D42D3-4175-4A08-A7EC-2F9F3EA7BCD5}"/>
              </a:ext>
            </a:extLst>
          </p:cNvPr>
          <p:cNvSpPr txBox="1"/>
          <p:nvPr/>
        </p:nvSpPr>
        <p:spPr>
          <a:xfrm>
            <a:off x="587087" y="1470162"/>
            <a:ext cx="8832274" cy="646331"/>
          </a:xfrm>
          <a:prstGeom prst="rect">
            <a:avLst/>
          </a:prstGeom>
          <a:noFill/>
        </p:spPr>
        <p:txBody>
          <a:bodyPr wrap="square">
            <a:spAutoFit/>
          </a:bodyPr>
          <a:lstStyle/>
          <a:p>
            <a:r>
              <a:rPr lang="en" sz="3600" dirty="0">
                <a:latin typeface="Times New Roman" panose="02020603050405020304" pitchFamily="18" charset="0"/>
                <a:cs typeface="Times New Roman" panose="02020603050405020304" pitchFamily="18" charset="0"/>
              </a:rPr>
              <a:t>Analysis of Different Sorting Algorithms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7EE80D-DA08-4DE4-B9BF-0EB2C00F3C0D}"/>
              </a:ext>
            </a:extLst>
          </p:cNvPr>
          <p:cNvSpPr txBox="1"/>
          <p:nvPr/>
        </p:nvSpPr>
        <p:spPr>
          <a:xfrm>
            <a:off x="2715493" y="2358948"/>
            <a:ext cx="4575462" cy="1015663"/>
          </a:xfrm>
          <a:prstGeom prst="rect">
            <a:avLst/>
          </a:prstGeom>
          <a:noFill/>
        </p:spPr>
        <p:txBody>
          <a:bodyPr wrap="square">
            <a:sp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 Comparative Study</a:t>
            </a:r>
          </a:p>
          <a:p>
            <a:pPr marL="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97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26075" y="357800"/>
            <a:ext cx="2808000" cy="12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Grouping Comparison</a:t>
            </a:r>
            <a:endParaRPr/>
          </a:p>
          <a:p>
            <a:pPr marL="0" lvl="0" indent="0" algn="l" rtl="0">
              <a:spcBef>
                <a:spcPts val="0"/>
              </a:spcBef>
              <a:spcAft>
                <a:spcPts val="0"/>
              </a:spcAft>
              <a:buNone/>
            </a:pPr>
            <a:r>
              <a:rPr lang="en"/>
              <a:t>Sort</a:t>
            </a:r>
            <a:endParaRPr/>
          </a:p>
        </p:txBody>
      </p:sp>
      <p:sp>
        <p:nvSpPr>
          <p:cNvPr id="127" name="Google Shape;127;p22"/>
          <p:cNvSpPr txBox="1">
            <a:spLocks noGrp="1"/>
          </p:cNvSpPr>
          <p:nvPr>
            <p:ph type="body" idx="1"/>
          </p:nvPr>
        </p:nvSpPr>
        <p:spPr>
          <a:xfrm>
            <a:off x="226075" y="2155375"/>
            <a:ext cx="2808000" cy="24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In this sort we divide the list of elements into groups;</a:t>
            </a:r>
            <a:endParaRPr dirty="0">
              <a:solidFill>
                <a:schemeClr val="tx1"/>
              </a:solidFill>
            </a:endParaRPr>
          </a:p>
          <a:p>
            <a:pPr marL="0" lvl="0" indent="0" algn="l" rtl="0">
              <a:spcBef>
                <a:spcPts val="1600"/>
              </a:spcBef>
              <a:spcAft>
                <a:spcPts val="0"/>
              </a:spcAft>
              <a:buNone/>
            </a:pPr>
            <a:r>
              <a:rPr lang="en" dirty="0">
                <a:solidFill>
                  <a:schemeClr val="tx1"/>
                </a:solidFill>
              </a:rPr>
              <a:t>…  each group contains three elements that compare with the first element of next groups.</a:t>
            </a:r>
            <a:endParaRPr dirty="0">
              <a:solidFill>
                <a:schemeClr val="tx1"/>
              </a:solidFill>
            </a:endParaRPr>
          </a:p>
          <a:p>
            <a:pPr marL="0" lvl="0" indent="0" algn="l" rtl="0">
              <a:spcBef>
                <a:spcPts val="1600"/>
              </a:spcBef>
              <a:spcAft>
                <a:spcPts val="1600"/>
              </a:spcAft>
              <a:buNone/>
            </a:pPr>
            <a:r>
              <a:rPr lang="en" dirty="0">
                <a:solidFill>
                  <a:schemeClr val="tx1"/>
                </a:solidFill>
              </a:rPr>
              <a:t>It has a time complexity O (n2)</a:t>
            </a:r>
            <a:endParaRPr dirty="0">
              <a:solidFill>
                <a:schemeClr val="tx1"/>
              </a:solidFill>
            </a:endParaRPr>
          </a:p>
        </p:txBody>
      </p:sp>
      <p:pic>
        <p:nvPicPr>
          <p:cNvPr id="128" name="Google Shape;128;p22"/>
          <p:cNvPicPr preferRelativeResize="0"/>
          <p:nvPr/>
        </p:nvPicPr>
        <p:blipFill>
          <a:blip r:embed="rId3">
            <a:alphaModFix/>
          </a:blip>
          <a:stretch>
            <a:fillRect/>
          </a:stretch>
        </p:blipFill>
        <p:spPr>
          <a:xfrm>
            <a:off x="3502875" y="1893084"/>
            <a:ext cx="5483276" cy="135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65500" y="206875"/>
            <a:ext cx="4045200" cy="111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t>COMPARATIVE STUDY AND DISCUSSION</a:t>
            </a:r>
            <a:endParaRPr sz="2900" b="1"/>
          </a:p>
        </p:txBody>
      </p:sp>
      <p:sp>
        <p:nvSpPr>
          <p:cNvPr id="134" name="Google Shape;134;p23"/>
          <p:cNvSpPr txBox="1">
            <a:spLocks noGrp="1"/>
          </p:cNvSpPr>
          <p:nvPr>
            <p:ph type="subTitle" idx="1"/>
          </p:nvPr>
        </p:nvSpPr>
        <p:spPr>
          <a:xfrm>
            <a:off x="265500" y="1711500"/>
            <a:ext cx="4045200" cy="30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The Plot of length of input and CPU time taken (ms).</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 sz="2000" dirty="0"/>
              <a:t>Result shows that for small input the performance for the six techniques is all most nearest, but for the large input Quicksort is the fastest and the selection sort the slowest.</a:t>
            </a:r>
            <a:endParaRPr sz="2000" dirty="0"/>
          </a:p>
        </p:txBody>
      </p:sp>
      <p:pic>
        <p:nvPicPr>
          <p:cNvPr id="135" name="Google Shape;135;p23"/>
          <p:cNvPicPr preferRelativeResize="0"/>
          <p:nvPr/>
        </p:nvPicPr>
        <p:blipFill>
          <a:blip r:embed="rId3">
            <a:alphaModFix/>
          </a:blip>
          <a:stretch>
            <a:fillRect/>
          </a:stretch>
        </p:blipFill>
        <p:spPr>
          <a:xfrm>
            <a:off x="4572000" y="597950"/>
            <a:ext cx="4528500" cy="3947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265500" y="206875"/>
            <a:ext cx="4045200" cy="194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t>Complexity Comparison between Typical sorting algorithms</a:t>
            </a:r>
            <a:endParaRPr sz="2900" b="1"/>
          </a:p>
        </p:txBody>
      </p:sp>
      <p:sp>
        <p:nvSpPr>
          <p:cNvPr id="141" name="Google Shape;141;p24"/>
          <p:cNvSpPr txBox="1">
            <a:spLocks noGrp="1"/>
          </p:cNvSpPr>
          <p:nvPr>
            <p:ph type="subTitle" idx="1"/>
          </p:nvPr>
        </p:nvSpPr>
        <p:spPr>
          <a:xfrm>
            <a:off x="265500" y="2571750"/>
            <a:ext cx="4045200" cy="21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The comparison of complexity between GCS and conventional sort algorithms are listed in table7</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GCS gave an additional method to manipulate information.</a:t>
            </a:r>
            <a:endParaRPr sz="2000"/>
          </a:p>
        </p:txBody>
      </p:sp>
      <p:pic>
        <p:nvPicPr>
          <p:cNvPr id="142" name="Google Shape;142;p24" descr="Image Loading.....Graph of Time Complexity"/>
          <p:cNvPicPr preferRelativeResize="0"/>
          <p:nvPr/>
        </p:nvPicPr>
        <p:blipFill>
          <a:blip r:embed="rId3">
            <a:alphaModFix/>
          </a:blip>
          <a:stretch>
            <a:fillRect/>
          </a:stretch>
        </p:blipFill>
        <p:spPr>
          <a:xfrm>
            <a:off x="4572000" y="1259075"/>
            <a:ext cx="4528500" cy="262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idx="4294967295"/>
          </p:nvPr>
        </p:nvSpPr>
        <p:spPr>
          <a:xfrm>
            <a:off x="0" y="1663700"/>
            <a:ext cx="7597775"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“This is a super-important quote”</a:t>
            </a:r>
            <a:endParaRPr>
              <a:solidFill>
                <a:schemeClr val="lt2"/>
              </a:solidFill>
            </a:endParaRPr>
          </a:p>
        </p:txBody>
      </p:sp>
      <p:sp>
        <p:nvSpPr>
          <p:cNvPr id="149" name="Google Shape;149;p25"/>
          <p:cNvSpPr txBox="1">
            <a:spLocks noGrp="1"/>
          </p:cNvSpPr>
          <p:nvPr>
            <p:ph type="body" idx="4294967295"/>
          </p:nvPr>
        </p:nvSpPr>
        <p:spPr>
          <a:xfrm>
            <a:off x="0" y="2962275"/>
            <a:ext cx="7597775" cy="51752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 From an expert</a:t>
            </a:r>
            <a:endParaRPr/>
          </a:p>
        </p:txBody>
      </p:sp>
      <p:cxnSp>
        <p:nvCxnSpPr>
          <p:cNvPr id="148" name="Google Shape;148;p25"/>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pic>
        <p:nvPicPr>
          <p:cNvPr id="150" name="Google Shape;150;p25"/>
          <p:cNvPicPr preferRelativeResize="0"/>
          <p:nvPr/>
        </p:nvPicPr>
        <p:blipFill>
          <a:blip r:embed="rId3">
            <a:alphaModFix/>
          </a:blip>
          <a:stretch>
            <a:fillRect/>
          </a:stretch>
        </p:blipFill>
        <p:spPr>
          <a:xfrm>
            <a:off x="1297127" y="0"/>
            <a:ext cx="654974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90055" y="180109"/>
            <a:ext cx="9053945" cy="464009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200" b="1" dirty="0"/>
              <a:t>CONCLUSION AND FUTURE WORK</a:t>
            </a:r>
            <a:endParaRPr sz="3200" b="1" dirty="0"/>
          </a:p>
          <a:p>
            <a:pPr marL="0" lvl="0" indent="0" algn="just" rtl="0">
              <a:spcBef>
                <a:spcPts val="0"/>
              </a:spcBef>
              <a:spcAft>
                <a:spcPts val="0"/>
              </a:spcAft>
              <a:buNone/>
            </a:pPr>
            <a:endParaRPr sz="2200" dirty="0"/>
          </a:p>
          <a:p>
            <a:pPr marL="0" lvl="0" indent="0" algn="just" rtl="0">
              <a:spcBef>
                <a:spcPts val="0"/>
              </a:spcBef>
              <a:spcAft>
                <a:spcPts val="0"/>
              </a:spcAft>
              <a:buNone/>
            </a:pPr>
            <a:r>
              <a:rPr lang="en" sz="1900" dirty="0"/>
              <a:t>This paper discuss a comparison between the new suggested algorithm (GCS) and selection sort, Insertion sort, merge sort, quick sort and bubble sort. It analysis the performance of these algorithms for the same number of elements (10000, 20000, 30000). For small input the performance for the six techniques is all most nearest, but for the large input Quick sort is the fastest and the selection sort the slowest. Comparison sort in average and worst case have the same time complexity with selection, Insertion and bubble sort.</a:t>
            </a:r>
            <a:endParaRPr sz="1900" dirty="0"/>
          </a:p>
          <a:p>
            <a:pPr marL="0" lvl="0" indent="0" algn="just" rtl="0">
              <a:spcBef>
                <a:spcPts val="0"/>
              </a:spcBef>
              <a:spcAft>
                <a:spcPts val="0"/>
              </a:spcAft>
              <a:buNone/>
            </a:pPr>
            <a:endParaRPr sz="1900" dirty="0"/>
          </a:p>
          <a:p>
            <a:pPr marL="0" lvl="0" indent="0" algn="just" rtl="0">
              <a:spcBef>
                <a:spcPts val="0"/>
              </a:spcBef>
              <a:spcAft>
                <a:spcPts val="0"/>
              </a:spcAft>
              <a:buNone/>
            </a:pPr>
            <a:r>
              <a:rPr lang="en" sz="1900" dirty="0"/>
              <a:t>This research is initial step for future work; in the future we will improve our algorithms Grouping Comparison Sort algorithms (GCS) to optimize software’s in searching method and retrieve data.</a:t>
            </a: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Thanks!</a:t>
            </a:r>
            <a:endParaRPr sz="3000"/>
          </a:p>
        </p:txBody>
      </p:sp>
      <p:sp>
        <p:nvSpPr>
          <p:cNvPr id="161" name="Google Shape;161;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tx1"/>
                </a:solidFill>
              </a:rPr>
              <a:t>Student of Department of Computer Science and Engineering , Rajasthan Institute of Engineering Technology, Jaipur 302026, India.</a:t>
            </a:r>
            <a:endParaRPr sz="1400" dirty="0">
              <a:solidFill>
                <a:schemeClr val="tx1"/>
              </a:solidFill>
            </a:endParaRPr>
          </a:p>
          <a:p>
            <a:pPr marL="0" lvl="0" indent="0" algn="l" rtl="0">
              <a:spcBef>
                <a:spcPts val="0"/>
              </a:spcBef>
              <a:spcAft>
                <a:spcPts val="0"/>
              </a:spcAft>
              <a:buNone/>
            </a:pPr>
            <a:endParaRPr sz="1400" dirty="0">
              <a:solidFill>
                <a:schemeClr val="tx1"/>
              </a:solidFill>
            </a:endParaRPr>
          </a:p>
          <a:p>
            <a:pPr marL="0" lvl="0" indent="0" algn="l" rtl="0">
              <a:spcBef>
                <a:spcPts val="0"/>
              </a:spcBef>
              <a:spcAft>
                <a:spcPts val="0"/>
              </a:spcAft>
              <a:buNone/>
            </a:pPr>
            <a:r>
              <a:rPr lang="en" sz="1400" dirty="0">
                <a:solidFill>
                  <a:schemeClr val="tx1"/>
                </a:solidFill>
              </a:rPr>
              <a:t>Anil puri Goswami</a:t>
            </a:r>
            <a:endParaRPr sz="1400" dirty="0">
              <a:solidFill>
                <a:schemeClr val="tx1"/>
              </a:solidFill>
            </a:endParaRPr>
          </a:p>
          <a:p>
            <a:pPr marL="0" lvl="0" indent="0" algn="l" rtl="0">
              <a:spcBef>
                <a:spcPts val="0"/>
              </a:spcBef>
              <a:spcAft>
                <a:spcPts val="0"/>
              </a:spcAft>
              <a:buNone/>
            </a:pPr>
            <a:r>
              <a:rPr lang="en" sz="1400" dirty="0">
                <a:solidFill>
                  <a:schemeClr val="tx1"/>
                </a:solidFill>
              </a:rPr>
              <a:t>Ankit Malpani</a:t>
            </a:r>
            <a:endParaRPr sz="1400" dirty="0">
              <a:solidFill>
                <a:schemeClr val="tx1"/>
              </a:solidFill>
            </a:endParaRPr>
          </a:p>
          <a:p>
            <a:pPr marL="0" lvl="0" indent="0" algn="l" rtl="0">
              <a:spcBef>
                <a:spcPts val="0"/>
              </a:spcBef>
              <a:spcAft>
                <a:spcPts val="0"/>
              </a:spcAft>
              <a:buNone/>
            </a:pPr>
            <a:r>
              <a:rPr lang="en" sz="1400" dirty="0">
                <a:solidFill>
                  <a:schemeClr val="tx1"/>
                </a:solidFill>
              </a:rPr>
              <a:t>Vicky Kumar</a:t>
            </a:r>
            <a:endParaRPr sz="1400" dirty="0">
              <a:solidFill>
                <a:schemeClr val="tx1"/>
              </a:solidFill>
            </a:endParaRPr>
          </a:p>
          <a:p>
            <a:pPr marL="0" lvl="0" indent="0" algn="l" rtl="0">
              <a:spcBef>
                <a:spcPts val="0"/>
              </a:spcBef>
              <a:spcAft>
                <a:spcPts val="0"/>
              </a:spcAft>
              <a:buNone/>
            </a:pPr>
            <a:endParaRPr sz="1400" dirty="0">
              <a:solidFill>
                <a:schemeClr val="tx1"/>
              </a:solidFill>
            </a:endParaRPr>
          </a:p>
          <a:p>
            <a:pPr marL="0" lvl="0" indent="0" algn="l" rtl="0">
              <a:spcBef>
                <a:spcPts val="0"/>
              </a:spcBef>
              <a:spcAft>
                <a:spcPts val="0"/>
              </a:spcAft>
              <a:buNone/>
            </a:pPr>
            <a:r>
              <a:rPr lang="en" sz="1400" dirty="0">
                <a:solidFill>
                  <a:schemeClr val="tx1"/>
                </a:solidFill>
              </a:rPr>
              <a:t>Dr. Saroj Hiranwal (Mentor)</a:t>
            </a:r>
            <a:endParaRPr sz="1400" dirty="0">
              <a:solidFill>
                <a:schemeClr val="tx1"/>
              </a:solidFill>
            </a:endParaRPr>
          </a:p>
          <a:p>
            <a:pPr marL="0" lvl="0" indent="0" algn="l" rtl="0">
              <a:spcBef>
                <a:spcPts val="0"/>
              </a:spcBef>
              <a:spcAft>
                <a:spcPts val="0"/>
              </a:spcAft>
              <a:buNone/>
            </a:pPr>
            <a:endParaRPr sz="1400" dirty="0">
              <a:solidFill>
                <a:schemeClr val="tx1"/>
              </a:solidFill>
            </a:endParaRPr>
          </a:p>
          <a:p>
            <a:pPr marL="0" lvl="0" indent="0" algn="l" rtl="0">
              <a:spcBef>
                <a:spcPts val="0"/>
              </a:spcBef>
              <a:spcAft>
                <a:spcPts val="0"/>
              </a:spcAft>
              <a:buNone/>
            </a:pPr>
            <a:r>
              <a:rPr lang="en" sz="1400" dirty="0">
                <a:solidFill>
                  <a:schemeClr val="tx1"/>
                </a:solidFill>
              </a:rPr>
              <a:t> </a:t>
            </a:r>
            <a:endParaRPr sz="1400" dirty="0">
              <a:solidFill>
                <a:schemeClr val="tx1"/>
              </a:solidFill>
            </a:endParaRPr>
          </a:p>
        </p:txBody>
      </p:sp>
      <p:pic>
        <p:nvPicPr>
          <p:cNvPr id="4" name="Picture 3">
            <a:extLst>
              <a:ext uri="{FF2B5EF4-FFF2-40B4-BE49-F238E27FC236}">
                <a16:creationId xmlns:a16="http://schemas.microsoft.com/office/drawing/2014/main" id="{B6BB849A-20F0-4FB0-9FA6-27905E47FC38}"/>
              </a:ext>
            </a:extLst>
          </p:cNvPr>
          <p:cNvPicPr>
            <a:picLocks noChangeAspect="1"/>
          </p:cNvPicPr>
          <p:nvPr/>
        </p:nvPicPr>
        <p:blipFill>
          <a:blip r:embed="rId3"/>
          <a:stretch>
            <a:fillRect/>
          </a:stretch>
        </p:blipFill>
        <p:spPr>
          <a:xfrm>
            <a:off x="3408287" y="602673"/>
            <a:ext cx="5403273" cy="36021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84005" y="900544"/>
            <a:ext cx="8877900" cy="227214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2400" dirty="0">
                <a:latin typeface="Times New Roman" panose="02020603050405020304" pitchFamily="18" charset="0"/>
                <a:cs typeface="Times New Roman" panose="02020603050405020304" pitchFamily="18" charset="0"/>
              </a:rPr>
              <a:t>There are many popular problems in different practical fields of computer sciences, database applications, Networks and Artificial intelligence. One of these basic operations and problems is sorting algorithm; the sorting problem has attracted a great deal of research.</a:t>
            </a:r>
            <a:endParaRPr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800BB4-33F2-4960-B02F-E5D656EBD32D}"/>
              </a:ext>
            </a:extLst>
          </p:cNvPr>
          <p:cNvSpPr txBox="1"/>
          <p:nvPr/>
        </p:nvSpPr>
        <p:spPr>
          <a:xfrm>
            <a:off x="184005" y="197142"/>
            <a:ext cx="3906982" cy="584775"/>
          </a:xfrm>
          <a:prstGeom prst="rect">
            <a:avLst/>
          </a:prstGeom>
          <a:noFill/>
        </p:spPr>
        <p:txBody>
          <a:bodyPr wrap="square" rtlCol="0">
            <a:spAutoFit/>
          </a:bodyPr>
          <a:lstStyle/>
          <a:p>
            <a:r>
              <a:rPr lang="en" sz="3200" dirty="0">
                <a:latin typeface="Times New Roman" panose="02020603050405020304" pitchFamily="18" charset="0"/>
                <a:cs typeface="Times New Roman" panose="02020603050405020304" pitchFamily="18" charset="0"/>
              </a:rPr>
              <a:t>Abstract</a:t>
            </a:r>
            <a:r>
              <a:rPr lang="e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54136" y="142979"/>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79" name="Google Shape;79;p15"/>
          <p:cNvSpPr txBox="1">
            <a:spLocks noGrp="1"/>
          </p:cNvSpPr>
          <p:nvPr>
            <p:ph type="body" idx="1"/>
          </p:nvPr>
        </p:nvSpPr>
        <p:spPr>
          <a:xfrm>
            <a:off x="354136" y="1046239"/>
            <a:ext cx="8222100" cy="29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 computer science, a sorting algorithm is an algorithm that puts elements of a list into an order. The most frequently used orders are numerical order and lexicographical order, and either </a:t>
            </a:r>
            <a:r>
              <a:rPr lang="en" u="sng" dirty="0">
                <a:latin typeface="Times New Roman" panose="02020603050405020304" pitchFamily="18" charset="0"/>
                <a:cs typeface="Times New Roman" panose="02020603050405020304" pitchFamily="18" charset="0"/>
              </a:rPr>
              <a:t>ascending or descending</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r>
              <a:rPr lang="en" dirty="0">
                <a:latin typeface="Times New Roman" panose="02020603050405020304" pitchFamily="18" charset="0"/>
                <a:cs typeface="Times New Roman" panose="02020603050405020304" pitchFamily="18" charset="0"/>
              </a:rPr>
              <a:t>Large number of algorithms developed to improve sorting like </a:t>
            </a:r>
            <a:r>
              <a:rPr lang="en" b="1" dirty="0">
                <a:latin typeface="Times New Roman" panose="02020603050405020304" pitchFamily="18" charset="0"/>
                <a:cs typeface="Times New Roman" panose="02020603050405020304" pitchFamily="18" charset="0"/>
              </a:rPr>
              <a:t>merge sort, bubble sort, insertion sort, quick sort ,selection sort and others</a:t>
            </a:r>
            <a:r>
              <a:rPr lang="en" dirty="0">
                <a:latin typeface="Times New Roman" panose="02020603050405020304" pitchFamily="18" charset="0"/>
                <a:cs typeface="Times New Roman" panose="02020603050405020304" pitchFamily="18" charset="0"/>
              </a:rPr>
              <a:t>, each of them has a different mechanism to reorder elements which increase the performance and efficiency of the practical applications and reduce time complexity of each one.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281075"/>
            <a:ext cx="8222100" cy="122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PERFORMANCE  IN  AVERAGE  CASE BETWEEN  SORTING  ALGORITHMS </a:t>
            </a:r>
            <a:endParaRPr dirty="0"/>
          </a:p>
        </p:txBody>
      </p:sp>
      <p:sp>
        <p:nvSpPr>
          <p:cNvPr id="85" name="Google Shape;85;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is no one sorting method that is best for every situation. Some of the factors to be considered in choosing a sorting algorithm include …</a:t>
            </a:r>
            <a:endParaRPr dirty="0"/>
          </a:p>
          <a:p>
            <a:pPr marL="0" lvl="0" indent="0" algn="l" rtl="0">
              <a:spcBef>
                <a:spcPts val="1600"/>
              </a:spcBef>
              <a:spcAft>
                <a:spcPts val="1600"/>
              </a:spcAft>
              <a:buNone/>
            </a:pPr>
            <a:r>
              <a:rPr lang="en" i="1" dirty="0"/>
              <a:t>… the size of the list to be sorted, the programming effort, the number of words of main memory available, the size of disk or tape units, the extent to which the list is already ordered, and the distribution of values.</a:t>
            </a:r>
            <a:endParaRPr i="1" dirty="0"/>
          </a:p>
        </p:txBody>
      </p:sp>
      <p:sp>
        <p:nvSpPr>
          <p:cNvPr id="86" name="Google Shape;86;p16"/>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paper implemented of …</a:t>
            </a:r>
            <a:endParaRPr/>
          </a:p>
          <a:p>
            <a:pPr marL="0" lvl="0" indent="0" algn="l" rtl="0">
              <a:spcBef>
                <a:spcPts val="1600"/>
              </a:spcBef>
              <a:spcAft>
                <a:spcPts val="0"/>
              </a:spcAft>
              <a:buNone/>
            </a:pPr>
            <a:r>
              <a:rPr lang="en" b="1"/>
              <a:t>Selection sort, Quick sort, Insertion sort , Merge sort ,Bubble sort and GCS algorithms</a:t>
            </a:r>
            <a:endParaRPr/>
          </a:p>
          <a:p>
            <a:pPr marL="0" lvl="0" indent="0" algn="l" rtl="0">
              <a:spcBef>
                <a:spcPts val="1600"/>
              </a:spcBef>
              <a:spcAft>
                <a:spcPts val="1600"/>
              </a:spcAft>
              <a:buNone/>
            </a:pPr>
            <a:r>
              <a:rPr lang="en"/>
              <a:t>… using C++ programming language, and measure the execution time of all programs with the same input data using the same computer.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Selection</a:t>
            </a:r>
            <a:endParaRPr/>
          </a:p>
          <a:p>
            <a:pPr marL="0" lvl="0" indent="0" algn="l" rtl="0">
              <a:spcBef>
                <a:spcPts val="0"/>
              </a:spcBef>
              <a:spcAft>
                <a:spcPts val="0"/>
              </a:spcAft>
              <a:buNone/>
            </a:pPr>
            <a:r>
              <a:rPr lang="en"/>
              <a:t>Sort</a:t>
            </a:r>
            <a:endParaRPr/>
          </a:p>
        </p:txBody>
      </p:sp>
      <p:sp>
        <p:nvSpPr>
          <p:cNvPr id="92" name="Google Shape;92;p17"/>
          <p:cNvSpPr txBox="1">
            <a:spLocks noGrp="1"/>
          </p:cNvSpPr>
          <p:nvPr>
            <p:ph type="body" idx="1"/>
          </p:nvPr>
        </p:nvSpPr>
        <p:spPr>
          <a:xfrm>
            <a:off x="226075" y="1465800"/>
            <a:ext cx="2808000" cy="336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Selection sort is an in-place comparison sort. </a:t>
            </a:r>
            <a:endParaRPr dirty="0">
              <a:solidFill>
                <a:schemeClr val="tx1"/>
              </a:solidFill>
            </a:endParaRPr>
          </a:p>
          <a:p>
            <a:pPr marL="0" lvl="0" indent="0" algn="l" rtl="0">
              <a:spcBef>
                <a:spcPts val="1600"/>
              </a:spcBef>
              <a:spcAft>
                <a:spcPts val="0"/>
              </a:spcAft>
              <a:buNone/>
            </a:pPr>
            <a:r>
              <a:rPr lang="en" dirty="0">
                <a:solidFill>
                  <a:schemeClr val="tx1"/>
                </a:solidFill>
              </a:rPr>
              <a:t>It has O(n2) complexity, making it inefficient on large lists, and generally performs worse than the similar insertion sort. </a:t>
            </a:r>
            <a:endParaRPr dirty="0">
              <a:solidFill>
                <a:schemeClr val="tx1"/>
              </a:solidFill>
            </a:endParaRPr>
          </a:p>
          <a:p>
            <a:pPr marL="0" lvl="0" indent="0" algn="l" rtl="0">
              <a:spcBef>
                <a:spcPts val="1600"/>
              </a:spcBef>
              <a:spcAft>
                <a:spcPts val="0"/>
              </a:spcAft>
              <a:buNone/>
            </a:pPr>
            <a:r>
              <a:rPr lang="en" dirty="0">
                <a:solidFill>
                  <a:schemeClr val="tx1"/>
                </a:solidFill>
              </a:rPr>
              <a:t>Selection sort is noted for its simplicity.</a:t>
            </a:r>
            <a:endParaRPr dirty="0">
              <a:solidFill>
                <a:schemeClr val="tx1"/>
              </a:solidFill>
            </a:endParaRPr>
          </a:p>
          <a:p>
            <a:pPr marL="0" lvl="0" indent="0" algn="l" rtl="0">
              <a:spcBef>
                <a:spcPts val="1600"/>
              </a:spcBef>
              <a:spcAft>
                <a:spcPts val="1600"/>
              </a:spcAft>
              <a:buNone/>
            </a:pPr>
            <a:r>
              <a:rPr lang="en" dirty="0">
                <a:solidFill>
                  <a:schemeClr val="tx1"/>
                </a:solidFill>
              </a:rPr>
              <a:t>The algorithm finds the minimum value, swaps it with the value in the first position, and repeats these steps for the remainder of the list.</a:t>
            </a:r>
            <a:endParaRPr dirty="0">
              <a:solidFill>
                <a:schemeClr val="tx1"/>
              </a:solidFill>
            </a:endParaRPr>
          </a:p>
        </p:txBody>
      </p:sp>
      <p:pic>
        <p:nvPicPr>
          <p:cNvPr id="93" name="Google Shape;93;p17"/>
          <p:cNvPicPr preferRelativeResize="0"/>
          <p:nvPr/>
        </p:nvPicPr>
        <p:blipFill>
          <a:blip r:embed="rId3">
            <a:alphaModFix/>
          </a:blip>
          <a:stretch>
            <a:fillRect/>
          </a:stretch>
        </p:blipFill>
        <p:spPr>
          <a:xfrm>
            <a:off x="3620625" y="2017425"/>
            <a:ext cx="5195474" cy="110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Insertion</a:t>
            </a:r>
            <a:endParaRPr/>
          </a:p>
          <a:p>
            <a:pPr marL="0" lvl="0" indent="0" algn="l" rtl="0">
              <a:spcBef>
                <a:spcPts val="0"/>
              </a:spcBef>
              <a:spcAft>
                <a:spcPts val="0"/>
              </a:spcAft>
              <a:buNone/>
            </a:pPr>
            <a:r>
              <a:rPr lang="en"/>
              <a:t>Sort</a:t>
            </a:r>
            <a:endParaRPr/>
          </a:p>
        </p:txBody>
      </p:sp>
      <p:sp>
        <p:nvSpPr>
          <p:cNvPr id="99" name="Google Shape;99;p18"/>
          <p:cNvSpPr txBox="1">
            <a:spLocks noGrp="1"/>
          </p:cNvSpPr>
          <p:nvPr>
            <p:ph type="body" idx="1"/>
          </p:nvPr>
        </p:nvSpPr>
        <p:spPr>
          <a:xfrm>
            <a:off x="226075" y="1465800"/>
            <a:ext cx="28080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Insertion sort is a simple sorting algorithm that is relatively efficient for small lists and mostly sorted lists.</a:t>
            </a:r>
            <a:endParaRPr dirty="0">
              <a:solidFill>
                <a:schemeClr val="tx1"/>
              </a:solidFill>
            </a:endParaRPr>
          </a:p>
          <a:p>
            <a:pPr marL="0" lvl="0" indent="0" algn="l" rtl="0">
              <a:spcBef>
                <a:spcPts val="1600"/>
              </a:spcBef>
              <a:spcAft>
                <a:spcPts val="0"/>
              </a:spcAft>
              <a:buNone/>
            </a:pPr>
            <a:r>
              <a:rPr lang="en" dirty="0">
                <a:solidFill>
                  <a:schemeClr val="tx1"/>
                </a:solidFill>
              </a:rPr>
              <a:t>It works by taking elements from the list one by one and inserting them in their correct position into a new sorted list similar to how we put money in our wallet.</a:t>
            </a:r>
            <a:endParaRPr dirty="0">
              <a:solidFill>
                <a:schemeClr val="tx1"/>
              </a:solidFill>
            </a:endParaRPr>
          </a:p>
          <a:p>
            <a:pPr marL="0" lvl="0" indent="0" algn="l" rtl="0">
              <a:spcBef>
                <a:spcPts val="1600"/>
              </a:spcBef>
              <a:spcAft>
                <a:spcPts val="1600"/>
              </a:spcAft>
              <a:buNone/>
            </a:pPr>
            <a:r>
              <a:rPr lang="en" dirty="0">
                <a:solidFill>
                  <a:schemeClr val="tx1"/>
                </a:solidFill>
              </a:rPr>
              <a:t>In arrays, the new list and the remaining elements can share the array's space, but insertion is expensive, requiring shifting all following elements over by one.</a:t>
            </a:r>
            <a:endParaRPr dirty="0">
              <a:solidFill>
                <a:schemeClr val="tx1"/>
              </a:solidFill>
            </a:endParaRPr>
          </a:p>
        </p:txBody>
      </p:sp>
      <p:pic>
        <p:nvPicPr>
          <p:cNvPr id="100" name="Google Shape;100;p18"/>
          <p:cNvPicPr preferRelativeResize="0"/>
          <p:nvPr/>
        </p:nvPicPr>
        <p:blipFill>
          <a:blip r:embed="rId3">
            <a:alphaModFix/>
          </a:blip>
          <a:stretch>
            <a:fillRect/>
          </a:stretch>
        </p:blipFill>
        <p:spPr>
          <a:xfrm>
            <a:off x="3608600" y="1985275"/>
            <a:ext cx="5410500" cy="131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a:t>
            </a:r>
            <a:endParaRPr/>
          </a:p>
          <a:p>
            <a:pPr marL="0" lvl="0" indent="0" algn="l" rtl="0">
              <a:spcBef>
                <a:spcPts val="0"/>
              </a:spcBef>
              <a:spcAft>
                <a:spcPts val="0"/>
              </a:spcAft>
              <a:buNone/>
            </a:pPr>
            <a:r>
              <a:rPr lang="en"/>
              <a:t>Sort</a:t>
            </a:r>
            <a:endParaRPr/>
          </a:p>
        </p:txBody>
      </p:sp>
      <p:sp>
        <p:nvSpPr>
          <p:cNvPr id="106" name="Google Shape;106;p19"/>
          <p:cNvSpPr txBox="1">
            <a:spLocks noGrp="1"/>
          </p:cNvSpPr>
          <p:nvPr>
            <p:ph type="body" idx="1"/>
          </p:nvPr>
        </p:nvSpPr>
        <p:spPr>
          <a:xfrm>
            <a:off x="226075" y="1465800"/>
            <a:ext cx="2808000" cy="3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Merge sort takes advantage of the ease of merging already sorted lists into a new sorted list. </a:t>
            </a:r>
            <a:endParaRPr dirty="0">
              <a:solidFill>
                <a:schemeClr val="tx1"/>
              </a:solidFill>
            </a:endParaRPr>
          </a:p>
          <a:p>
            <a:pPr marL="0" lvl="0" indent="0" algn="l" rtl="0">
              <a:spcBef>
                <a:spcPts val="1600"/>
              </a:spcBef>
              <a:spcAft>
                <a:spcPts val="0"/>
              </a:spcAft>
              <a:buNone/>
            </a:pPr>
            <a:r>
              <a:rPr lang="en" dirty="0">
                <a:solidFill>
                  <a:schemeClr val="tx1"/>
                </a:solidFill>
              </a:rPr>
              <a:t>It starts by comparing every two elements (i.e., 1 with 2, then 3 with 4...) and swapping them if the first should come after the second.</a:t>
            </a:r>
            <a:endParaRPr dirty="0">
              <a:solidFill>
                <a:schemeClr val="tx1"/>
              </a:solidFill>
            </a:endParaRPr>
          </a:p>
          <a:p>
            <a:pPr marL="0" lvl="0" indent="0" algn="l" rtl="0">
              <a:spcBef>
                <a:spcPts val="1600"/>
              </a:spcBef>
              <a:spcAft>
                <a:spcPts val="0"/>
              </a:spcAft>
              <a:buNone/>
            </a:pPr>
            <a:r>
              <a:rPr lang="en" dirty="0">
                <a:solidFill>
                  <a:schemeClr val="tx1"/>
                </a:solidFill>
              </a:rPr>
              <a:t>It’s worst-case running time is…        O(n log n). </a:t>
            </a:r>
            <a:endParaRPr dirty="0">
              <a:solidFill>
                <a:schemeClr val="tx1"/>
              </a:solidFill>
            </a:endParaRPr>
          </a:p>
          <a:p>
            <a:pPr marL="0" lvl="0" indent="0" algn="l" rtl="0">
              <a:spcBef>
                <a:spcPts val="1600"/>
              </a:spcBef>
              <a:spcAft>
                <a:spcPts val="1600"/>
              </a:spcAft>
              <a:buNone/>
            </a:pPr>
            <a:r>
              <a:rPr lang="en" dirty="0">
                <a:solidFill>
                  <a:schemeClr val="tx1"/>
                </a:solidFill>
              </a:rPr>
              <a:t>It is also easily applied to lists, not only arrays, as it only requires sequential access, not random access.</a:t>
            </a:r>
            <a:endParaRPr dirty="0">
              <a:solidFill>
                <a:schemeClr val="tx1"/>
              </a:solidFill>
            </a:endParaRPr>
          </a:p>
        </p:txBody>
      </p:sp>
      <p:pic>
        <p:nvPicPr>
          <p:cNvPr id="107" name="Google Shape;107;p19"/>
          <p:cNvPicPr preferRelativeResize="0"/>
          <p:nvPr/>
        </p:nvPicPr>
        <p:blipFill>
          <a:blip r:embed="rId3">
            <a:alphaModFix/>
          </a:blip>
          <a:stretch>
            <a:fillRect/>
          </a:stretch>
        </p:blipFill>
        <p:spPr>
          <a:xfrm>
            <a:off x="3523025" y="2005775"/>
            <a:ext cx="5372976" cy="117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a:t>
            </a:r>
            <a:endParaRPr/>
          </a:p>
          <a:p>
            <a:pPr marL="0" lvl="0" indent="0" algn="l" rtl="0">
              <a:spcBef>
                <a:spcPts val="0"/>
              </a:spcBef>
              <a:spcAft>
                <a:spcPts val="0"/>
              </a:spcAft>
              <a:buNone/>
            </a:pPr>
            <a:r>
              <a:rPr lang="en"/>
              <a:t>Sort</a:t>
            </a:r>
            <a:endParaRPr/>
          </a:p>
        </p:txBody>
      </p:sp>
      <p:sp>
        <p:nvSpPr>
          <p:cNvPr id="113" name="Google Shape;113;p20"/>
          <p:cNvSpPr txBox="1">
            <a:spLocks noGrp="1"/>
          </p:cNvSpPr>
          <p:nvPr>
            <p:ph type="body" idx="1"/>
          </p:nvPr>
        </p:nvSpPr>
        <p:spPr>
          <a:xfrm>
            <a:off x="226075" y="2019750"/>
            <a:ext cx="2808000" cy="26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In this sort an element called pivot is identified and that element is fixed in its place by moving all the elements less than that to its left and all the elements greater than that to its right.</a:t>
            </a:r>
            <a:endParaRPr dirty="0">
              <a:solidFill>
                <a:schemeClr val="tx1"/>
              </a:solidFill>
            </a:endParaRPr>
          </a:p>
          <a:p>
            <a:pPr marL="0" lvl="0" indent="0" algn="l" rtl="0">
              <a:spcBef>
                <a:spcPts val="1600"/>
              </a:spcBef>
              <a:spcAft>
                <a:spcPts val="0"/>
              </a:spcAft>
              <a:buNone/>
            </a:pPr>
            <a:r>
              <a:rPr lang="en" dirty="0">
                <a:solidFill>
                  <a:schemeClr val="tx1"/>
                </a:solidFill>
              </a:rPr>
              <a:t>It's an O (n log n) Time complexity in average case.</a:t>
            </a:r>
            <a:endParaRPr dirty="0">
              <a:solidFill>
                <a:schemeClr val="tx1"/>
              </a:solidFill>
            </a:endParaRPr>
          </a:p>
          <a:p>
            <a:pPr marL="0" lvl="0" indent="0" algn="l" rtl="0">
              <a:spcBef>
                <a:spcPts val="1600"/>
              </a:spcBef>
              <a:spcAft>
                <a:spcPts val="0"/>
              </a:spcAft>
              <a:buNone/>
            </a:pPr>
            <a:r>
              <a:rPr lang="en" dirty="0">
                <a:solidFill>
                  <a:schemeClr val="tx1"/>
                </a:solidFill>
              </a:rPr>
              <a:t>In Table 4 the execution time and number of elements as follow:</a:t>
            </a:r>
            <a:endParaRPr dirty="0">
              <a:solidFill>
                <a:schemeClr val="tx1"/>
              </a:solidFill>
            </a:endParaRPr>
          </a:p>
          <a:p>
            <a:pPr marL="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solidFill>
                <a:schemeClr val="tx1"/>
              </a:solidFill>
            </a:endParaRPr>
          </a:p>
        </p:txBody>
      </p:sp>
      <p:pic>
        <p:nvPicPr>
          <p:cNvPr id="114" name="Google Shape;114;p20"/>
          <p:cNvPicPr preferRelativeResize="0"/>
          <p:nvPr/>
        </p:nvPicPr>
        <p:blipFill>
          <a:blip r:embed="rId3">
            <a:alphaModFix/>
          </a:blip>
          <a:stretch>
            <a:fillRect/>
          </a:stretch>
        </p:blipFill>
        <p:spPr>
          <a:xfrm>
            <a:off x="3635575" y="1814387"/>
            <a:ext cx="5253575" cy="151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Bubble</a:t>
            </a:r>
            <a:endParaRPr/>
          </a:p>
          <a:p>
            <a:pPr marL="0" lvl="0" indent="0" algn="l" rtl="0">
              <a:spcBef>
                <a:spcPts val="0"/>
              </a:spcBef>
              <a:spcAft>
                <a:spcPts val="0"/>
              </a:spcAft>
              <a:buNone/>
            </a:pPr>
            <a:r>
              <a:rPr lang="en"/>
              <a:t>Sort</a:t>
            </a:r>
            <a:endParaRPr/>
          </a:p>
        </p:txBody>
      </p:sp>
      <p:sp>
        <p:nvSpPr>
          <p:cNvPr id="120" name="Google Shape;120;p21"/>
          <p:cNvSpPr txBox="1">
            <a:spLocks noGrp="1"/>
          </p:cNvSpPr>
          <p:nvPr>
            <p:ph type="body" idx="1"/>
          </p:nvPr>
        </p:nvSpPr>
        <p:spPr>
          <a:xfrm>
            <a:off x="226075" y="1670900"/>
            <a:ext cx="2808000" cy="29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Bubble sort is a simple sorting algorithm that works by repeatedly;</a:t>
            </a:r>
            <a:endParaRPr dirty="0">
              <a:solidFill>
                <a:schemeClr val="tx1"/>
              </a:solidFill>
            </a:endParaRPr>
          </a:p>
          <a:p>
            <a:pPr marL="0" lvl="0" indent="0" algn="l" rtl="0">
              <a:spcBef>
                <a:spcPts val="1600"/>
              </a:spcBef>
              <a:spcAft>
                <a:spcPts val="0"/>
              </a:spcAft>
              <a:buNone/>
            </a:pPr>
            <a:r>
              <a:rPr lang="en" dirty="0">
                <a:solidFill>
                  <a:schemeClr val="tx1"/>
                </a:solidFill>
              </a:rPr>
              <a:t>…  it's comparing each pair of adjacent items and swapping them if they are in the wrong order. </a:t>
            </a:r>
            <a:endParaRPr dirty="0">
              <a:solidFill>
                <a:schemeClr val="tx1"/>
              </a:solidFill>
            </a:endParaRPr>
          </a:p>
          <a:p>
            <a:pPr marL="0" lvl="0" indent="0" algn="l" rtl="0">
              <a:spcBef>
                <a:spcPts val="1600"/>
              </a:spcBef>
              <a:spcAft>
                <a:spcPts val="0"/>
              </a:spcAft>
              <a:buNone/>
            </a:pPr>
            <a:r>
              <a:rPr lang="en" dirty="0">
                <a:solidFill>
                  <a:schemeClr val="tx1"/>
                </a:solidFill>
              </a:rPr>
              <a:t>This passing procedure is repeated until no swaps are required, indicating that the list is sorted. </a:t>
            </a:r>
            <a:endParaRPr dirty="0">
              <a:solidFill>
                <a:schemeClr val="tx1"/>
              </a:solidFill>
            </a:endParaRPr>
          </a:p>
          <a:p>
            <a:pPr marL="0" lvl="0" indent="0" algn="l" rtl="0">
              <a:spcBef>
                <a:spcPts val="1600"/>
              </a:spcBef>
              <a:spcAft>
                <a:spcPts val="1600"/>
              </a:spcAft>
              <a:buNone/>
            </a:pPr>
            <a:r>
              <a:rPr lang="en" dirty="0">
                <a:solidFill>
                  <a:schemeClr val="tx1"/>
                </a:solidFill>
              </a:rPr>
              <a:t>It has a O (n2) Time complexity.</a:t>
            </a:r>
            <a:endParaRPr dirty="0">
              <a:solidFill>
                <a:schemeClr val="tx1"/>
              </a:solidFill>
            </a:endParaRPr>
          </a:p>
        </p:txBody>
      </p:sp>
      <p:pic>
        <p:nvPicPr>
          <p:cNvPr id="121" name="Google Shape;121;p21"/>
          <p:cNvPicPr preferRelativeResize="0"/>
          <p:nvPr/>
        </p:nvPicPr>
        <p:blipFill>
          <a:blip r:embed="rId3">
            <a:alphaModFix/>
          </a:blip>
          <a:stretch>
            <a:fillRect/>
          </a:stretch>
        </p:blipFill>
        <p:spPr>
          <a:xfrm>
            <a:off x="3507600" y="1944273"/>
            <a:ext cx="5366975" cy="1254965"/>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TotalTime>
  <Words>950</Words>
  <Application>Microsoft Office PowerPoint</Application>
  <PresentationFormat>On-screen Show (16:9)</PresentationFormat>
  <Paragraphs>71</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Palatino Linotype</vt:lpstr>
      <vt:lpstr>Times New Roman</vt:lpstr>
      <vt:lpstr>Arial</vt:lpstr>
      <vt:lpstr>Gallery</vt:lpstr>
      <vt:lpstr>PowerPoint Presentation</vt:lpstr>
      <vt:lpstr>There are many popular problems in different practical fields of computer sciences, database applications, Networks and Artificial intelligence. One of these basic operations and problems is sorting algorithm; the sorting problem has attracted a great deal of research.</vt:lpstr>
      <vt:lpstr>Introduction</vt:lpstr>
      <vt:lpstr>PERFORMANCE  IN  AVERAGE  CASE BETWEEN  SORTING  ALGORITHMS </vt:lpstr>
      <vt:lpstr>Selection Sort</vt:lpstr>
      <vt:lpstr>Insertion Sort</vt:lpstr>
      <vt:lpstr>Merge Sort</vt:lpstr>
      <vt:lpstr>Quick Sort</vt:lpstr>
      <vt:lpstr>Bubble Sort</vt:lpstr>
      <vt:lpstr>Grouping Comparison Sort</vt:lpstr>
      <vt:lpstr>COMPARATIVE STUDY AND DISCUSSION</vt:lpstr>
      <vt:lpstr>Complexity Comparison between Typical sorting algorithms</vt:lpstr>
      <vt:lpstr>“This is a super-important quote”</vt:lpstr>
      <vt:lpstr>CONCLUSION AND FUTURE WORK  This paper discuss a comparison between the new suggested algorithm (GCS) and selection sort, Insertion sort, merge sort, quick sort and bubble sort. It analysis the performance of these algorithms for the same number of elements (10000, 20000, 30000). For small input the performance for the six techniques is all most nearest, but for the large input Quick sort is the fastest and the selection sort the slowest. Comparison sort in average and worst case have the same time complexity with selection, Insertion and bubble sort.  This research is initial step for future work; in the future we will improve our algorithms Grouping Comparison Sort algorithms (GCS) to optimize software’s in searching method and retrieve data.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 malpani</cp:lastModifiedBy>
  <cp:revision>1</cp:revision>
  <dcterms:modified xsi:type="dcterms:W3CDTF">2022-01-13T06:04:49Z</dcterms:modified>
</cp:coreProperties>
</file>