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7" r:id="rId2"/>
    <p:sldId id="258" r:id="rId3"/>
    <p:sldId id="259" r:id="rId4"/>
    <p:sldId id="262" r:id="rId5"/>
    <p:sldId id="264" r:id="rId6"/>
    <p:sldId id="265" r:id="rId7"/>
    <p:sldId id="266" r:id="rId8"/>
    <p:sldId id="267" r:id="rId9"/>
    <p:sldId id="268" r:id="rId10"/>
    <p:sldId id="269" r:id="rId11"/>
    <p:sldId id="270" r:id="rId12"/>
    <p:sldId id="271" r:id="rId13"/>
    <p:sldId id="275" r:id="rId14"/>
    <p:sldId id="276" r:id="rId15"/>
    <p:sldId id="277" r:id="rId16"/>
    <p:sldId id="278" r:id="rId17"/>
    <p:sldId id="280" r:id="rId18"/>
    <p:sldId id="281" r:id="rId19"/>
    <p:sldId id="283" r:id="rId20"/>
    <p:sldId id="284" r:id="rId21"/>
    <p:sldId id="285" r:id="rId22"/>
    <p:sldId id="286" r:id="rId23"/>
    <p:sldId id="287" r:id="rId24"/>
    <p:sldId id="288" r:id="rId25"/>
    <p:sldId id="289" r:id="rId26"/>
    <p:sldId id="290" r:id="rId27"/>
    <p:sldId id="293" r:id="rId28"/>
    <p:sldId id="291" r:id="rId29"/>
    <p:sldId id="292"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 id="308"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176" autoAdjust="0"/>
    <p:restoredTop sz="94660"/>
  </p:normalViewPr>
  <p:slideViewPr>
    <p:cSldViewPr>
      <p:cViewPr>
        <p:scale>
          <a:sx n="66" d="100"/>
          <a:sy n="66" d="100"/>
        </p:scale>
        <p:origin x="-1482" y="-1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C5442A-29D6-45FC-B3EC-7B1BD4C8E1E2}" type="datetimeFigureOut">
              <a:rPr lang="en-US" smtClean="0"/>
              <a:pPr/>
              <a:t>5/26/2021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91874F-217E-4B4E-9CA6-81949FC0EB87}"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191874F-217E-4B4E-9CA6-81949FC0EB87}" type="slidenum">
              <a:rPr lang="en-US" smtClean="0"/>
              <a:pPr/>
              <a:t>29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910023E-66F7-4A0A-9CC3-B1AB226B974D}" type="datetimeFigureOut">
              <a:rPr lang="en-US" smtClean="0"/>
              <a:pPr/>
              <a:t>5/26/2021</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1CF5AD6-6519-4FAF-9B0B-E895D6214859}"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10023E-66F7-4A0A-9CC3-B1AB226B974D}" type="datetimeFigureOut">
              <a:rPr lang="en-US" smtClean="0"/>
              <a:pPr/>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CF5AD6-6519-4FAF-9B0B-E895D621485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10023E-66F7-4A0A-9CC3-B1AB226B974D}" type="datetimeFigureOut">
              <a:rPr lang="en-US" smtClean="0"/>
              <a:pPr/>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CF5AD6-6519-4FAF-9B0B-E895D621485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910023E-66F7-4A0A-9CC3-B1AB226B974D}" type="datetimeFigureOut">
              <a:rPr lang="en-US" smtClean="0"/>
              <a:pPr/>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CF5AD6-6519-4FAF-9B0B-E895D6214859}"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910023E-66F7-4A0A-9CC3-B1AB226B974D}" type="datetimeFigureOut">
              <a:rPr lang="en-US" smtClean="0"/>
              <a:pPr/>
              <a:t>5/26/2021</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51CF5AD6-6519-4FAF-9B0B-E895D6214859}"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910023E-66F7-4A0A-9CC3-B1AB226B974D}" type="datetimeFigureOut">
              <a:rPr lang="en-US" smtClean="0"/>
              <a:pPr/>
              <a:t>5/26/2021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CF5AD6-6519-4FAF-9B0B-E895D6214859}"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910023E-66F7-4A0A-9CC3-B1AB226B974D}" type="datetimeFigureOut">
              <a:rPr lang="en-US" smtClean="0"/>
              <a:pPr/>
              <a:t>5/26/2021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1CF5AD6-6519-4FAF-9B0B-E895D6214859}"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910023E-66F7-4A0A-9CC3-B1AB226B974D}" type="datetimeFigureOut">
              <a:rPr lang="en-US" smtClean="0"/>
              <a:pPr/>
              <a:t>5/26/2021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1CF5AD6-6519-4FAF-9B0B-E895D621485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10023E-66F7-4A0A-9CC3-B1AB226B974D}" type="datetimeFigureOut">
              <a:rPr lang="en-US" smtClean="0"/>
              <a:pPr/>
              <a:t>5/26/2021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1CF5AD6-6519-4FAF-9B0B-E895D621485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910023E-66F7-4A0A-9CC3-B1AB226B974D}" type="datetimeFigureOut">
              <a:rPr lang="en-US" smtClean="0"/>
              <a:pPr/>
              <a:t>5/26/2021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CF5AD6-6519-4FAF-9B0B-E895D6214859}"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910023E-66F7-4A0A-9CC3-B1AB226B974D}" type="datetimeFigureOut">
              <a:rPr lang="en-US" smtClean="0"/>
              <a:pPr/>
              <a:t>5/26/2021</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51CF5AD6-6519-4FAF-9B0B-E895D6214859}"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910023E-66F7-4A0A-9CC3-B1AB226B974D}" type="datetimeFigureOut">
              <a:rPr lang="en-US" smtClean="0"/>
              <a:pPr/>
              <a:t>5/26/2021</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1CF5AD6-6519-4FAF-9B0B-E895D621485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001000" cy="4724400"/>
          </a:xfrm>
        </p:spPr>
        <p:txBody>
          <a:bodyPr>
            <a:normAutofit/>
          </a:bodyPr>
          <a:lstStyle/>
          <a:p>
            <a:pPr algn="ctr"/>
            <a:r>
              <a:rPr lang="en-US" b="1" dirty="0" smtClean="0">
                <a:solidFill>
                  <a:schemeClr val="tx1"/>
                </a:solidFill>
                <a:latin typeface="Times New Roman" pitchFamily="18" charset="0"/>
                <a:cs typeface="Times New Roman" pitchFamily="18" charset="0"/>
              </a:rPr>
              <a:t> UNIT 1.  </a:t>
            </a:r>
            <a:br>
              <a:rPr lang="en-US" b="1" dirty="0" smtClean="0">
                <a:solidFill>
                  <a:schemeClr val="tx1"/>
                </a:solidFill>
                <a:latin typeface="Times New Roman" pitchFamily="18" charset="0"/>
                <a:cs typeface="Times New Roman" pitchFamily="18" charset="0"/>
              </a:rPr>
            </a:br>
            <a:r>
              <a:rPr lang="en-US" sz="6000" b="1" dirty="0" smtClean="0">
                <a:solidFill>
                  <a:schemeClr val="tx1"/>
                </a:solidFill>
                <a:latin typeface="Times New Roman" pitchFamily="18" charset="0"/>
                <a:cs typeface="Times New Roman" pitchFamily="18" charset="0"/>
              </a:rPr>
              <a:t>INTRODUCTION TO DISTRIBUTED SYSTEMS</a:t>
            </a:r>
            <a:endParaRPr lang="en-US" sz="6000"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latin typeface="Times New Roman" pitchFamily="18" charset="0"/>
                <a:cs typeface="Times New Roman" pitchFamily="18" charset="0"/>
              </a:rPr>
              <a:t>Economy</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US" sz="2800" dirty="0" smtClean="0">
                <a:latin typeface="Times New Roman" pitchFamily="18" charset="0"/>
                <a:cs typeface="Times New Roman" pitchFamily="18" charset="0"/>
              </a:rPr>
              <a:t>Sharing of resources by many entities will help to reduce the cost of ownership.</a:t>
            </a:r>
          </a:p>
          <a:p>
            <a:r>
              <a:rPr lang="en-US" sz="2800" dirty="0" smtClean="0">
                <a:latin typeface="Times New Roman" pitchFamily="18" charset="0"/>
                <a:cs typeface="Times New Roman" pitchFamily="18" charset="0"/>
              </a:rPr>
              <a:t> A collection of microprocessors offer a better price/ performance than mainframes computers. </a:t>
            </a:r>
          </a:p>
          <a:p>
            <a:r>
              <a:rPr lang="en-US" sz="2800" dirty="0" smtClean="0">
                <a:latin typeface="Times New Roman" pitchFamily="18" charset="0"/>
                <a:cs typeface="Times New Roman" pitchFamily="18" charset="0"/>
              </a:rPr>
              <a:t>way to increase computing power.</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latin typeface="Times New Roman" pitchFamily="18" charset="0"/>
                <a:cs typeface="Times New Roman" pitchFamily="18" charset="0"/>
              </a:rPr>
              <a:t>Transparency</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US" sz="2800" dirty="0" smtClean="0">
                <a:latin typeface="Times New Roman" pitchFamily="18" charset="0"/>
                <a:cs typeface="Times New Roman" pitchFamily="18" charset="0"/>
              </a:rPr>
              <a:t>The entire system should appear as a single unit and the complexity and interactions between the components should be typically hidden from the end user.</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latin typeface="Times New Roman" pitchFamily="18" charset="0"/>
                <a:cs typeface="Times New Roman" pitchFamily="18" charset="0"/>
              </a:rPr>
              <a:t>Fault tolerance</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US" sz="2800" dirty="0" smtClean="0">
                <a:latin typeface="Times New Roman" pitchFamily="18" charset="0"/>
                <a:cs typeface="Times New Roman" pitchFamily="18" charset="0"/>
              </a:rPr>
              <a:t>Computers connected in DS may fail independently such that  failure of one or more components should not bring down the entire system and should be isolated.</a:t>
            </a:r>
          </a:p>
          <a:p>
            <a:r>
              <a:rPr lang="en-US" sz="2800" dirty="0" smtClean="0">
                <a:latin typeface="Times New Roman" pitchFamily="18" charset="0"/>
                <a:cs typeface="Times New Roman" pitchFamily="18" charset="0"/>
              </a:rPr>
              <a:t> The failed processor in any way doesn’t effects the working efficiency of the other processor.</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latin typeface="Times New Roman" pitchFamily="18" charset="0"/>
                <a:cs typeface="Times New Roman" pitchFamily="18" charset="0"/>
              </a:rPr>
              <a:t>Load balancing</a:t>
            </a:r>
            <a:endParaRPr lang="en-US" dirty="0">
              <a:solidFill>
                <a:schemeClr val="tx1"/>
              </a:solidFill>
            </a:endParaRPr>
          </a:p>
        </p:txBody>
      </p:sp>
      <p:sp>
        <p:nvSpPr>
          <p:cNvPr id="3" name="Content Placeholder 2"/>
          <p:cNvSpPr>
            <a:spLocks noGrp="1"/>
          </p:cNvSpPr>
          <p:nvPr>
            <p:ph sz="quarter" idx="1"/>
          </p:nvPr>
        </p:nvSpPr>
        <p:spPr/>
        <p:txBody>
          <a:bodyPr/>
          <a:lstStyle/>
          <a:p>
            <a:r>
              <a:rPr lang="en-US" sz="2800" dirty="0" smtClean="0">
                <a:latin typeface="Times New Roman" pitchFamily="18" charset="0"/>
                <a:cs typeface="Times New Roman" pitchFamily="18" charset="0"/>
              </a:rPr>
              <a:t>Allow the movement of tasks within a system without affecting the operation of users or the applications.</a:t>
            </a:r>
          </a:p>
          <a:p>
            <a:r>
              <a:rPr lang="en-US" sz="2800" dirty="0" smtClean="0">
                <a:latin typeface="Times New Roman" pitchFamily="18" charset="0"/>
                <a:cs typeface="Times New Roman" pitchFamily="18" charset="0"/>
              </a:rPr>
              <a:t>Distribute the load among available resources for improving the performance and the speed of </a:t>
            </a:r>
            <a:r>
              <a:rPr lang="en-US" sz="2800" dirty="0" err="1" smtClean="0">
                <a:latin typeface="Times New Roman" pitchFamily="18" charset="0"/>
                <a:cs typeface="Times New Roman" pitchFamily="18" charset="0"/>
              </a:rPr>
              <a:t>excecution</a:t>
            </a:r>
            <a:r>
              <a:rPr lang="en-US" sz="2800" dirty="0" smtClean="0">
                <a:latin typeface="Times New Roman" pitchFamily="18" charset="0"/>
                <a:cs typeface="Times New Roman" pitchFamily="18" charset="0"/>
              </a:rPr>
              <a:t>.</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219200" y="3200400"/>
            <a:ext cx="6400800" cy="2895600"/>
          </a:xfrm>
        </p:spPr>
        <p:txBody>
          <a:bodyPr>
            <a:normAutofit fontScale="25000" lnSpcReduction="20000"/>
          </a:bodyPr>
          <a:lstStyle/>
          <a:p>
            <a:pPr algn="l"/>
            <a:r>
              <a:rPr lang="en-US" sz="11200" dirty="0" smtClean="0">
                <a:solidFill>
                  <a:schemeClr val="tx1"/>
                </a:solidFill>
                <a:latin typeface="Times New Roman" pitchFamily="18" charset="0"/>
                <a:cs typeface="Times New Roman" pitchFamily="18" charset="0"/>
              </a:rPr>
              <a:t>In a communication networks, a node is a connection point, either a communication endpoint( some terminal equipment).It is an electronic device that is capable of sending, receiving or forwarding information over a communication channel. In a DS, the nodes are clients, servers or peers</a:t>
            </a:r>
            <a:r>
              <a:rPr lang="en-US" sz="7000" dirty="0" smtClean="0">
                <a:solidFill>
                  <a:schemeClr val="tx1"/>
                </a:solidFill>
                <a:latin typeface="Times New Roman" pitchFamily="18" charset="0"/>
                <a:cs typeface="Times New Roman" pitchFamily="18" charset="0"/>
              </a:rPr>
              <a:t>.</a:t>
            </a:r>
            <a:r>
              <a:rPr lang="en-US" dirty="0" smtClean="0"/>
              <a:t>..</a:t>
            </a:r>
            <a:endParaRPr lang="en-US" dirty="0"/>
          </a:p>
        </p:txBody>
      </p:sp>
      <p:sp>
        <p:nvSpPr>
          <p:cNvPr id="3" name="Title 2"/>
          <p:cNvSpPr>
            <a:spLocks noGrp="1"/>
          </p:cNvSpPr>
          <p:nvPr>
            <p:ph type="ctrTitle"/>
          </p:nvPr>
        </p:nvSpPr>
        <p:spPr>
          <a:xfrm>
            <a:off x="457200" y="1524000"/>
            <a:ext cx="8229600" cy="1451955"/>
          </a:xfrm>
        </p:spPr>
        <p:txBody>
          <a:bodyPr>
            <a:normAutofit/>
          </a:bodyPr>
          <a:lstStyle/>
          <a:p>
            <a:r>
              <a:rPr smtClean="0">
                <a:latin typeface="Times New Roman" pitchFamily="18" charset="0"/>
                <a:cs typeface="Times New Roman" pitchFamily="18" charset="0"/>
              </a:rPr>
              <a:t>Nodes of a Distributed System</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487362"/>
          </a:xfrm>
        </p:spPr>
        <p:txBody>
          <a:bodyPr>
            <a:normAutofit fontScale="90000"/>
          </a:bodyPr>
          <a:lstStyle/>
          <a:p>
            <a:pPr algn="ctr"/>
            <a:r>
              <a:rPr lang="en-US" dirty="0" smtClean="0">
                <a:solidFill>
                  <a:schemeClr val="tx1"/>
                </a:solidFill>
                <a:latin typeface="Times New Roman" pitchFamily="18" charset="0"/>
                <a:cs typeface="Times New Roman" pitchFamily="18" charset="0"/>
              </a:rPr>
              <a:t>Clients and Servers</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914400" y="762000"/>
            <a:ext cx="3749040" cy="6629400"/>
          </a:xfrm>
        </p:spPr>
        <p:txBody>
          <a:bodyPr>
            <a:noAutofit/>
          </a:bodyPr>
          <a:lstStyle/>
          <a:p>
            <a:r>
              <a:rPr lang="en-US" sz="2800" dirty="0" smtClean="0">
                <a:latin typeface="Times New Roman" pitchFamily="18" charset="0"/>
                <a:cs typeface="Times New Roman" pitchFamily="18" charset="0"/>
              </a:rPr>
              <a:t>When we talk about the word client, it mean to talk of a person or an organization using a particular service. Similarly in the digital world a Client is a computer(Host) i.e. capable of receiving information or using a particular service from the service providers(Servers).</a:t>
            </a:r>
            <a:endParaRPr lang="en-US" sz="2800" dirty="0">
              <a:latin typeface="Times New Roman" pitchFamily="18" charset="0"/>
              <a:cs typeface="Times New Roman" pitchFamily="18" charset="0"/>
            </a:endParaRPr>
          </a:p>
        </p:txBody>
      </p:sp>
      <p:sp>
        <p:nvSpPr>
          <p:cNvPr id="4" name="Content Placeholder 3"/>
          <p:cNvSpPr>
            <a:spLocks noGrp="1"/>
          </p:cNvSpPr>
          <p:nvPr>
            <p:ph sz="quarter" idx="2"/>
          </p:nvPr>
        </p:nvSpPr>
        <p:spPr>
          <a:xfrm>
            <a:off x="4933950" y="838200"/>
            <a:ext cx="3749040" cy="5181600"/>
          </a:xfrm>
        </p:spPr>
        <p:txBody>
          <a:bodyPr>
            <a:normAutofit lnSpcReduction="10000"/>
          </a:bodyPr>
          <a:lstStyle/>
          <a:p>
            <a:r>
              <a:rPr lang="en-US" sz="2800" dirty="0" smtClean="0">
                <a:latin typeface="Times New Roman" pitchFamily="18" charset="0"/>
                <a:cs typeface="Times New Roman" pitchFamily="18" charset="0"/>
              </a:rPr>
              <a:t> Similarly, when we talk the word Servers, It mean a person or medium that serves something. Similarly in this digital world a Server is a remote computer which provides information(data) or access to particular services</a:t>
            </a:r>
            <a:r>
              <a:rPr lang="en-US" dirty="0" smtClean="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Autofit/>
          </a:bodyPr>
          <a:lstStyle/>
          <a:p>
            <a:r>
              <a:rPr lang="en-US" sz="2400" dirty="0" smtClean="0">
                <a:latin typeface="Times New Roman" pitchFamily="18" charset="0"/>
                <a:cs typeface="Times New Roman" pitchFamily="18" charset="0"/>
              </a:rPr>
              <a:t>Existing large client applications are being switched to websites, making the browser a sort of a universal client. This avoids the hassle of downloading a large piece of software onto any computer you want to use the application on. An example : world wide web</a:t>
            </a:r>
            <a:endParaRPr lang="en-US" sz="2400" dirty="0">
              <a:latin typeface="Times New Roman" pitchFamily="18" charset="0"/>
              <a:cs typeface="Times New Roman" pitchFamily="18" charset="0"/>
            </a:endParaRPr>
          </a:p>
        </p:txBody>
      </p:sp>
      <p:sp>
        <p:nvSpPr>
          <p:cNvPr id="4" name="Content Placeholder 3"/>
          <p:cNvSpPr>
            <a:spLocks noGrp="1"/>
          </p:cNvSpPr>
          <p:nvPr>
            <p:ph sz="quarter" idx="2"/>
          </p:nvPr>
        </p:nvSpPr>
        <p:spPr/>
        <p:txBody>
          <a:bodyPr>
            <a:normAutofit/>
          </a:bodyPr>
          <a:lstStyle/>
          <a:p>
            <a:r>
              <a:rPr lang="en-US" sz="2400" dirty="0" smtClean="0">
                <a:latin typeface="Times New Roman" pitchFamily="18" charset="0"/>
                <a:cs typeface="Times New Roman" pitchFamily="18" charset="0"/>
              </a:rPr>
              <a:t>Server is a physical computer dedicated to running one or more such services, to serve the needs of users of the other computers on the network. Depending on the service that it offers it could be a database server, file server, mail server, print server, web server etc.</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chemeClr val="tx1"/>
                </a:solidFill>
                <a:latin typeface="Times New Roman" pitchFamily="18" charset="0"/>
                <a:cs typeface="Times New Roman" pitchFamily="18" charset="0"/>
              </a:rPr>
              <a:t>Fig. 2 Client – server Based service model</a:t>
            </a:r>
            <a:endParaRPr lang="en-US" dirty="0">
              <a:solidFill>
                <a:schemeClr val="tx1"/>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457200" y="1371600"/>
            <a:ext cx="8077200"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pPr algn="ctr"/>
            <a:r>
              <a:rPr lang="en-US" dirty="0" smtClean="0">
                <a:solidFill>
                  <a:schemeClr val="tx1"/>
                </a:solidFill>
                <a:latin typeface="Times New Roman" pitchFamily="18" charset="0"/>
                <a:cs typeface="Times New Roman" pitchFamily="18" charset="0"/>
              </a:rPr>
              <a:t>Peer to peer(P2P) networks</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685800" y="838200"/>
            <a:ext cx="7772400" cy="6172200"/>
          </a:xfrm>
        </p:spPr>
        <p:txBody>
          <a:bodyPr>
            <a:noAutofit/>
          </a:bodyPr>
          <a:lstStyle/>
          <a:p>
            <a:r>
              <a:rPr lang="en-US" sz="2800" dirty="0" smtClean="0">
                <a:latin typeface="Times New Roman" pitchFamily="18" charset="0"/>
                <a:cs typeface="Times New Roman" pitchFamily="18" charset="0"/>
              </a:rPr>
              <a:t>P2P computing or networking is a distributed application architecture that partitions tasks or workload among peers.</a:t>
            </a:r>
          </a:p>
          <a:p>
            <a:r>
              <a:rPr lang="en-US" sz="2800" dirty="0" smtClean="0">
                <a:latin typeface="Times New Roman" pitchFamily="18" charset="0"/>
                <a:cs typeface="Times New Roman" pitchFamily="18" charset="0"/>
              </a:rPr>
              <a:t>Peers can share their resources such as disk storage, processing power directly to the other peers( system‘s) without the need of any central server coordination.</a:t>
            </a:r>
          </a:p>
          <a:p>
            <a:r>
              <a:rPr lang="en-US" sz="2800" dirty="0" smtClean="0">
                <a:latin typeface="Times New Roman" pitchFamily="18" charset="0"/>
                <a:cs typeface="Times New Roman" pitchFamily="18" charset="0"/>
              </a:rPr>
              <a:t>Peers are both suppliers and consumers of resources, in contrast to the traditional client-server model where only servers supply and clients consume.</a:t>
            </a:r>
          </a:p>
          <a:p>
            <a:r>
              <a:rPr lang="en-US" sz="2800" dirty="0" smtClean="0">
                <a:latin typeface="Times New Roman" pitchFamily="18" charset="0"/>
                <a:cs typeface="Times New Roman" pitchFamily="18" charset="0"/>
              </a:rPr>
              <a:t>A peer may sometimes serve as a client, sometimes as a server.</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924800" cy="1143000"/>
          </a:xfrm>
        </p:spPr>
        <p:txBody>
          <a:bodyPr/>
          <a:lstStyle/>
          <a:p>
            <a:pPr algn="ctr"/>
            <a:r>
              <a:rPr lang="en-US" dirty="0" smtClean="0">
                <a:solidFill>
                  <a:schemeClr val="tx1"/>
                </a:solidFill>
                <a:latin typeface="Times New Roman" pitchFamily="18" charset="0"/>
                <a:cs typeface="Times New Roman" pitchFamily="18" charset="0"/>
              </a:rPr>
              <a:t>Fig. 3 P2P networks</a:t>
            </a:r>
            <a:endParaRPr lang="en-US" dirty="0">
              <a:solidFill>
                <a:schemeClr val="tx1"/>
              </a:solidFill>
              <a:latin typeface="Times New Roman" pitchFamily="18" charset="0"/>
              <a:cs typeface="Times New Roman" pitchFamily="18" charset="0"/>
            </a:endParaRPr>
          </a:p>
        </p:txBody>
      </p:sp>
      <p:pic>
        <p:nvPicPr>
          <p:cNvPr id="3" name="Picture 2" descr="C:\Users\Dell\Desktop\download (1).png"/>
          <p:cNvPicPr>
            <a:picLocks noChangeAspect="1" noChangeArrowheads="1"/>
          </p:cNvPicPr>
          <p:nvPr/>
        </p:nvPicPr>
        <p:blipFill>
          <a:blip r:embed="rId2"/>
          <a:srcRect/>
          <a:stretch>
            <a:fillRect/>
          </a:stretch>
        </p:blipFill>
        <p:spPr bwMode="auto">
          <a:xfrm>
            <a:off x="1219200" y="1219200"/>
            <a:ext cx="6781800" cy="56388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295400" y="3200400"/>
            <a:ext cx="6477000" cy="2895600"/>
          </a:xfrm>
        </p:spPr>
        <p:txBody>
          <a:bodyPr>
            <a:noAutofit/>
          </a:bodyPr>
          <a:lstStyle/>
          <a:p>
            <a:pPr algn="just">
              <a:buFont typeface="Arial" pitchFamily="34" charset="0"/>
              <a:buChar char="•"/>
            </a:pPr>
            <a:r>
              <a:rPr lang="en-US" sz="2800" dirty="0" smtClean="0">
                <a:solidFill>
                  <a:schemeClr val="tx1"/>
                </a:solidFill>
                <a:latin typeface="Times New Roman" pitchFamily="18" charset="0"/>
                <a:cs typeface="Times New Roman" pitchFamily="18" charset="0"/>
              </a:rPr>
              <a:t> Introduction</a:t>
            </a:r>
          </a:p>
          <a:p>
            <a:pPr algn="just">
              <a:buFont typeface="Arial" pitchFamily="34" charset="0"/>
              <a:buChar char="•"/>
            </a:pPr>
            <a:r>
              <a:rPr lang="en-US" sz="2800" dirty="0" smtClean="0">
                <a:solidFill>
                  <a:schemeClr val="tx1"/>
                </a:solidFill>
                <a:latin typeface="Times New Roman" pitchFamily="18" charset="0"/>
                <a:cs typeface="Times New Roman" pitchFamily="18" charset="0"/>
              </a:rPr>
              <a:t>Features of Distributed System</a:t>
            </a:r>
          </a:p>
          <a:p>
            <a:pPr algn="just">
              <a:buFont typeface="Arial" pitchFamily="34" charset="0"/>
              <a:buChar char="•"/>
            </a:pPr>
            <a:r>
              <a:rPr lang="en-US" sz="2800" dirty="0" smtClean="0">
                <a:solidFill>
                  <a:schemeClr val="tx1"/>
                </a:solidFill>
                <a:latin typeface="Times New Roman" pitchFamily="18" charset="0"/>
                <a:cs typeface="Times New Roman" pitchFamily="18" charset="0"/>
              </a:rPr>
              <a:t>Nodes of a Distributed System</a:t>
            </a:r>
          </a:p>
          <a:p>
            <a:pPr algn="just">
              <a:buFont typeface="Arial" pitchFamily="34" charset="0"/>
              <a:buChar char="•"/>
            </a:pPr>
            <a:r>
              <a:rPr lang="en-US" sz="2800" dirty="0" smtClean="0">
                <a:solidFill>
                  <a:schemeClr val="tx1"/>
                </a:solidFill>
                <a:latin typeface="Times New Roman" pitchFamily="18" charset="0"/>
                <a:cs typeface="Times New Roman" pitchFamily="18" charset="0"/>
              </a:rPr>
              <a:t>Distributed Computing and its Paradigms</a:t>
            </a:r>
          </a:p>
          <a:p>
            <a:pPr algn="just">
              <a:buFont typeface="Arial" pitchFamily="34" charset="0"/>
              <a:buChar char="•"/>
            </a:pPr>
            <a:r>
              <a:rPr lang="en-US" sz="2800" dirty="0" smtClean="0">
                <a:solidFill>
                  <a:schemeClr val="tx1"/>
                </a:solidFill>
                <a:latin typeface="Times New Roman" pitchFamily="18" charset="0"/>
                <a:cs typeface="Times New Roman" pitchFamily="18" charset="0"/>
              </a:rPr>
              <a:t>Models of Distributed System</a:t>
            </a:r>
          </a:p>
          <a:p>
            <a:pPr algn="just">
              <a:buFont typeface="Arial" pitchFamily="34" charset="0"/>
              <a:buChar char="•"/>
            </a:pPr>
            <a:r>
              <a:rPr lang="en-US" sz="2800" dirty="0" smtClean="0">
                <a:solidFill>
                  <a:schemeClr val="tx1"/>
                </a:solidFill>
                <a:latin typeface="Times New Roman" pitchFamily="18" charset="0"/>
                <a:cs typeface="Times New Roman" pitchFamily="18" charset="0"/>
              </a:rPr>
              <a:t>Types of Operating systems</a:t>
            </a:r>
            <a:endParaRPr lang="en-US" sz="2800" dirty="0">
              <a:solidFill>
                <a:schemeClr val="tx1"/>
              </a:solidFill>
              <a:latin typeface="Times New Roman" pitchFamily="18" charset="0"/>
              <a:cs typeface="Times New Roman" pitchFamily="18" charset="0"/>
            </a:endParaRPr>
          </a:p>
        </p:txBody>
      </p:sp>
      <p:sp>
        <p:nvSpPr>
          <p:cNvPr id="3" name="Title 2"/>
          <p:cNvSpPr>
            <a:spLocks noGrp="1"/>
          </p:cNvSpPr>
          <p:nvPr>
            <p:ph type="ctrTitle"/>
          </p:nvPr>
        </p:nvSpPr>
        <p:spPr/>
        <p:txBody>
          <a:bodyPr/>
          <a:lstStyle/>
          <a:p>
            <a:r>
              <a:rPr b="1" u="sng" smtClean="0">
                <a:latin typeface="Times New Roman" pitchFamily="18" charset="0"/>
                <a:cs typeface="Times New Roman" pitchFamily="18" charset="0"/>
              </a:rPr>
              <a:t>OUTLINE</a:t>
            </a:r>
            <a:endParaRPr lang="en-US" b="1" u="sng"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990600" y="3200400"/>
            <a:ext cx="7239000" cy="3276600"/>
          </a:xfrm>
        </p:spPr>
        <p:txBody>
          <a:bodyPr>
            <a:normAutofit fontScale="92500"/>
          </a:bodyPr>
          <a:lstStyle/>
          <a:p>
            <a:pPr algn="l"/>
            <a:r>
              <a:rPr lang="en-US" dirty="0" smtClean="0">
                <a:solidFill>
                  <a:schemeClr val="tx1"/>
                </a:solidFill>
                <a:latin typeface="Times New Roman" pitchFamily="18" charset="0"/>
                <a:cs typeface="Times New Roman" pitchFamily="18" charset="0"/>
              </a:rPr>
              <a:t>Paradigms for distributed computing can be of two types:</a:t>
            </a:r>
          </a:p>
          <a:p>
            <a:pPr algn="l"/>
            <a:r>
              <a:rPr lang="en-US" u="sng" dirty="0" smtClean="0">
                <a:solidFill>
                  <a:schemeClr val="tx1"/>
                </a:solidFill>
                <a:latin typeface="Times New Roman" pitchFamily="18" charset="0"/>
                <a:cs typeface="Times New Roman" pitchFamily="18" charset="0"/>
              </a:rPr>
              <a:t>Interprocess communication</a:t>
            </a:r>
            <a:r>
              <a:rPr lang="en-US" dirty="0" smtClean="0">
                <a:solidFill>
                  <a:schemeClr val="tx1"/>
                </a:solidFill>
                <a:latin typeface="Times New Roman" pitchFamily="18" charset="0"/>
                <a:cs typeface="Times New Roman" pitchFamily="18" charset="0"/>
              </a:rPr>
              <a:t>- In this type of application participation of at least two independent entities and the processes must have the ability to exchange data among themselves. </a:t>
            </a:r>
          </a:p>
          <a:p>
            <a:pPr algn="l"/>
            <a:r>
              <a:rPr lang="en-US" u="sng" dirty="0" smtClean="0">
                <a:solidFill>
                  <a:schemeClr val="tx1"/>
                </a:solidFill>
                <a:latin typeface="Times New Roman" pitchFamily="18" charset="0"/>
                <a:cs typeface="Times New Roman" pitchFamily="18" charset="0"/>
              </a:rPr>
              <a:t>Event synchronization</a:t>
            </a:r>
            <a:r>
              <a:rPr lang="en-US" dirty="0" smtClean="0">
                <a:solidFill>
                  <a:schemeClr val="tx1"/>
                </a:solidFill>
                <a:latin typeface="Times New Roman" pitchFamily="18" charset="0"/>
                <a:cs typeface="Times New Roman" pitchFamily="18" charset="0"/>
              </a:rPr>
              <a:t>- Sending and receiving of the data must be synchronized in a distributed application</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Title 2"/>
          <p:cNvSpPr>
            <a:spLocks noGrp="1"/>
          </p:cNvSpPr>
          <p:nvPr>
            <p:ph type="ctrTitle"/>
          </p:nvPr>
        </p:nvSpPr>
        <p:spPr>
          <a:xfrm>
            <a:off x="457200" y="1371600"/>
            <a:ext cx="8229600" cy="1604355"/>
          </a:xfrm>
        </p:spPr>
        <p:txBody>
          <a:bodyPr/>
          <a:lstStyle/>
          <a:p>
            <a:r>
              <a:rPr smtClean="0">
                <a:latin typeface="Times New Roman" pitchFamily="18" charset="0"/>
                <a:cs typeface="Times New Roman" pitchFamily="18" charset="0"/>
              </a:rPr>
              <a:t>Distributed Computing and its Paradigms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tx1"/>
                </a:solidFill>
                <a:latin typeface="Times New Roman" pitchFamily="18" charset="0"/>
                <a:cs typeface="Times New Roman" pitchFamily="18" charset="0"/>
              </a:rPr>
              <a:t>The basic patterns and models of distributed applications are given below:</a:t>
            </a:r>
            <a:endParaRPr lang="en-US" sz="28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10000"/>
          </a:bodyPr>
          <a:lstStyle/>
          <a:p>
            <a:pPr marL="788670" lvl="1" indent="-514350">
              <a:buFont typeface="Wingdings" pitchFamily="2" charset="2"/>
              <a:buChar char="q"/>
            </a:pPr>
            <a:r>
              <a:rPr lang="en-US" sz="2600" dirty="0" smtClean="0">
                <a:latin typeface="Times New Roman" pitchFamily="18" charset="0"/>
                <a:cs typeface="Times New Roman" pitchFamily="18" charset="0"/>
              </a:rPr>
              <a:t>The Message Passing Paradigm</a:t>
            </a:r>
          </a:p>
          <a:p>
            <a:pPr marL="788670" lvl="1" indent="-514350">
              <a:buFont typeface="Wingdings" pitchFamily="2" charset="2"/>
              <a:buChar char="q"/>
            </a:pPr>
            <a:r>
              <a:rPr lang="en-US" sz="2600" dirty="0" smtClean="0">
                <a:latin typeface="Times New Roman" pitchFamily="18" charset="0"/>
                <a:cs typeface="Times New Roman" pitchFamily="18" charset="0"/>
              </a:rPr>
              <a:t>The client- Server Paradigm</a:t>
            </a:r>
          </a:p>
          <a:p>
            <a:pPr marL="788670" lvl="1" indent="-514350">
              <a:buNone/>
            </a:pPr>
            <a:r>
              <a:rPr lang="en-US" sz="2600" dirty="0" smtClean="0">
                <a:latin typeface="Times New Roman" pitchFamily="18" charset="0"/>
                <a:cs typeface="Times New Roman" pitchFamily="18" charset="0"/>
              </a:rPr>
              <a:t>                         The Peer to Peer Architecture</a:t>
            </a:r>
          </a:p>
          <a:p>
            <a:pPr marL="788670" lvl="1" indent="-514350">
              <a:buFont typeface="Wingdings" pitchFamily="2" charset="2"/>
              <a:buChar char="q"/>
            </a:pPr>
            <a:r>
              <a:rPr lang="en-US" sz="2600" dirty="0" smtClean="0">
                <a:latin typeface="Times New Roman" pitchFamily="18" charset="0"/>
                <a:cs typeface="Times New Roman" pitchFamily="18" charset="0"/>
              </a:rPr>
              <a:t>Message System Paradigm</a:t>
            </a:r>
          </a:p>
          <a:p>
            <a:pPr marL="788670" lvl="1" indent="-514350">
              <a:buFont typeface="Wingdings" pitchFamily="2" charset="2"/>
              <a:buChar char="q"/>
            </a:pPr>
            <a:r>
              <a:rPr lang="en-US" sz="2600" dirty="0" smtClean="0">
                <a:latin typeface="Times New Roman" pitchFamily="18" charset="0"/>
                <a:cs typeface="Times New Roman" pitchFamily="18" charset="0"/>
              </a:rPr>
              <a:t>Remote Procedure Call</a:t>
            </a:r>
          </a:p>
          <a:p>
            <a:pPr marL="788670" lvl="1" indent="-514350">
              <a:buFont typeface="Wingdings" pitchFamily="2" charset="2"/>
              <a:buChar char="q"/>
            </a:pPr>
            <a:r>
              <a:rPr lang="en-US" sz="2600" dirty="0" smtClean="0">
                <a:latin typeface="Times New Roman" pitchFamily="18" charset="0"/>
                <a:cs typeface="Times New Roman" pitchFamily="18" charset="0"/>
              </a:rPr>
              <a:t>The Distributed Objects Paradigms</a:t>
            </a:r>
          </a:p>
          <a:p>
            <a:pPr marL="788670" lvl="1" indent="-514350">
              <a:buFont typeface="Wingdings" pitchFamily="2" charset="2"/>
              <a:buChar char="q"/>
            </a:pPr>
            <a:r>
              <a:rPr lang="en-US" sz="2600" dirty="0" smtClean="0">
                <a:latin typeface="Times New Roman" pitchFamily="18" charset="0"/>
                <a:cs typeface="Times New Roman" pitchFamily="18" charset="0"/>
              </a:rPr>
              <a:t>Remote Method Invocation(RMI)</a:t>
            </a:r>
          </a:p>
          <a:p>
            <a:pPr marL="788670" lvl="1" indent="-514350">
              <a:buFont typeface="Wingdings" pitchFamily="2" charset="2"/>
              <a:buChar char="q"/>
            </a:pPr>
            <a:r>
              <a:rPr lang="en-US" sz="2600" dirty="0" smtClean="0">
                <a:latin typeface="Times New Roman" pitchFamily="18" charset="0"/>
                <a:cs typeface="Times New Roman" pitchFamily="18" charset="0"/>
              </a:rPr>
              <a:t>The Network Services Paradigm</a:t>
            </a:r>
          </a:p>
          <a:p>
            <a:pPr marL="788670" lvl="1" indent="-514350">
              <a:buFont typeface="Wingdings" pitchFamily="2" charset="2"/>
              <a:buChar char="q"/>
            </a:pPr>
            <a:r>
              <a:rPr lang="en-US" sz="2600" dirty="0" smtClean="0">
                <a:latin typeface="Times New Roman" pitchFamily="18" charset="0"/>
                <a:cs typeface="Times New Roman" pitchFamily="18" charset="0"/>
              </a:rPr>
              <a:t>The Object Request  broker Paradigm</a:t>
            </a:r>
          </a:p>
          <a:p>
            <a:pPr marL="788670" lvl="1" indent="-514350">
              <a:buFont typeface="Wingdings" pitchFamily="2" charset="2"/>
              <a:buChar char="q"/>
            </a:pPr>
            <a:r>
              <a:rPr lang="en-US" sz="2600" dirty="0" smtClean="0">
                <a:latin typeface="Times New Roman" pitchFamily="18" charset="0"/>
                <a:cs typeface="Times New Roman" pitchFamily="18" charset="0"/>
              </a:rPr>
              <a:t>The Mobile Agent Paradigm</a:t>
            </a:r>
          </a:p>
          <a:p>
            <a:pPr marL="788670" lvl="1" indent="-514350">
              <a:buFont typeface="Wingdings" pitchFamily="2" charset="2"/>
              <a:buChar char="q"/>
            </a:pPr>
            <a:r>
              <a:rPr lang="en-US" sz="2600" dirty="0" smtClean="0">
                <a:latin typeface="Times New Roman" pitchFamily="18" charset="0"/>
                <a:cs typeface="Times New Roman" pitchFamily="18" charset="0"/>
              </a:rPr>
              <a:t>The collaborative Application Paradigm</a:t>
            </a:r>
          </a:p>
          <a:p>
            <a:pPr marL="788670" lvl="1" indent="-514350">
              <a:buNone/>
            </a:pPr>
            <a:endParaRPr lang="en-US" dirty="0" smtClean="0"/>
          </a:p>
          <a:p>
            <a:pPr marL="788670" lvl="1" indent="-514350">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u="sng" dirty="0" smtClean="0">
                <a:solidFill>
                  <a:schemeClr val="tx1"/>
                </a:solidFill>
                <a:latin typeface="Times New Roman" pitchFamily="18" charset="0"/>
                <a:cs typeface="Times New Roman" pitchFamily="18" charset="0"/>
              </a:rPr>
              <a:t>The Message Passing Paradigm</a:t>
            </a:r>
            <a:endParaRPr lang="en-US"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US" sz="2800" dirty="0" smtClean="0">
                <a:latin typeface="Times New Roman" pitchFamily="18" charset="0"/>
                <a:cs typeface="Times New Roman" pitchFamily="18" charset="0"/>
              </a:rPr>
              <a:t>This the most fundamental paradigm of distributed applications.</a:t>
            </a:r>
          </a:p>
          <a:p>
            <a:r>
              <a:rPr lang="en-US" sz="2800" dirty="0" smtClean="0">
                <a:latin typeface="Times New Roman" pitchFamily="18" charset="0"/>
                <a:cs typeface="Times New Roman" pitchFamily="18" charset="0"/>
              </a:rPr>
              <a:t>A process send a msg representing a request.</a:t>
            </a:r>
          </a:p>
          <a:p>
            <a:r>
              <a:rPr lang="en-US" sz="2800" dirty="0" smtClean="0">
                <a:latin typeface="Times New Roman" pitchFamily="18" charset="0"/>
                <a:cs typeface="Times New Roman" pitchFamily="18" charset="0"/>
              </a:rPr>
              <a:t>The msg is delivered to the receiver, which processes the request and sends a msg in response.</a:t>
            </a:r>
          </a:p>
          <a:p>
            <a:r>
              <a:rPr lang="en-US" sz="2800" dirty="0" smtClean="0">
                <a:latin typeface="Times New Roman" pitchFamily="18" charset="0"/>
                <a:cs typeface="Times New Roman" pitchFamily="18" charset="0"/>
              </a:rPr>
              <a:t>In turn, the reply may trigger a further req,which leads to a subsequent reply and so forth.</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tx1"/>
                </a:solidFill>
                <a:latin typeface="Times New Roman" pitchFamily="18" charset="0"/>
                <a:cs typeface="Times New Roman" pitchFamily="18" charset="0"/>
              </a:rPr>
              <a:t>The Client-Server Paradigm</a:t>
            </a:r>
            <a:endParaRPr lang="en-US"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lnSpcReduction="10000"/>
          </a:bodyPr>
          <a:lstStyle/>
          <a:p>
            <a:r>
              <a:rPr lang="en-US" sz="2400" dirty="0" smtClean="0">
                <a:latin typeface="Times New Roman" pitchFamily="18" charset="0"/>
                <a:cs typeface="Times New Roman" pitchFamily="18" charset="0"/>
              </a:rPr>
              <a:t>The server, plays the role of a service provider which waits passively for the arrival of requests. The client, issues specific requests to the server and awaits its response.</a:t>
            </a:r>
          </a:p>
          <a:p>
            <a:r>
              <a:rPr lang="en-US" sz="2400" dirty="0" smtClean="0">
                <a:latin typeface="Times New Roman" pitchFamily="18" charset="0"/>
                <a:cs typeface="Times New Roman" pitchFamily="18" charset="0"/>
              </a:rPr>
              <a:t>By assigning asymmetric roles to the two sides, event synchronization is simplified: the server process waits for the requests and the client in turn waits for responses.</a:t>
            </a:r>
          </a:p>
          <a:p>
            <a:pPr>
              <a:buNone/>
            </a:pPr>
            <a:r>
              <a:rPr lang="en-US" sz="2400" dirty="0" smtClean="0">
                <a:latin typeface="Times New Roman" pitchFamily="18" charset="0"/>
                <a:cs typeface="Times New Roman" pitchFamily="18" charset="0"/>
              </a:rPr>
              <a:t>  </a:t>
            </a:r>
            <a:r>
              <a:rPr lang="en-US" sz="2400" u="sng" dirty="0" smtClean="0">
                <a:latin typeface="Times New Roman" pitchFamily="18" charset="0"/>
                <a:cs typeface="Times New Roman" pitchFamily="18" charset="0"/>
              </a:rPr>
              <a:t>The Peer to Peer System Architecture</a:t>
            </a:r>
            <a:r>
              <a:rPr lang="en-US" sz="2400" dirty="0" smtClean="0">
                <a:latin typeface="Times New Roman" pitchFamily="18" charset="0"/>
                <a:cs typeface="Times New Roman" pitchFamily="18" charset="0"/>
              </a:rPr>
              <a:t>: p2p is an architecture where computer resources and services are directly exchanged between computer systems.</a:t>
            </a:r>
          </a:p>
          <a:p>
            <a:pPr>
              <a:buNone/>
            </a:pPr>
            <a:r>
              <a:rPr lang="en-US" sz="2400" dirty="0" smtClean="0">
                <a:latin typeface="Times New Roman" pitchFamily="18" charset="0"/>
                <a:cs typeface="Times New Roman" pitchFamily="18" charset="0"/>
              </a:rPr>
              <a:t>     These resources and services include the exchange of information, processing cycles, cache storage and disk storage for files.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tx1"/>
                </a:solidFill>
                <a:latin typeface="Times New Roman" pitchFamily="18" charset="0"/>
                <a:cs typeface="Times New Roman" pitchFamily="18" charset="0"/>
              </a:rPr>
              <a:t>The Message System Paradigm</a:t>
            </a:r>
            <a:endParaRPr lang="en-US"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US" sz="2800" dirty="0" smtClean="0">
                <a:latin typeface="Times New Roman" pitchFamily="18" charset="0"/>
                <a:cs typeface="Times New Roman" pitchFamily="18" charset="0"/>
              </a:rPr>
              <a:t>In this type of paradigm , a message system will serves as a intermediate node among separate, independent processes.</a:t>
            </a:r>
          </a:p>
          <a:p>
            <a:r>
              <a:rPr lang="en-US" sz="2800" dirty="0" smtClean="0">
                <a:latin typeface="Times New Roman" pitchFamily="18" charset="0"/>
                <a:cs typeface="Times New Roman" pitchFamily="18" charset="0"/>
              </a:rPr>
              <a:t>A sender deposits a message with the message system, which forwards it to a message queue associated with each reciever.Once a message is sent, the sender is free to move on to other tasks.</a:t>
            </a:r>
          </a:p>
          <a:p>
            <a:r>
              <a:rPr lang="en-US" sz="2800" dirty="0" smtClean="0">
                <a:latin typeface="Times New Roman" pitchFamily="18" charset="0"/>
                <a:cs typeface="Times New Roman" pitchFamily="18" charset="0"/>
              </a:rPr>
              <a:t>The message system paradigm is an elaboration of the basic message-passing paradigm.</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tx1"/>
                </a:solidFill>
                <a:latin typeface="Times New Roman" pitchFamily="18" charset="0"/>
                <a:cs typeface="Times New Roman" pitchFamily="18" charset="0"/>
              </a:rPr>
              <a:t>Remote Procedure Call</a:t>
            </a:r>
            <a:endParaRPr lang="en-US"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10000"/>
          </a:bodyPr>
          <a:lstStyle/>
          <a:p>
            <a:pPr lvl="1"/>
            <a:r>
              <a:rPr lang="en-US" sz="2800" dirty="0" smtClean="0">
                <a:latin typeface="Times New Roman" pitchFamily="18" charset="0"/>
                <a:cs typeface="Times New Roman" pitchFamily="18" charset="0"/>
              </a:rPr>
              <a:t>RPC implement the inter process communications through procedures or function calls, which are similar to application programming.</a:t>
            </a:r>
          </a:p>
          <a:p>
            <a:pPr lvl="1"/>
            <a:r>
              <a:rPr lang="en-US" sz="2800" dirty="0" smtClean="0">
                <a:latin typeface="Times New Roman" pitchFamily="18" charset="0"/>
                <a:cs typeface="Times New Roman" pitchFamily="18" charset="0"/>
              </a:rPr>
              <a:t>A remote procedure calls involves two independent processes, which may resides on separate machines. A process A, wishing to make a request to another process B, issues a procedure call to B, passing with the call a list of argument values. A remote procedure call triggers a predefined action in a procedure provided by process B. At the completion of the procedure, process B returns a value to process A.</a:t>
            </a:r>
          </a:p>
          <a:p>
            <a:pPr lvl="1"/>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tx1"/>
                </a:solidFill>
                <a:latin typeface="Times New Roman" pitchFamily="18" charset="0"/>
                <a:cs typeface="Times New Roman" pitchFamily="18" charset="0"/>
              </a:rPr>
              <a:t>Remote Method Invocation(RMI)</a:t>
            </a:r>
            <a:endParaRPr lang="en-US"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20000"/>
          </a:bodyPr>
          <a:lstStyle/>
          <a:p>
            <a:r>
              <a:rPr lang="en-US" dirty="0" smtClean="0">
                <a:latin typeface="Times New Roman" pitchFamily="18" charset="0"/>
                <a:cs typeface="Times New Roman" pitchFamily="18" charset="0"/>
              </a:rPr>
              <a:t>In this model, a process invokes the methods in an object, which may reside in a remote host.</a:t>
            </a:r>
          </a:p>
          <a:p>
            <a:r>
              <a:rPr lang="en-US" dirty="0" smtClean="0">
                <a:latin typeface="Times New Roman" pitchFamily="18" charset="0"/>
                <a:cs typeface="Times New Roman" pitchFamily="18" charset="0"/>
              </a:rPr>
              <a:t>As with RPC, arguments  may be passed with the invocation.</a:t>
            </a:r>
          </a:p>
          <a:p>
            <a:endParaRPr lang="en-US" dirty="0" smtClean="0"/>
          </a:p>
          <a:p>
            <a:pPr>
              <a:buNone/>
            </a:pPr>
            <a:r>
              <a:rPr lang="en-US" sz="3600" b="1" u="sng" dirty="0" smtClean="0">
                <a:latin typeface="Times New Roman" pitchFamily="18" charset="0"/>
                <a:cs typeface="Times New Roman" pitchFamily="18" charset="0"/>
              </a:rPr>
              <a:t>Network Services Paradigm </a:t>
            </a:r>
          </a:p>
          <a:p>
            <a:r>
              <a:rPr lang="en-US" dirty="0" smtClean="0">
                <a:latin typeface="Times New Roman" pitchFamily="18" charset="0"/>
                <a:cs typeface="Times New Roman" pitchFamily="18" charset="0"/>
              </a:rPr>
              <a:t>In this paradigm, service providers register themselves with directory servers on a network.</a:t>
            </a:r>
          </a:p>
          <a:p>
            <a:r>
              <a:rPr lang="en-US" dirty="0" smtClean="0">
                <a:latin typeface="Times New Roman" pitchFamily="18" charset="0"/>
                <a:cs typeface="Times New Roman" pitchFamily="18" charset="0"/>
              </a:rPr>
              <a:t>A process desiring a particular service contacts the directory server at run time, and, if the service is available, will provide a reference to the service.</a:t>
            </a:r>
          </a:p>
          <a:p>
            <a:r>
              <a:rPr lang="en-US" dirty="0" smtClean="0">
                <a:latin typeface="Times New Roman" pitchFamily="18" charset="0"/>
                <a:cs typeface="Times New Roman" pitchFamily="18" charset="0"/>
              </a:rPr>
              <a:t>Using the reference, the process interacts with the service.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tx1"/>
                </a:solidFill>
                <a:latin typeface="Times New Roman" pitchFamily="18" charset="0"/>
                <a:cs typeface="Times New Roman" pitchFamily="18" charset="0"/>
              </a:rPr>
              <a:t>Distributed Objects Paradigms</a:t>
            </a:r>
            <a:endParaRPr lang="en-US"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sz="2800" dirty="0" smtClean="0">
                <a:latin typeface="Times New Roman" pitchFamily="18" charset="0"/>
                <a:cs typeface="Times New Roman" pitchFamily="18" charset="0"/>
              </a:rPr>
              <a:t>The idea of applying object orientation to distributed applications is a natural extension of object oriented software development.</a:t>
            </a:r>
          </a:p>
          <a:p>
            <a:r>
              <a:rPr lang="en-US" sz="2800" dirty="0" smtClean="0">
                <a:latin typeface="Times New Roman" pitchFamily="18" charset="0"/>
                <a:cs typeface="Times New Roman" pitchFamily="18" charset="0"/>
              </a:rPr>
              <a:t>Applications access objects distributed over a network</a:t>
            </a:r>
            <a:r>
              <a:rPr lang="en-US" dirty="0" smtClean="0"/>
              <a: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tx1"/>
                </a:solidFill>
                <a:latin typeface="Times New Roman" pitchFamily="18" charset="0"/>
                <a:cs typeface="Times New Roman" pitchFamily="18" charset="0"/>
              </a:rPr>
              <a:t>Object Request broker Paradigm</a:t>
            </a:r>
            <a:endParaRPr lang="en-US"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r>
              <a:rPr lang="en-US" sz="2800" dirty="0" smtClean="0">
                <a:latin typeface="Times New Roman" pitchFamily="18" charset="0"/>
                <a:cs typeface="Times New Roman" pitchFamily="18" charset="0"/>
              </a:rPr>
              <a:t>In the Object broker Paradigm, an application issues requests to an object request broker (ORB), which directs the request to an appropriate object that provides the desired service.</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This is quite similar to the RMI model in its support for remote object </a:t>
            </a:r>
            <a:r>
              <a:rPr lang="en-US" sz="2800" dirty="0" err="1" smtClean="0">
                <a:latin typeface="Times New Roman" pitchFamily="18" charset="0"/>
                <a:cs typeface="Times New Roman" pitchFamily="18" charset="0"/>
              </a:rPr>
              <a:t>access.The</a:t>
            </a:r>
            <a:r>
              <a:rPr lang="en-US" sz="2800" dirty="0" smtClean="0">
                <a:latin typeface="Times New Roman" pitchFamily="18" charset="0"/>
                <a:cs typeface="Times New Roman" pitchFamily="18" charset="0"/>
              </a:rPr>
              <a:t> difference is that the object request broker in this paradigm functions as a middleware which allows an application, as an object requestor, to potentially access multiple remote( or local) objects.</a:t>
            </a:r>
            <a:endParaRPr lang="en-US" sz="28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solidFill>
                  <a:schemeClr val="tx1"/>
                </a:solidFill>
                <a:latin typeface="Times New Roman" pitchFamily="18" charset="0"/>
                <a:cs typeface="Times New Roman" pitchFamily="18" charset="0"/>
              </a:rPr>
              <a:t>The Mobile Agent Paradigm</a:t>
            </a:r>
            <a:endParaRPr lang="en-US"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sz="3200" dirty="0" smtClean="0">
                <a:latin typeface="Times New Roman" pitchFamily="18" charset="0"/>
                <a:cs typeface="Times New Roman" pitchFamily="18" charset="0"/>
              </a:rPr>
              <a:t>The mobile agent is a transportable program or object.</a:t>
            </a:r>
          </a:p>
          <a:p>
            <a:r>
              <a:rPr lang="en-US" sz="3200" dirty="0" smtClean="0">
                <a:latin typeface="Times New Roman" pitchFamily="18" charset="0"/>
                <a:cs typeface="Times New Roman" pitchFamily="18" charset="0"/>
              </a:rPr>
              <a:t>In this model, an agent is launched from an originating host.</a:t>
            </a:r>
          </a:p>
          <a:p>
            <a:r>
              <a:rPr lang="en-US" sz="3200" dirty="0" smtClean="0">
                <a:latin typeface="Times New Roman" pitchFamily="18" charset="0"/>
                <a:cs typeface="Times New Roman" pitchFamily="18" charset="0"/>
              </a:rPr>
              <a:t>The agent travels from host to host, at each stop, the agent accesses the necessary resources or services, and performs the necessary tasks to accomplish its mission</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err="1" smtClean="0">
                <a:solidFill>
                  <a:schemeClr val="tx1"/>
                </a:solidFill>
                <a:latin typeface="Times New Roman" pitchFamily="18" charset="0"/>
                <a:cs typeface="Times New Roman" pitchFamily="18" charset="0"/>
              </a:rPr>
              <a:t>Intoduction</a:t>
            </a:r>
            <a:endParaRPr lang="en-US"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US" sz="2800" b="1" dirty="0" smtClean="0">
                <a:latin typeface="Times New Roman" pitchFamily="18" charset="0"/>
                <a:cs typeface="Times New Roman" pitchFamily="18" charset="0"/>
              </a:rPr>
              <a:t>Definition: “</a:t>
            </a:r>
            <a:r>
              <a:rPr lang="en-US" sz="2800" dirty="0" smtClean="0">
                <a:latin typeface="Times New Roman" pitchFamily="18" charset="0"/>
                <a:cs typeface="Times New Roman" pitchFamily="18" charset="0"/>
              </a:rPr>
              <a:t>A distributed system is a collection of independent computers, interconnected via a network, capable of collaborating on a task.”</a:t>
            </a:r>
          </a:p>
          <a:p>
            <a:r>
              <a:rPr lang="en-US" sz="2800" dirty="0" smtClean="0">
                <a:latin typeface="Times New Roman" pitchFamily="18" charset="0"/>
                <a:cs typeface="Times New Roman" pitchFamily="18" charset="0"/>
              </a:rPr>
              <a:t>A distributed system consists of independent/ autonomous computers, connected through a network and distribution middleware, which enables computers to coordinate their activities and to share the resource of the system, so that users perceive the system as a single, integrated computing facility.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b="1" u="sng" dirty="0" smtClean="0">
                <a:solidFill>
                  <a:schemeClr val="tx1"/>
                </a:solidFill>
                <a:latin typeface="Times New Roman" pitchFamily="18" charset="0"/>
                <a:cs typeface="Times New Roman" pitchFamily="18" charset="0"/>
              </a:rPr>
              <a:t>The Collaborative Application Paradigm</a:t>
            </a:r>
            <a:endParaRPr lang="en-US"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sz="2800" dirty="0" smtClean="0">
                <a:latin typeface="Times New Roman" pitchFamily="18" charset="0"/>
                <a:cs typeface="Times New Roman" pitchFamily="18" charset="0"/>
              </a:rPr>
              <a:t>In this model ,processes participate in a collaborative session as a group. Each  participating process may contribute input to all of the group.</a:t>
            </a:r>
          </a:p>
          <a:p>
            <a:r>
              <a:rPr lang="en-US" sz="2800" dirty="0" smtClean="0">
                <a:latin typeface="Times New Roman" pitchFamily="18" charset="0"/>
                <a:cs typeface="Times New Roman" pitchFamily="18" charset="0"/>
              </a:rPr>
              <a:t>Processes may do so using:</a:t>
            </a:r>
          </a:p>
          <a:p>
            <a:pPr marL="514350" indent="-514350">
              <a:buFont typeface="+mj-lt"/>
              <a:buAutoNum type="arabicPeriod"/>
            </a:pPr>
            <a:r>
              <a:rPr lang="en-US" sz="2800" dirty="0" smtClean="0">
                <a:latin typeface="Times New Roman" pitchFamily="18" charset="0"/>
                <a:cs typeface="Times New Roman" pitchFamily="18" charset="0"/>
              </a:rPr>
              <a:t>        multicasting to send data to all or part of the group or they may use a virtual whiteboard which allows each participant to read and write data to a shared display.</a:t>
            </a:r>
          </a:p>
          <a:p>
            <a:pPr>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295400" y="3200400"/>
            <a:ext cx="6553200" cy="2590800"/>
          </a:xfrm>
        </p:spPr>
        <p:txBody>
          <a:bodyPr>
            <a:normAutofit lnSpcReduction="10000"/>
          </a:bodyPr>
          <a:lstStyle/>
          <a:p>
            <a:pPr algn="l"/>
            <a:r>
              <a:rPr lang="en-US" sz="3200" dirty="0" smtClean="0">
                <a:solidFill>
                  <a:schemeClr val="tx1"/>
                </a:solidFill>
                <a:latin typeface="Times New Roman" pitchFamily="18" charset="0"/>
                <a:cs typeface="Times New Roman" pitchFamily="18" charset="0"/>
              </a:rPr>
              <a:t>There are three Models used in a Distributed System-</a:t>
            </a:r>
          </a:p>
          <a:p>
            <a:pPr marL="514350" indent="-514350" algn="l">
              <a:buFont typeface="+mj-lt"/>
              <a:buAutoNum type="arabicPeriod"/>
            </a:pPr>
            <a:r>
              <a:rPr lang="en-US" sz="3200" dirty="0" smtClean="0">
                <a:solidFill>
                  <a:schemeClr val="tx1"/>
                </a:solidFill>
                <a:latin typeface="Times New Roman" pitchFamily="18" charset="0"/>
                <a:cs typeface="Times New Roman" pitchFamily="18" charset="0"/>
              </a:rPr>
              <a:t>Architectural Models</a:t>
            </a:r>
          </a:p>
          <a:p>
            <a:pPr marL="514350" indent="-514350" algn="l">
              <a:buFont typeface="+mj-lt"/>
              <a:buAutoNum type="arabicPeriod"/>
            </a:pPr>
            <a:r>
              <a:rPr lang="en-US" sz="3200" dirty="0" smtClean="0">
                <a:solidFill>
                  <a:schemeClr val="tx1"/>
                </a:solidFill>
                <a:latin typeface="Times New Roman" pitchFamily="18" charset="0"/>
                <a:cs typeface="Times New Roman" pitchFamily="18" charset="0"/>
              </a:rPr>
              <a:t>Interaction Models</a:t>
            </a:r>
          </a:p>
          <a:p>
            <a:pPr marL="514350" indent="-514350" algn="l">
              <a:buFont typeface="+mj-lt"/>
              <a:buAutoNum type="arabicPeriod"/>
            </a:pPr>
            <a:r>
              <a:rPr lang="en-US" sz="3200" dirty="0" smtClean="0">
                <a:solidFill>
                  <a:schemeClr val="tx1"/>
                </a:solidFill>
                <a:latin typeface="Times New Roman" pitchFamily="18" charset="0"/>
                <a:cs typeface="Times New Roman" pitchFamily="18" charset="0"/>
              </a:rPr>
              <a:t>Failure Model</a:t>
            </a:r>
          </a:p>
          <a:p>
            <a:pPr marL="514350" indent="-514350" algn="l">
              <a:buFont typeface="+mj-lt"/>
              <a:buAutoNum type="arabicPeriod"/>
            </a:pPr>
            <a:endParaRPr lang="en-US" dirty="0" smtClean="0">
              <a:solidFill>
                <a:schemeClr val="tx1"/>
              </a:solidFill>
            </a:endParaRPr>
          </a:p>
          <a:p>
            <a:pPr marL="514350" indent="-514350" algn="l">
              <a:buFont typeface="+mj-lt"/>
              <a:buAutoNum type="arabicPeriod"/>
            </a:pPr>
            <a:endParaRPr lang="en-US" dirty="0">
              <a:solidFill>
                <a:schemeClr val="tx1"/>
              </a:solidFill>
            </a:endParaRPr>
          </a:p>
        </p:txBody>
      </p:sp>
      <p:sp>
        <p:nvSpPr>
          <p:cNvPr id="3" name="Title 2"/>
          <p:cNvSpPr>
            <a:spLocks noGrp="1"/>
          </p:cNvSpPr>
          <p:nvPr>
            <p:ph type="ctrTitle"/>
          </p:nvPr>
        </p:nvSpPr>
        <p:spPr/>
        <p:txBody>
          <a:bodyPr>
            <a:normAutofit/>
          </a:bodyPr>
          <a:lstStyle/>
          <a:p>
            <a:r>
              <a:rPr sz="4800" b="1" smtClean="0">
                <a:latin typeface="Times New Roman" pitchFamily="18" charset="0"/>
                <a:cs typeface="Times New Roman" pitchFamily="18" charset="0"/>
              </a:rPr>
              <a:t>Models of Distributed System</a:t>
            </a:r>
            <a:endParaRPr lang="en-US" sz="4800" b="1"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u="sng" dirty="0" smtClean="0">
                <a:solidFill>
                  <a:schemeClr val="tx1"/>
                </a:solidFill>
                <a:latin typeface="Times New Roman" pitchFamily="18" charset="0"/>
                <a:cs typeface="Times New Roman" pitchFamily="18" charset="0"/>
              </a:rPr>
              <a:t>1.Architectural Models</a:t>
            </a:r>
            <a:endParaRPr lang="en-US" sz="44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buNone/>
            </a:pPr>
            <a:r>
              <a:rPr lang="en-US" sz="2800" dirty="0" smtClean="0">
                <a:latin typeface="Times New Roman" pitchFamily="18" charset="0"/>
                <a:cs typeface="Times New Roman" pitchFamily="18" charset="0"/>
              </a:rPr>
              <a:t>    An architectural model defines the way in which the   components of system interact with one another and the way in which they are mapped onto an underlying network of computers.</a:t>
            </a:r>
          </a:p>
          <a:p>
            <a:pPr>
              <a:buFont typeface="Wingdings" pitchFamily="2" charset="2"/>
              <a:buChar char="§"/>
            </a:pPr>
            <a:r>
              <a:rPr lang="en-US" sz="2800" dirty="0" smtClean="0">
                <a:latin typeface="Times New Roman" pitchFamily="18" charset="0"/>
                <a:cs typeface="Times New Roman" pitchFamily="18" charset="0"/>
              </a:rPr>
              <a:t>The placement of the components across a network of computers.</a:t>
            </a:r>
          </a:p>
          <a:p>
            <a:pPr>
              <a:buFont typeface="Wingdings" pitchFamily="2" charset="2"/>
              <a:buChar char="§"/>
            </a:pPr>
            <a:r>
              <a:rPr lang="en-US" sz="2800" dirty="0" smtClean="0">
                <a:latin typeface="Times New Roman" pitchFamily="18" charset="0"/>
                <a:cs typeface="Times New Roman" pitchFamily="18" charset="0"/>
              </a:rPr>
              <a:t>The interrelationship between the components</a:t>
            </a:r>
            <a:r>
              <a:rPr lang="en-US" dirty="0" smtClean="0"/>
              <a:t>.</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chemeClr val="tx1"/>
                </a:solidFill>
                <a:latin typeface="Times New Roman" pitchFamily="18" charset="0"/>
                <a:cs typeface="Times New Roman" pitchFamily="18" charset="0"/>
              </a:rPr>
              <a:t>The architectural model described number of various models which are describe below:</a:t>
            </a:r>
            <a:endParaRPr lang="en-US" sz="24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sz="2800" dirty="0" smtClean="0">
                <a:latin typeface="Times New Roman" pitchFamily="18" charset="0"/>
                <a:cs typeface="Times New Roman" pitchFamily="18" charset="0"/>
              </a:rPr>
              <a:t>Client-Server model</a:t>
            </a:r>
          </a:p>
          <a:p>
            <a:r>
              <a:rPr lang="en-US" sz="2800" dirty="0" smtClean="0">
                <a:latin typeface="Times New Roman" pitchFamily="18" charset="0"/>
                <a:cs typeface="Times New Roman" pitchFamily="18" charset="0"/>
              </a:rPr>
              <a:t>Peer to Peer Model</a:t>
            </a:r>
          </a:p>
          <a:p>
            <a:r>
              <a:rPr lang="en-US" sz="2800" dirty="0" smtClean="0">
                <a:latin typeface="Times New Roman" pitchFamily="18" charset="0"/>
                <a:cs typeface="Times New Roman" pitchFamily="18" charset="0"/>
              </a:rPr>
              <a:t>Proxy server</a:t>
            </a:r>
          </a:p>
          <a:p>
            <a:r>
              <a:rPr lang="en-US" sz="2800" dirty="0" smtClean="0">
                <a:latin typeface="Times New Roman" pitchFamily="18" charset="0"/>
                <a:cs typeface="Times New Roman" pitchFamily="18" charset="0"/>
              </a:rPr>
              <a:t>Mobile  code</a:t>
            </a:r>
          </a:p>
          <a:p>
            <a:r>
              <a:rPr lang="en-US" sz="2800" dirty="0" smtClean="0">
                <a:latin typeface="Times New Roman" pitchFamily="18" charset="0"/>
                <a:cs typeface="Times New Roman" pitchFamily="18" charset="0"/>
              </a:rPr>
              <a:t>Mobile  Agent</a:t>
            </a:r>
          </a:p>
          <a:p>
            <a:r>
              <a:rPr lang="en-US" sz="2800" dirty="0" smtClean="0">
                <a:latin typeface="Times New Roman" pitchFamily="18" charset="0"/>
                <a:cs typeface="Times New Roman" pitchFamily="18" charset="0"/>
              </a:rPr>
              <a:t>Network Computers</a:t>
            </a:r>
          </a:p>
          <a:p>
            <a:r>
              <a:rPr lang="en-US" sz="2800" dirty="0" smtClean="0">
                <a:latin typeface="Times New Roman" pitchFamily="18" charset="0"/>
                <a:cs typeface="Times New Roman" pitchFamily="18" charset="0"/>
              </a:rPr>
              <a:t>Mobile devices</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848600" cy="2286000"/>
          </a:xfrm>
        </p:spPr>
        <p:txBody>
          <a:bodyPr>
            <a:noAutofit/>
          </a:bodyPr>
          <a:lstStyle/>
          <a:p>
            <a:pPr algn="ctr"/>
            <a:r>
              <a:rPr lang="en-US" sz="4400" b="1" u="sng" dirty="0" smtClean="0">
                <a:solidFill>
                  <a:schemeClr val="tx1"/>
                </a:solidFill>
                <a:latin typeface="Times New Roman" pitchFamily="18" charset="0"/>
                <a:cs typeface="Times New Roman" pitchFamily="18" charset="0"/>
              </a:rPr>
              <a:t>Proxy server</a:t>
            </a:r>
            <a:br>
              <a:rPr lang="en-US" sz="4400" b="1" u="sng" dirty="0" smtClean="0">
                <a:solidFill>
                  <a:schemeClr val="tx1"/>
                </a:solidFill>
                <a:latin typeface="Times New Roman" pitchFamily="18" charset="0"/>
                <a:cs typeface="Times New Roman" pitchFamily="18" charset="0"/>
              </a:rPr>
            </a:br>
            <a:endParaRPr lang="en-US" sz="44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762000" y="1295400"/>
            <a:ext cx="7924800" cy="5029200"/>
          </a:xfrm>
        </p:spPr>
        <p:txBody>
          <a:bodyPr>
            <a:noAutofit/>
          </a:bodyPr>
          <a:lstStyle/>
          <a:p>
            <a:r>
              <a:rPr lang="en-US" sz="2800" dirty="0" smtClean="0">
                <a:latin typeface="Times New Roman" pitchFamily="18" charset="0"/>
                <a:cs typeface="Times New Roman" pitchFamily="18" charset="0"/>
              </a:rPr>
              <a:t>Proxy server  is a server that acts as an intermediary for  requests from clients seeking resources from other servers. A client connects to the proxy server, requesting some services such as a file, connection ,web page or other resource available from a different server.</a:t>
            </a:r>
          </a:p>
          <a:p>
            <a:r>
              <a:rPr lang="en-US" sz="2800" dirty="0" smtClean="0">
                <a:latin typeface="Times New Roman" pitchFamily="18" charset="0"/>
                <a:cs typeface="Times New Roman" pitchFamily="18" charset="0"/>
              </a:rPr>
              <a:t>The proxy server evaluates the request according to its filtering rules. For example, it may filter traffic by IP address or protocol. If the request is validated by the server , the proxy server provides the resource by connecting to the relevant server.</a:t>
            </a:r>
            <a:endParaRPr lang="en-US" sz="2800"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u="sng" dirty="0" smtClean="0">
                <a:solidFill>
                  <a:schemeClr val="tx1"/>
                </a:solidFill>
                <a:latin typeface="Times New Roman" pitchFamily="18" charset="0"/>
                <a:cs typeface="Times New Roman" pitchFamily="18" charset="0"/>
              </a:rPr>
              <a:t>Mobile Code</a:t>
            </a:r>
            <a:endParaRPr lang="en-US" sz="44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sz="2800" dirty="0" smtClean="0">
                <a:latin typeface="Times New Roman" pitchFamily="18" charset="0"/>
                <a:cs typeface="Times New Roman" pitchFamily="18" charset="0"/>
              </a:rPr>
              <a:t>Mobile code is a software transferred between systems, e.g. transferred across a network via a USB flash drive and executed on a local system without explicit installation or execution by the recipient.</a:t>
            </a:r>
          </a:p>
          <a:p>
            <a:r>
              <a:rPr lang="en-US" sz="2800" dirty="0" smtClean="0">
                <a:latin typeface="Times New Roman" pitchFamily="18" charset="0"/>
                <a:cs typeface="Times New Roman" pitchFamily="18" charset="0"/>
              </a:rPr>
              <a:t>Mobile code also refers to code “used for rent”, a way of making software packages more affordable i.e. to use on demand.</a:t>
            </a:r>
            <a:endParaRPr lang="en-US" sz="2800"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solidFill>
                  <a:schemeClr val="tx1"/>
                </a:solidFill>
                <a:latin typeface="Times New Roman" pitchFamily="18" charset="0"/>
                <a:cs typeface="Times New Roman" pitchFamily="18" charset="0"/>
              </a:rPr>
              <a:t>Mobile Agents</a:t>
            </a:r>
            <a:endParaRPr lang="en-US"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a:bodyPr>
          <a:lstStyle/>
          <a:p>
            <a:r>
              <a:rPr lang="en-US" sz="2800" dirty="0" smtClean="0">
                <a:latin typeface="Times New Roman" pitchFamily="18" charset="0"/>
                <a:cs typeface="Times New Roman" pitchFamily="18" charset="0"/>
              </a:rPr>
              <a:t>A mobile agent is a composition of a computer software and data which is able to migrate from one computer to another computer autonomously and continue its execution on the destination computer.</a:t>
            </a:r>
          </a:p>
          <a:p>
            <a:r>
              <a:rPr lang="en-US" sz="2800" dirty="0" smtClean="0">
                <a:latin typeface="Times New Roman" pitchFamily="18" charset="0"/>
                <a:cs typeface="Times New Roman" pitchFamily="18" charset="0"/>
              </a:rPr>
              <a:t>Just as a user directs an Internet browser to “visit” a website, then the browser downloads a copy of the site or one version of it in the case of dynamic web sites, similarly, a mobile agent decides to move, it saves its own state, transports this saved state to the new host and resumes execution from the saved state.</a:t>
            </a:r>
            <a:endParaRPr lang="en-US" sz="2800"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solidFill>
                  <a:schemeClr val="tx1"/>
                </a:solidFill>
                <a:latin typeface="Times New Roman" pitchFamily="18" charset="0"/>
                <a:cs typeface="Times New Roman" pitchFamily="18" charset="0"/>
              </a:rPr>
              <a:t>Network Computers</a:t>
            </a:r>
            <a:endParaRPr lang="en-US"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US" sz="2800" dirty="0" smtClean="0">
                <a:latin typeface="Times New Roman" pitchFamily="18" charset="0"/>
                <a:cs typeface="Times New Roman" pitchFamily="18" charset="0"/>
              </a:rPr>
              <a:t>Network computers is a trademark of Oracle Corporation that was used, from 1996 to 2000,to market a range of disk less desktop computer devices</a:t>
            </a:r>
          </a:p>
          <a:p>
            <a:r>
              <a:rPr lang="en-US" sz="2800" dirty="0" smtClean="0">
                <a:latin typeface="Times New Roman" pitchFamily="18" charset="0"/>
                <a:cs typeface="Times New Roman" pitchFamily="18" charset="0"/>
              </a:rPr>
              <a:t>NC do not store locally operating system or application code, code is loaded from the servers and run locally on the network computer.</a:t>
            </a:r>
            <a:endParaRPr lang="en-US" sz="2800"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solidFill>
                  <a:schemeClr val="tx1"/>
                </a:solidFill>
                <a:latin typeface="Times New Roman" pitchFamily="18" charset="0"/>
                <a:cs typeface="Times New Roman" pitchFamily="18" charset="0"/>
              </a:rPr>
              <a:t>Mobile Devices</a:t>
            </a:r>
            <a:endParaRPr lang="en-US"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US" sz="2800" dirty="0" smtClean="0">
                <a:latin typeface="Times New Roman" pitchFamily="18" charset="0"/>
                <a:cs typeface="Times New Roman" pitchFamily="18" charset="0"/>
              </a:rPr>
              <a:t>A mobile device is a small, hand held computing device,typicallly having a display screen with touch input and a miniature keyboard and less than 2 pounds.</a:t>
            </a:r>
          </a:p>
          <a:p>
            <a:r>
              <a:rPr lang="en-US" sz="2800" dirty="0" smtClean="0">
                <a:latin typeface="Times New Roman" pitchFamily="18" charset="0"/>
                <a:cs typeface="Times New Roman" pitchFamily="18" charset="0"/>
              </a:rPr>
              <a:t>As an increasing number of devices now are focusing on data storage and display, but also on communication and processing.</a:t>
            </a:r>
            <a:endParaRPr lang="en-US" sz="2800"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924800" cy="1066800"/>
          </a:xfrm>
        </p:spPr>
        <p:txBody>
          <a:bodyPr>
            <a:normAutofit/>
          </a:bodyPr>
          <a:lstStyle/>
          <a:p>
            <a:pPr algn="ctr"/>
            <a:r>
              <a:rPr lang="en-US" sz="4400" b="1" u="sng" dirty="0" smtClean="0">
                <a:solidFill>
                  <a:schemeClr val="tx1"/>
                </a:solidFill>
                <a:latin typeface="Times New Roman" pitchFamily="18" charset="0"/>
                <a:cs typeface="Times New Roman" pitchFamily="18" charset="0"/>
              </a:rPr>
              <a:t>2.Interaction</a:t>
            </a:r>
            <a:r>
              <a:rPr lang="en-US" b="1" u="sng" dirty="0" smtClean="0">
                <a:solidFill>
                  <a:schemeClr val="tx1"/>
                </a:solidFill>
                <a:latin typeface="Times New Roman" pitchFamily="18" charset="0"/>
                <a:cs typeface="Times New Roman" pitchFamily="18" charset="0"/>
              </a:rPr>
              <a:t> Models</a:t>
            </a:r>
            <a:endParaRPr lang="en-US"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smtClean="0">
                <a:latin typeface="Times New Roman" pitchFamily="18" charset="0"/>
                <a:cs typeface="Times New Roman" pitchFamily="18" charset="0"/>
              </a:rPr>
              <a:t>Interaction deals with the performance and with difficulty of setting time limits in a distributed system.</a:t>
            </a:r>
          </a:p>
          <a:p>
            <a:r>
              <a:rPr lang="en-US" dirty="0" smtClean="0">
                <a:latin typeface="Times New Roman" pitchFamily="18" charset="0"/>
                <a:cs typeface="Times New Roman" pitchFamily="18" charset="0"/>
              </a:rPr>
              <a:t>In a DS it is hard to set time limits on the time taken for process execution, message delivery or clock drift.</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Two opposite extreme positions provide a pair of simple models:</a:t>
            </a:r>
          </a:p>
          <a:p>
            <a:pPr marL="514350" indent="-514350">
              <a:buFont typeface="+mj-lt"/>
              <a:buAutoNum type="arabicPeriod"/>
            </a:pPr>
            <a:r>
              <a:rPr lang="en-US" dirty="0" smtClean="0">
                <a:latin typeface="Times New Roman" pitchFamily="18" charset="0"/>
                <a:cs typeface="Times New Roman" pitchFamily="18" charset="0"/>
              </a:rPr>
              <a:t>Synchronous DS: it has a strong assumption of time</a:t>
            </a:r>
          </a:p>
          <a:p>
            <a:pPr marL="514350" indent="-514350">
              <a:buFont typeface="+mj-lt"/>
              <a:buAutoNum type="arabicPeriod"/>
            </a:pPr>
            <a:r>
              <a:rPr lang="en-US" dirty="0" smtClean="0">
                <a:latin typeface="Times New Roman" pitchFamily="18" charset="0"/>
                <a:cs typeface="Times New Roman" pitchFamily="18" charset="0"/>
              </a:rPr>
              <a:t>Asynchronous DS: it makes no assumption about time.</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tx1"/>
                </a:solidFill>
                <a:latin typeface="Times New Roman" pitchFamily="18" charset="0"/>
                <a:cs typeface="Times New Roman" pitchFamily="18" charset="0"/>
              </a:rPr>
              <a:t>There are two essential points in this definition:</a:t>
            </a:r>
            <a:endParaRPr lang="en-US"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514350" indent="-514350">
              <a:buFont typeface="+mj-lt"/>
              <a:buAutoNum type="arabicPeriod"/>
            </a:pPr>
            <a:r>
              <a:rPr lang="en-US" sz="2800" dirty="0" smtClean="0">
                <a:latin typeface="Times New Roman" pitchFamily="18" charset="0"/>
                <a:cs typeface="Times New Roman" pitchFamily="18" charset="0"/>
              </a:rPr>
              <a:t>The first one is the word Independent, that means, architecturally, the machines are capable of operating independently.</a:t>
            </a:r>
          </a:p>
          <a:p>
            <a:pPr marL="514350" indent="-514350">
              <a:buFont typeface="+mj-lt"/>
              <a:buAutoNum type="arabicPeriod"/>
            </a:pPr>
            <a:r>
              <a:rPr lang="en-US" sz="2800" dirty="0" smtClean="0">
                <a:latin typeface="Times New Roman" pitchFamily="18" charset="0"/>
                <a:cs typeface="Times New Roman" pitchFamily="18" charset="0"/>
              </a:rPr>
              <a:t>The second one is that the software enables this set of connected machines to appear as a single computer to the users of the system.</a:t>
            </a:r>
          </a:p>
          <a:p>
            <a:pPr marL="514350" indent="-514350">
              <a:buNone/>
            </a:pPr>
            <a:r>
              <a:rPr lang="en-US" sz="2800" dirty="0" smtClean="0">
                <a:latin typeface="Times New Roman" pitchFamily="18" charset="0"/>
                <a:cs typeface="Times New Roman" pitchFamily="18" charset="0"/>
              </a:rPr>
              <a:t>         </a:t>
            </a:r>
          </a:p>
          <a:p>
            <a:pPr marL="514350" indent="-514350">
              <a:buNone/>
            </a:pPr>
            <a:r>
              <a:rPr lang="en-US" sz="2800"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772400" cy="1143000"/>
          </a:xfrm>
        </p:spPr>
        <p:txBody>
          <a:bodyPr>
            <a:normAutofit/>
          </a:bodyPr>
          <a:lstStyle/>
          <a:p>
            <a:pPr algn="ctr"/>
            <a:r>
              <a:rPr lang="en-US" sz="4400" b="1" u="sng" dirty="0" smtClean="0">
                <a:solidFill>
                  <a:schemeClr val="tx1"/>
                </a:solidFill>
                <a:latin typeface="Times New Roman" pitchFamily="18" charset="0"/>
                <a:cs typeface="Times New Roman" pitchFamily="18" charset="0"/>
              </a:rPr>
              <a:t>3. Failure Models</a:t>
            </a:r>
            <a:endParaRPr lang="en-US" sz="44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smtClean="0">
                <a:latin typeface="Times New Roman" pitchFamily="18" charset="0"/>
                <a:cs typeface="Times New Roman" pitchFamily="18" charset="0"/>
              </a:rPr>
              <a:t>Failure model attempts to give a precise specification of the faults that can be exhibited by processes and communication channels.</a:t>
            </a:r>
          </a:p>
          <a:p>
            <a:r>
              <a:rPr lang="en-US" dirty="0" smtClean="0">
                <a:latin typeface="Times New Roman" pitchFamily="18" charset="0"/>
                <a:cs typeface="Times New Roman" pitchFamily="18" charset="0"/>
              </a:rPr>
              <a:t>Four possible classifications of the failures are : omission failure, value fault/failure, timing fault/failure, arbitrary fault/failure</a:t>
            </a:r>
          </a:p>
          <a:p>
            <a:pPr>
              <a:buNone/>
            </a:pPr>
            <a:endParaRPr lang="en-US"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Autofit/>
          </a:bodyPr>
          <a:lstStyle/>
          <a:p>
            <a:r>
              <a:rPr lang="en-US" sz="2800" b="1" dirty="0" smtClean="0">
                <a:latin typeface="Times New Roman" pitchFamily="18" charset="0"/>
                <a:cs typeface="Times New Roman" pitchFamily="18" charset="0"/>
              </a:rPr>
              <a:t>Omission failure</a:t>
            </a:r>
            <a:r>
              <a:rPr lang="en-US" sz="2800" dirty="0" smtClean="0">
                <a:latin typeface="Times New Roman" pitchFamily="18" charset="0"/>
                <a:cs typeface="Times New Roman" pitchFamily="18" charset="0"/>
              </a:rPr>
              <a:t>- a component that does not respond to an input from another component, and thereby fails by not producing the extended output is exhibiting an omission fault.</a:t>
            </a:r>
          </a:p>
          <a:p>
            <a:r>
              <a:rPr lang="en-US" sz="2800" b="1" dirty="0" smtClean="0">
                <a:latin typeface="Times New Roman" pitchFamily="18" charset="0"/>
                <a:cs typeface="Times New Roman" pitchFamily="18" charset="0"/>
              </a:rPr>
              <a:t>Value fault</a:t>
            </a:r>
            <a:r>
              <a:rPr lang="en-US" sz="2800" dirty="0" smtClean="0">
                <a:latin typeface="Times New Roman" pitchFamily="18" charset="0"/>
                <a:cs typeface="Times New Roman" pitchFamily="18" charset="0"/>
              </a:rPr>
              <a:t>- a fault that causes a component to respond within the correct time interval but with an incorrect value is termed a value fault.</a:t>
            </a:r>
          </a:p>
          <a:p>
            <a:r>
              <a:rPr lang="en-US" sz="2800" b="1" dirty="0" smtClean="0">
                <a:latin typeface="Times New Roman" pitchFamily="18" charset="0"/>
                <a:cs typeface="Times New Roman" pitchFamily="18" charset="0"/>
              </a:rPr>
              <a:t>Timing fault- </a:t>
            </a:r>
            <a:r>
              <a:rPr lang="en-US" sz="2800" dirty="0" smtClean="0">
                <a:latin typeface="Times New Roman" pitchFamily="18" charset="0"/>
                <a:cs typeface="Times New Roman" pitchFamily="18" charset="0"/>
              </a:rPr>
              <a:t>a timing fault causes the component to respond with the correct value but outside the specified interval. The corresponding failure is the timing failure.</a:t>
            </a:r>
            <a:endParaRPr lang="en-US" sz="2800" b="1"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2800" b="1" dirty="0" err="1" smtClean="0">
                <a:latin typeface="Times New Roman" pitchFamily="18" charset="0"/>
                <a:cs typeface="Times New Roman" pitchFamily="18" charset="0"/>
              </a:rPr>
              <a:t>Arbitary</a:t>
            </a:r>
            <a:r>
              <a:rPr lang="en-US" sz="2800" b="1" dirty="0" smtClean="0">
                <a:latin typeface="Times New Roman" pitchFamily="18" charset="0"/>
                <a:cs typeface="Times New Roman" pitchFamily="18" charset="0"/>
              </a:rPr>
              <a:t> fault/</a:t>
            </a:r>
            <a:r>
              <a:rPr lang="en-US" sz="2800" b="1" dirty="0" err="1" smtClean="0">
                <a:latin typeface="Times New Roman" pitchFamily="18" charset="0"/>
                <a:cs typeface="Times New Roman" pitchFamily="18" charset="0"/>
              </a:rPr>
              <a:t>failure</a:t>
            </a:r>
            <a:r>
              <a:rPr lang="en-US" sz="2800" dirty="0" err="1" smtClean="0">
                <a:latin typeface="Times New Roman" pitchFamily="18" charset="0"/>
                <a:cs typeface="Times New Roman" pitchFamily="18" charset="0"/>
              </a:rPr>
              <a:t>:the</a:t>
            </a:r>
            <a:r>
              <a:rPr lang="en-US" sz="2800" dirty="0" smtClean="0">
                <a:latin typeface="Times New Roman" pitchFamily="18" charset="0"/>
                <a:cs typeface="Times New Roman" pitchFamily="18" charset="0"/>
              </a:rPr>
              <a:t> previous failure classes have specified  how a component can be considered to fail in either the value or time </a:t>
            </a:r>
            <a:r>
              <a:rPr lang="en-US" sz="2800" dirty="0" err="1" smtClean="0">
                <a:latin typeface="Times New Roman" pitchFamily="18" charset="0"/>
                <a:cs typeface="Times New Roman" pitchFamily="18" charset="0"/>
              </a:rPr>
              <a:t>domain.it</a:t>
            </a:r>
            <a:r>
              <a:rPr lang="en-US" sz="2800" dirty="0" smtClean="0">
                <a:latin typeface="Times New Roman" pitchFamily="18" charset="0"/>
                <a:cs typeface="Times New Roman" pitchFamily="18" charset="0"/>
              </a:rPr>
              <a:t> is possible for a component to fail in both the domains in a manner which is not covered by one of the previous classes.</a:t>
            </a:r>
          </a:p>
          <a:p>
            <a:r>
              <a:rPr lang="en-US" sz="2800" dirty="0" smtClean="0">
                <a:latin typeface="Times New Roman" pitchFamily="18" charset="0"/>
                <a:cs typeface="Times New Roman" pitchFamily="18" charset="0"/>
              </a:rPr>
              <a:t>A failed component which produces such an output said to be exhibiting an arbitrary failure.</a:t>
            </a:r>
            <a:endParaRPr lang="en-US" sz="2800"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295400" y="3200400"/>
            <a:ext cx="6629400" cy="2133600"/>
          </a:xfrm>
        </p:spPr>
        <p:txBody>
          <a:bodyPr>
            <a:noAutofit/>
          </a:bodyPr>
          <a:lstStyle/>
          <a:p>
            <a:pPr algn="just"/>
            <a:r>
              <a:rPr lang="en-US" sz="2800" dirty="0" smtClean="0">
                <a:latin typeface="Times New Roman" pitchFamily="18" charset="0"/>
                <a:cs typeface="Times New Roman" pitchFamily="18" charset="0"/>
              </a:rPr>
              <a:t>Operating system: an Operating system is a set of programs that manage computer hardware resources and provide common services for application software.</a:t>
            </a:r>
            <a:endParaRPr lang="en-US" sz="2800" dirty="0">
              <a:latin typeface="Times New Roman" pitchFamily="18" charset="0"/>
              <a:cs typeface="Times New Roman" pitchFamily="18" charset="0"/>
            </a:endParaRPr>
          </a:p>
        </p:txBody>
      </p:sp>
      <p:sp>
        <p:nvSpPr>
          <p:cNvPr id="3" name="Title 2"/>
          <p:cNvSpPr>
            <a:spLocks noGrp="1"/>
          </p:cNvSpPr>
          <p:nvPr>
            <p:ph type="ctrTitle"/>
          </p:nvPr>
        </p:nvSpPr>
        <p:spPr/>
        <p:txBody>
          <a:bodyPr>
            <a:normAutofit fontScale="90000"/>
          </a:bodyPr>
          <a:lstStyle/>
          <a:p>
            <a:r>
              <a:rPr sz="4400" b="1" smtClean="0">
                <a:latin typeface="Times New Roman" pitchFamily="18" charset="0"/>
                <a:cs typeface="Times New Roman" pitchFamily="18" charset="0"/>
              </a:rPr>
              <a:t>TYPES OF OPERATING SYSTEM</a:t>
            </a:r>
            <a:endParaRPr lang="en-US" sz="4400" b="1" dirty="0">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accent1"/>
                </a:solidFill>
                <a:latin typeface="Times New Roman" pitchFamily="18" charset="0"/>
                <a:cs typeface="Times New Roman" pitchFamily="18" charset="0"/>
              </a:rPr>
              <a:t>1. Centralized OS</a:t>
            </a:r>
            <a:endParaRPr lang="en-US" b="1" u="sng" dirty="0">
              <a:solidFill>
                <a:schemeClr val="accent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buFont typeface="Wingdings" pitchFamily="2" charset="2"/>
              <a:buChar char="q"/>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772400" cy="838200"/>
          </a:xfrm>
        </p:spPr>
        <p:txBody>
          <a:bodyPr/>
          <a:lstStyle/>
          <a:p>
            <a:r>
              <a:rPr lang="en-US" dirty="0" smtClean="0">
                <a:solidFill>
                  <a:schemeClr val="tx1"/>
                </a:solidFill>
                <a:latin typeface="Times New Roman" pitchFamily="18" charset="0"/>
                <a:cs typeface="Times New Roman" pitchFamily="18" charset="0"/>
              </a:rPr>
              <a:t>Fig.1 Distributed System</a:t>
            </a:r>
            <a:endParaRPr lang="en-US" dirty="0">
              <a:solidFill>
                <a:schemeClr val="tx1"/>
              </a:solidFill>
            </a:endParaRPr>
          </a:p>
        </p:txBody>
      </p:sp>
      <p:pic>
        <p:nvPicPr>
          <p:cNvPr id="4" name="Picture 2"/>
          <p:cNvPicPr>
            <a:picLocks noGrp="1" noChangeAspect="1" noChangeArrowheads="1"/>
          </p:cNvPicPr>
          <p:nvPr>
            <p:ph sz="quarter" idx="1"/>
          </p:nvPr>
        </p:nvPicPr>
        <p:blipFill>
          <a:blip r:embed="rId2"/>
          <a:srcRect/>
          <a:stretch>
            <a:fillRect/>
          </a:stretch>
        </p:blipFill>
        <p:spPr bwMode="auto">
          <a:xfrm>
            <a:off x="838200" y="1143000"/>
            <a:ext cx="7391400" cy="53845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295400" y="3200400"/>
            <a:ext cx="6400800" cy="2895600"/>
          </a:xfrm>
        </p:spPr>
        <p:txBody>
          <a:bodyPr>
            <a:normAutofit fontScale="85000" lnSpcReduction="20000"/>
          </a:bodyPr>
          <a:lstStyle/>
          <a:p>
            <a:pPr algn="l">
              <a:buFont typeface="Arial" pitchFamily="34" charset="0"/>
              <a:buChar char="•"/>
            </a:pPr>
            <a:r>
              <a:rPr lang="en-US" sz="3000" dirty="0" smtClean="0">
                <a:solidFill>
                  <a:schemeClr val="tx1"/>
                </a:solidFill>
                <a:latin typeface="Times New Roman" pitchFamily="18" charset="0"/>
                <a:cs typeface="Times New Roman" pitchFamily="18" charset="0"/>
              </a:rPr>
              <a:t>Concurrency</a:t>
            </a:r>
          </a:p>
          <a:p>
            <a:pPr algn="l">
              <a:buFont typeface="Arial" pitchFamily="34" charset="0"/>
              <a:buChar char="•"/>
            </a:pPr>
            <a:r>
              <a:rPr lang="en-US" sz="3000" dirty="0" smtClean="0">
                <a:solidFill>
                  <a:schemeClr val="tx1"/>
                </a:solidFill>
                <a:latin typeface="Times New Roman" pitchFamily="18" charset="0"/>
                <a:cs typeface="Times New Roman" pitchFamily="18" charset="0"/>
              </a:rPr>
              <a:t>Reliability</a:t>
            </a:r>
          </a:p>
          <a:p>
            <a:pPr algn="l">
              <a:buFont typeface="Arial" pitchFamily="34" charset="0"/>
              <a:buChar char="•"/>
            </a:pPr>
            <a:r>
              <a:rPr lang="en-US" sz="3000" dirty="0" smtClean="0">
                <a:solidFill>
                  <a:schemeClr val="tx1"/>
                </a:solidFill>
                <a:latin typeface="Times New Roman" pitchFamily="18" charset="0"/>
                <a:cs typeface="Times New Roman" pitchFamily="18" charset="0"/>
              </a:rPr>
              <a:t>Scalability</a:t>
            </a:r>
          </a:p>
          <a:p>
            <a:pPr algn="l">
              <a:buFont typeface="Arial" pitchFamily="34" charset="0"/>
              <a:buChar char="•"/>
            </a:pPr>
            <a:r>
              <a:rPr lang="en-US" sz="3000" dirty="0" smtClean="0">
                <a:solidFill>
                  <a:schemeClr val="tx1"/>
                </a:solidFill>
                <a:latin typeface="Times New Roman" pitchFamily="18" charset="0"/>
                <a:cs typeface="Times New Roman" pitchFamily="18" charset="0"/>
              </a:rPr>
              <a:t>Economy</a:t>
            </a:r>
          </a:p>
          <a:p>
            <a:pPr algn="l">
              <a:buFont typeface="Arial" pitchFamily="34" charset="0"/>
              <a:buChar char="•"/>
            </a:pPr>
            <a:r>
              <a:rPr lang="en-US" sz="3000" dirty="0" smtClean="0">
                <a:solidFill>
                  <a:schemeClr val="tx1"/>
                </a:solidFill>
                <a:latin typeface="Times New Roman" pitchFamily="18" charset="0"/>
                <a:cs typeface="Times New Roman" pitchFamily="18" charset="0"/>
              </a:rPr>
              <a:t>Transparency</a:t>
            </a:r>
          </a:p>
          <a:p>
            <a:pPr algn="l">
              <a:buFont typeface="Arial" pitchFamily="34" charset="0"/>
              <a:buChar char="•"/>
            </a:pPr>
            <a:r>
              <a:rPr lang="en-US" sz="3000" dirty="0" smtClean="0">
                <a:solidFill>
                  <a:schemeClr val="tx1"/>
                </a:solidFill>
                <a:latin typeface="Times New Roman" pitchFamily="18" charset="0"/>
                <a:cs typeface="Times New Roman" pitchFamily="18" charset="0"/>
              </a:rPr>
              <a:t>Fault tolerance</a:t>
            </a:r>
          </a:p>
          <a:p>
            <a:pPr algn="l">
              <a:buFont typeface="Arial" pitchFamily="34" charset="0"/>
              <a:buChar char="•"/>
            </a:pPr>
            <a:r>
              <a:rPr lang="en-US" sz="3000" dirty="0" smtClean="0">
                <a:solidFill>
                  <a:schemeClr val="tx1"/>
                </a:solidFill>
                <a:latin typeface="Times New Roman" pitchFamily="18" charset="0"/>
                <a:cs typeface="Times New Roman" pitchFamily="18" charset="0"/>
              </a:rPr>
              <a:t>Load balancing</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a:p>
        </p:txBody>
      </p:sp>
      <p:sp>
        <p:nvSpPr>
          <p:cNvPr id="3" name="Title 2"/>
          <p:cNvSpPr>
            <a:spLocks noGrp="1"/>
          </p:cNvSpPr>
          <p:nvPr>
            <p:ph type="ctrTitle"/>
          </p:nvPr>
        </p:nvSpPr>
        <p:spPr/>
        <p:txBody>
          <a:bodyPr/>
          <a:lstStyle/>
          <a:p>
            <a:r>
              <a:rPr smtClean="0">
                <a:latin typeface="Times New Roman" pitchFamily="18" charset="0"/>
                <a:cs typeface="Times New Roman" pitchFamily="18" charset="0"/>
              </a:rPr>
              <a:t>Features Of Distributed System</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solidFill>
                  <a:schemeClr val="tx1"/>
                </a:solidFill>
                <a:latin typeface="Times New Roman" pitchFamily="18" charset="0"/>
                <a:cs typeface="Times New Roman" pitchFamily="18" charset="0"/>
              </a:rPr>
              <a:t>Concurrency</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US" sz="2800" dirty="0" smtClean="0">
                <a:latin typeface="Times New Roman" pitchFamily="18" charset="0"/>
                <a:cs typeface="Times New Roman" pitchFamily="18" charset="0"/>
              </a:rPr>
              <a:t>The components or the independent computers of the distributed system enhances the concurrent execution in the network environment. </a:t>
            </a:r>
          </a:p>
          <a:p>
            <a:r>
              <a:rPr lang="en-US" sz="2800" dirty="0" smtClean="0">
                <a:latin typeface="Times New Roman" pitchFamily="18" charset="0"/>
                <a:cs typeface="Times New Roman" pitchFamily="18" charset="0"/>
              </a:rPr>
              <a:t>These components access shared resources at the same time, leads to the concurrency hence it optimizes the performance of the network.</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solidFill>
                  <a:schemeClr val="tx1"/>
                </a:solidFill>
                <a:latin typeface="Times New Roman" pitchFamily="18" charset="0"/>
                <a:cs typeface="Times New Roman" pitchFamily="18" charset="0"/>
              </a:rPr>
              <a:t>Reliability</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US" sz="2800" dirty="0" smtClean="0">
                <a:latin typeface="Times New Roman" pitchFamily="18" charset="0"/>
                <a:cs typeface="Times New Roman" pitchFamily="18" charset="0"/>
              </a:rPr>
              <a:t>One of the main feature of DS is a high-level reliability. Reliability is most often considered from the perspectives of availability and security of a system’s hardware, services and data.</a:t>
            </a:r>
          </a:p>
          <a:p>
            <a:r>
              <a:rPr lang="en-US" sz="2800" dirty="0" smtClean="0">
                <a:latin typeface="Times New Roman" pitchFamily="18" charset="0"/>
                <a:cs typeface="Times New Roman" pitchFamily="18" charset="0"/>
              </a:rPr>
              <a:t> If one machine crashes, the system as a whole can still survive. Thus Higher availability and improved reliability.</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solidFill>
                  <a:schemeClr val="tx1"/>
                </a:solidFill>
                <a:latin typeface="Times New Roman" pitchFamily="18" charset="0"/>
                <a:cs typeface="Times New Roman" pitchFamily="18" charset="0"/>
              </a:rPr>
              <a:t>Scalability</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US" sz="2800" dirty="0" smtClean="0">
                <a:latin typeface="Times New Roman" pitchFamily="18" charset="0"/>
                <a:cs typeface="Times New Roman" pitchFamily="18" charset="0"/>
              </a:rPr>
              <a:t>When the number of users are increasing, the system should work efficiently. And addition of a resource such as a  processors, memory and hard disk should enhance the performance of the system.</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1734</TotalTime>
  <Words>2355</Words>
  <Application>Microsoft Office PowerPoint</Application>
  <PresentationFormat>On-screen Show (4:3)</PresentationFormat>
  <Paragraphs>168</Paragraphs>
  <Slides>44</Slides>
  <Notes>1</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Equity</vt:lpstr>
      <vt:lpstr> UNIT 1.   INTRODUCTION TO DISTRIBUTED SYSTEMS</vt:lpstr>
      <vt:lpstr>OUTLINE</vt:lpstr>
      <vt:lpstr>Intoduction</vt:lpstr>
      <vt:lpstr>There are two essential points in this definition:</vt:lpstr>
      <vt:lpstr>Fig.1 Distributed System</vt:lpstr>
      <vt:lpstr>Features Of Distributed System</vt:lpstr>
      <vt:lpstr>Concurrency</vt:lpstr>
      <vt:lpstr>Reliability</vt:lpstr>
      <vt:lpstr>Scalability</vt:lpstr>
      <vt:lpstr>Economy</vt:lpstr>
      <vt:lpstr>Transparency</vt:lpstr>
      <vt:lpstr>Fault tolerance</vt:lpstr>
      <vt:lpstr>Load balancing</vt:lpstr>
      <vt:lpstr>Nodes of a Distributed System</vt:lpstr>
      <vt:lpstr>Clients and Servers</vt:lpstr>
      <vt:lpstr>Slide 16</vt:lpstr>
      <vt:lpstr>Fig. 2 Client – server Based service model</vt:lpstr>
      <vt:lpstr>Peer to peer(P2P) networks</vt:lpstr>
      <vt:lpstr>Fig. 3 P2P networks</vt:lpstr>
      <vt:lpstr>Distributed Computing and its Paradigms</vt:lpstr>
      <vt:lpstr>The basic patterns and models of distributed applications are given below:</vt:lpstr>
      <vt:lpstr> The Message Passing Paradigm</vt:lpstr>
      <vt:lpstr>The Client-Server Paradigm</vt:lpstr>
      <vt:lpstr>The Message System Paradigm</vt:lpstr>
      <vt:lpstr>Remote Procedure Call</vt:lpstr>
      <vt:lpstr>Remote Method Invocation(RMI)</vt:lpstr>
      <vt:lpstr>Distributed Objects Paradigms</vt:lpstr>
      <vt:lpstr>Object Request broker Paradigm</vt:lpstr>
      <vt:lpstr>The Mobile Agent Paradigm</vt:lpstr>
      <vt:lpstr>The Collaborative Application Paradigm</vt:lpstr>
      <vt:lpstr>Models of Distributed System</vt:lpstr>
      <vt:lpstr>1.Architectural Models</vt:lpstr>
      <vt:lpstr>The architectural model described number of various models which are describe below:</vt:lpstr>
      <vt:lpstr>Proxy server </vt:lpstr>
      <vt:lpstr>Mobile Code</vt:lpstr>
      <vt:lpstr>Mobile Agents</vt:lpstr>
      <vt:lpstr>Network Computers</vt:lpstr>
      <vt:lpstr>Mobile Devices</vt:lpstr>
      <vt:lpstr>2.Interaction Models</vt:lpstr>
      <vt:lpstr>3. Failure Models</vt:lpstr>
      <vt:lpstr>Slide 41</vt:lpstr>
      <vt:lpstr>Slide 42</vt:lpstr>
      <vt:lpstr>TYPES OF OPERATING SYSTEM</vt:lpstr>
      <vt:lpstr>1. Centralized OS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TO DISTRIBUTED SYSTEMS</dc:title>
  <dc:creator>Dell</dc:creator>
  <cp:lastModifiedBy>Dell</cp:lastModifiedBy>
  <cp:revision>50</cp:revision>
  <dcterms:created xsi:type="dcterms:W3CDTF">2021-05-09T14:20:58Z</dcterms:created>
  <dcterms:modified xsi:type="dcterms:W3CDTF">2021-05-26T03:31:46Z</dcterms:modified>
</cp:coreProperties>
</file>