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66" r:id="rId3"/>
    <p:sldId id="258" r:id="rId4"/>
    <p:sldId id="259" r:id="rId5"/>
    <p:sldId id="260" r:id="rId6"/>
    <p:sldId id="261" r:id="rId7"/>
    <p:sldId id="267" r:id="rId8"/>
    <p:sldId id="268"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5/4/2022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5/4/2022</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3124" y="685801"/>
            <a:ext cx="8958263" cy="950494"/>
          </a:xfrm>
        </p:spPr>
        <p:txBody>
          <a:bodyPr>
            <a:noAutofit/>
          </a:bodyPr>
          <a:lstStyle/>
          <a:p>
            <a:r>
              <a:rPr lang="en-US" sz="3200" dirty="0"/>
              <a:t>RAJASTHAN INSTITUTE OF ENGINEERING AND </a:t>
            </a:r>
            <a:r>
              <a:rPr lang="en-US" sz="3200" dirty="0" smtClean="0"/>
              <a:t>TECHNOLOGY ,Jaipur</a:t>
            </a:r>
            <a:endParaRPr lang="en-IN" sz="3200" dirty="0"/>
          </a:p>
        </p:txBody>
      </p:sp>
      <p:sp>
        <p:nvSpPr>
          <p:cNvPr id="3" name="Text Placeholder 2"/>
          <p:cNvSpPr>
            <a:spLocks noGrp="1"/>
          </p:cNvSpPr>
          <p:nvPr>
            <p:ph type="body" sz="quarter" idx="13"/>
          </p:nvPr>
        </p:nvSpPr>
        <p:spPr>
          <a:xfrm>
            <a:off x="2143124" y="1925638"/>
            <a:ext cx="7075488" cy="1185862"/>
          </a:xfrm>
        </p:spPr>
        <p:txBody>
          <a:bodyPr anchor="ctr">
            <a:normAutofit/>
          </a:bodyPr>
          <a:lstStyle/>
          <a:p>
            <a:pPr algn="ctr"/>
            <a:r>
              <a:rPr lang="en-US" sz="3200" dirty="0" smtClean="0"/>
              <a:t>Innovation and Incubation Centre of excellence</a:t>
            </a:r>
            <a:endParaRPr lang="en-IN" sz="3200" dirty="0"/>
          </a:p>
        </p:txBody>
      </p:sp>
      <p:sp>
        <p:nvSpPr>
          <p:cNvPr id="4" name="Text Placeholder 3"/>
          <p:cNvSpPr>
            <a:spLocks noGrp="1"/>
          </p:cNvSpPr>
          <p:nvPr>
            <p:ph type="body" idx="1"/>
          </p:nvPr>
        </p:nvSpPr>
        <p:spPr>
          <a:xfrm>
            <a:off x="1771650" y="3500438"/>
            <a:ext cx="7446962" cy="2493961"/>
          </a:xfrm>
        </p:spPr>
        <p:txBody>
          <a:bodyPr>
            <a:noAutofit/>
          </a:bodyPr>
          <a:lstStyle/>
          <a:p>
            <a:pPr algn="ctr">
              <a:lnSpc>
                <a:spcPct val="250000"/>
              </a:lnSpc>
            </a:pPr>
            <a:r>
              <a:rPr lang="en-US" sz="2400" dirty="0"/>
              <a:t>PRESENTATION ON THE TOPIC</a:t>
            </a:r>
          </a:p>
          <a:p>
            <a:pPr algn="ctr"/>
            <a:r>
              <a:rPr lang="en-US" sz="2400" dirty="0" smtClean="0"/>
              <a:t>‘USING 3-D PRINTING INSULATING TECHNIQUES IN THE FIELD OF CIVIL ENGINEERING ’</a:t>
            </a:r>
          </a:p>
          <a:p>
            <a:pPr algn="ctr"/>
            <a:endParaRPr lang="en-US" sz="2400" dirty="0" smtClean="0"/>
          </a:p>
          <a:p>
            <a:pPr algn="ctr">
              <a:lnSpc>
                <a:spcPct val="170000"/>
              </a:lnSpc>
            </a:pPr>
            <a:r>
              <a:rPr lang="en-US" sz="2400" dirty="0"/>
              <a:t> </a:t>
            </a:r>
          </a:p>
        </p:txBody>
      </p:sp>
      <p:pic>
        <p:nvPicPr>
          <p:cNvPr id="5" name="Picture 2" descr="https://lh6.googleusercontent.com/ksdXSA_rlq3Y88j8wofkeENjuLBRP5uvzWEY6Abha92n5m7VomJ2I8vmWl3zhBWqUhni75GfSfRGI9pt05RFEpLTYAgRwLu054t8YHbAXA6urwmMZvKjlvT41ft7fiy6NvqGg1rR=s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799" y="500063"/>
            <a:ext cx="1327851" cy="1264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09417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500063"/>
            <a:ext cx="8534400" cy="1014412"/>
          </a:xfrm>
        </p:spPr>
        <p:txBody>
          <a:bodyPr>
            <a:normAutofit fontScale="90000"/>
          </a:bodyPr>
          <a:lstStyle/>
          <a:p>
            <a:pPr marL="571500" indent="-571500">
              <a:buClr>
                <a:srgbClr val="00B0F0"/>
              </a:buClr>
              <a:buSzPct val="73000"/>
              <a:buFont typeface="Wingdings" panose="05000000000000000000" pitchFamily="2" charset="2"/>
              <a:buChar char="§"/>
            </a:pPr>
            <a:r>
              <a:rPr lang="en-US" cap="none" dirty="0" smtClean="0"/>
              <a:t>Execution of Software Clown Model in 3-D Printing machine</a:t>
            </a:r>
            <a:endParaRPr lang="en-IN" cap="none" dirty="0"/>
          </a:p>
        </p:txBody>
      </p:sp>
      <p:sp>
        <p:nvSpPr>
          <p:cNvPr id="3" name="Content Placeholder 2"/>
          <p:cNvSpPr>
            <a:spLocks noGrp="1"/>
          </p:cNvSpPr>
          <p:nvPr>
            <p:ph idx="1"/>
          </p:nvPr>
        </p:nvSpPr>
        <p:spPr>
          <a:xfrm>
            <a:off x="684212" y="2057400"/>
            <a:ext cx="8534400" cy="4086225"/>
          </a:xfrm>
        </p:spPr>
        <p:txBody>
          <a:bodyPr anchor="t">
            <a:normAutofit/>
          </a:bodyPr>
          <a:lstStyle/>
          <a:p>
            <a:r>
              <a:rPr lang="en-US" sz="2400" dirty="0" smtClean="0"/>
              <a:t>After installing all required drivers and software for 3-D printing was executed on the machine and real world model was printed out.</a:t>
            </a:r>
          </a:p>
          <a:p>
            <a:r>
              <a:rPr lang="en-US" sz="2400" dirty="0" smtClean="0"/>
              <a:t>Study of the modal/prototype is required for ensuring the usability.</a:t>
            </a:r>
          </a:p>
          <a:p>
            <a:r>
              <a:rPr lang="en-IN" sz="2400" dirty="0" smtClean="0"/>
              <a:t>Different aspects of the modal are studied for next step working.</a:t>
            </a:r>
          </a:p>
          <a:p>
            <a:r>
              <a:rPr lang="en-IN" sz="2400" dirty="0" smtClean="0"/>
              <a:t>Printed modal hence can be used for the many different studies in different dimensions.</a:t>
            </a:r>
          </a:p>
          <a:p>
            <a:pPr marL="0" indent="0">
              <a:buNone/>
            </a:pPr>
            <a:endParaRPr lang="en-IN" sz="1800" dirty="0" smtClean="0"/>
          </a:p>
          <a:p>
            <a:endParaRPr lang="en-IN" sz="1800" dirty="0"/>
          </a:p>
        </p:txBody>
      </p:sp>
    </p:spTree>
    <p:extLst>
      <p:ext uri="{BB962C8B-B14F-4D97-AF65-F5344CB8AC3E}">
        <p14:creationId xmlns:p14="http://schemas.microsoft.com/office/powerpoint/2010/main" val="3516757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500063"/>
            <a:ext cx="8534400" cy="1014412"/>
          </a:xfrm>
        </p:spPr>
        <p:txBody>
          <a:bodyPr>
            <a:normAutofit/>
          </a:bodyPr>
          <a:lstStyle/>
          <a:p>
            <a:pPr marL="571500" indent="-571500">
              <a:buClr>
                <a:srgbClr val="00B0F0"/>
              </a:buClr>
              <a:buSzPct val="73000"/>
              <a:buFont typeface="Wingdings" panose="05000000000000000000" pitchFamily="2" charset="2"/>
              <a:buChar char="§"/>
            </a:pPr>
            <a:r>
              <a:rPr lang="en-US" cap="none" dirty="0" smtClean="0"/>
              <a:t>Conclusion and Future Scope</a:t>
            </a:r>
            <a:endParaRPr lang="en-IN" cap="none" dirty="0"/>
          </a:p>
        </p:txBody>
      </p:sp>
      <p:sp>
        <p:nvSpPr>
          <p:cNvPr id="3" name="Content Placeholder 2"/>
          <p:cNvSpPr>
            <a:spLocks noGrp="1"/>
          </p:cNvSpPr>
          <p:nvPr>
            <p:ph idx="1"/>
          </p:nvPr>
        </p:nvSpPr>
        <p:spPr>
          <a:xfrm>
            <a:off x="684212" y="2057400"/>
            <a:ext cx="8534400" cy="4086225"/>
          </a:xfrm>
        </p:spPr>
        <p:txBody>
          <a:bodyPr anchor="t">
            <a:normAutofit/>
          </a:bodyPr>
          <a:lstStyle/>
          <a:p>
            <a:r>
              <a:rPr lang="en-IN" sz="2400" dirty="0" smtClean="0"/>
              <a:t>Project work can be conclude in the aspect of study enhancement and future scopes can be open up from this project</a:t>
            </a:r>
            <a:r>
              <a:rPr lang="en-IN" sz="2400" dirty="0" smtClean="0"/>
              <a:t>.</a:t>
            </a:r>
          </a:p>
          <a:p>
            <a:r>
              <a:rPr lang="en-IN" sz="2400" dirty="0" smtClean="0"/>
              <a:t>In future planning to make our project in actual levels rather then prototype in order to try and test the outputs.</a:t>
            </a:r>
          </a:p>
          <a:p>
            <a:r>
              <a:rPr lang="en-IN" sz="2400" dirty="0" smtClean="0"/>
              <a:t>Industrial collaborations are targeted to upscale </a:t>
            </a:r>
            <a:r>
              <a:rPr lang="en-IN" sz="2400" smtClean="0"/>
              <a:t>the production and uses.</a:t>
            </a:r>
            <a:endParaRPr lang="en-IN" sz="2400" dirty="0" smtClean="0"/>
          </a:p>
          <a:p>
            <a:pPr marL="0" indent="0">
              <a:buNone/>
            </a:pPr>
            <a:endParaRPr lang="en-US" sz="1800" dirty="0"/>
          </a:p>
        </p:txBody>
      </p:sp>
    </p:spTree>
    <p:extLst>
      <p:ext uri="{BB962C8B-B14F-4D97-AF65-F5344CB8AC3E}">
        <p14:creationId xmlns:p14="http://schemas.microsoft.com/office/powerpoint/2010/main" val="36560217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8534400" cy="5715000"/>
          </a:xfrm>
        </p:spPr>
        <p:txBody>
          <a:bodyPr anchor="t">
            <a:normAutofit fontScale="92500"/>
          </a:bodyPr>
          <a:lstStyle/>
          <a:p>
            <a:pPr marL="0" indent="0">
              <a:buNone/>
            </a:pPr>
            <a:r>
              <a:rPr lang="en-IN" sz="2400" b="1" dirty="0" smtClean="0"/>
              <a:t>Interdisciplinary Involvement in </a:t>
            </a:r>
            <a:r>
              <a:rPr lang="en-IN" sz="2400" b="1" dirty="0"/>
              <a:t>innovation &amp; incubation centre of </a:t>
            </a:r>
            <a:r>
              <a:rPr lang="en-IN" sz="2400" b="1" dirty="0" smtClean="0"/>
              <a:t>Excellence.</a:t>
            </a:r>
          </a:p>
          <a:p>
            <a:pPr marL="0" indent="0">
              <a:buNone/>
            </a:pPr>
            <a:r>
              <a:rPr lang="en-IN" sz="2400" dirty="0" smtClean="0"/>
              <a:t>Innovative inclusion of multi disciplinary activity in innovation &amp; incubation centre of Excellence by involving the filed of civil engineering in this domain. Here emphasis is on the involvement and introduction of inter- disciplinary activity.    </a:t>
            </a:r>
          </a:p>
          <a:p>
            <a:pPr marL="0" indent="0">
              <a:buNone/>
            </a:pPr>
            <a:r>
              <a:rPr lang="en-IN" sz="2400" dirty="0" smtClean="0"/>
              <a:t>Further, to introduce the particular project by using 3-D printer available in the centre, which is being used for taking the 3-D prints of small scale modals of different objects used in the domain of civil engineering.</a:t>
            </a:r>
          </a:p>
          <a:p>
            <a:pPr marL="0" indent="0">
              <a:buNone/>
            </a:pPr>
            <a:r>
              <a:rPr lang="en-IN" sz="2400" dirty="0" smtClean="0"/>
              <a:t>By involving such activities in the </a:t>
            </a:r>
            <a:r>
              <a:rPr lang="en-IN" sz="2400" dirty="0"/>
              <a:t>innovation &amp; incubation centre of </a:t>
            </a:r>
            <a:r>
              <a:rPr lang="en-IN" sz="2400" dirty="0" smtClean="0"/>
              <a:t>Excellence such studies can be helpful in making a real world output of the modals and upscaling of such projects can be done on commercial levels as well.</a:t>
            </a:r>
            <a:endParaRPr lang="en-IN" sz="2400" dirty="0"/>
          </a:p>
        </p:txBody>
      </p:sp>
    </p:spTree>
    <p:extLst>
      <p:ext uri="{BB962C8B-B14F-4D97-AF65-F5344CB8AC3E}">
        <p14:creationId xmlns:p14="http://schemas.microsoft.com/office/powerpoint/2010/main" val="29693391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671639"/>
            <a:ext cx="8534400" cy="4814885"/>
          </a:xfrm>
        </p:spPr>
        <p:txBody>
          <a:bodyPr anchor="t">
            <a:noAutofit/>
          </a:bodyPr>
          <a:lstStyle/>
          <a:p>
            <a:r>
              <a:rPr lang="en-US" sz="1700" cap="none" dirty="0"/>
              <a:t> </a:t>
            </a:r>
            <a:r>
              <a:rPr lang="en-US" sz="1700" b="1" u="sng" cap="none" dirty="0"/>
              <a:t>Objectives</a:t>
            </a:r>
            <a:r>
              <a:rPr lang="en-US" sz="1700" cap="none" dirty="0"/>
              <a:t> </a:t>
            </a:r>
            <a:br>
              <a:rPr lang="en-US" sz="1700" cap="none" dirty="0"/>
            </a:br>
            <a:r>
              <a:rPr lang="en-US" sz="1700" cap="none" dirty="0"/>
              <a:t/>
            </a:r>
            <a:br>
              <a:rPr lang="en-US" sz="1700" cap="none" dirty="0"/>
            </a:br>
            <a:r>
              <a:rPr lang="en-US" sz="1700" cap="none" dirty="0" smtClean="0"/>
              <a:t>  1.     Analyze </a:t>
            </a:r>
            <a:r>
              <a:rPr lang="en-US" sz="1700" cap="none" dirty="0"/>
              <a:t>long-range plans; survey reports, maps, and other data in order to plan projects</a:t>
            </a:r>
            <a:r>
              <a:rPr lang="en-US" sz="1700" cap="none" dirty="0" smtClean="0"/>
              <a:t>.</a:t>
            </a:r>
            <a:br>
              <a:rPr lang="en-US" sz="1700" cap="none" dirty="0" smtClean="0"/>
            </a:br>
            <a:r>
              <a:rPr lang="en-US" sz="1700" cap="none" dirty="0"/>
              <a:t/>
            </a:r>
            <a:br>
              <a:rPr lang="en-US" sz="1700" cap="none" dirty="0"/>
            </a:br>
            <a:r>
              <a:rPr lang="en-US" sz="1700" cap="none" dirty="0" smtClean="0"/>
              <a:t>  2.     Consider </a:t>
            </a:r>
            <a:r>
              <a:rPr lang="en-US" sz="1700" cap="none" dirty="0"/>
              <a:t>construction costs, government regulations, potential environmental hazards, and other factors in planning the stages of, and risk analysis for a project</a:t>
            </a:r>
            <a:r>
              <a:rPr lang="en-US" sz="1700" cap="none" dirty="0" smtClean="0"/>
              <a:t>.</a:t>
            </a:r>
            <a:br>
              <a:rPr lang="en-US" sz="1700" cap="none" dirty="0" smtClean="0"/>
            </a:br>
            <a:r>
              <a:rPr lang="en-US" sz="1700" cap="none" dirty="0"/>
              <a:t/>
            </a:r>
            <a:br>
              <a:rPr lang="en-US" sz="1700" cap="none" dirty="0"/>
            </a:br>
            <a:r>
              <a:rPr lang="en-US" sz="1700" cap="none" dirty="0" smtClean="0"/>
              <a:t>  3.    Test </a:t>
            </a:r>
            <a:r>
              <a:rPr lang="en-US" sz="1700" cap="none" dirty="0"/>
              <a:t>building materials, such as concrete or asphalt for use in particular </a:t>
            </a:r>
            <a:r>
              <a:rPr lang="en-US" sz="1700" cap="none" dirty="0" smtClean="0"/>
              <a:t>tasks. Provide </a:t>
            </a:r>
            <a:r>
              <a:rPr lang="en-US" sz="1700" cap="none" dirty="0"/>
              <a:t>cost estimates for materials, equipment, or labor to determine a project's economic feasibility</a:t>
            </a:r>
            <a:r>
              <a:rPr lang="en-US" sz="1700" cap="none" dirty="0" smtClean="0"/>
              <a:t>.</a:t>
            </a:r>
            <a:br>
              <a:rPr lang="en-US" sz="1700" cap="none" dirty="0" smtClean="0"/>
            </a:br>
            <a:r>
              <a:rPr lang="en-US" sz="1700" cap="none" dirty="0"/>
              <a:t/>
            </a:r>
            <a:br>
              <a:rPr lang="en-US" sz="1700" cap="none" dirty="0"/>
            </a:br>
            <a:r>
              <a:rPr lang="en-US" sz="1700" cap="none" dirty="0" smtClean="0"/>
              <a:t>  4.    Use </a:t>
            </a:r>
            <a:r>
              <a:rPr lang="en-US" sz="1700" cap="none" dirty="0"/>
              <a:t>design software to plan and design transportation systems, hydraulic systems, and structures in line with industry and government standards</a:t>
            </a:r>
            <a:r>
              <a:rPr lang="en-US" sz="1700" cap="none" dirty="0" smtClean="0"/>
              <a:t>.</a:t>
            </a:r>
            <a:br>
              <a:rPr lang="en-US" sz="1700" cap="none" dirty="0" smtClean="0"/>
            </a:br>
            <a:r>
              <a:rPr lang="en-US" sz="1700" cap="none" dirty="0"/>
              <a:t/>
            </a:r>
            <a:br>
              <a:rPr lang="en-US" sz="1700" cap="none" dirty="0"/>
            </a:br>
            <a:r>
              <a:rPr lang="en-US" sz="1700" cap="none" dirty="0" smtClean="0"/>
              <a:t>  5.    Perform </a:t>
            </a:r>
            <a:r>
              <a:rPr lang="en-US" sz="1700" cap="none" dirty="0"/>
              <a:t>or oversee surveying operations in order to establish reference points, grades, and elevations to guide construction or design. </a:t>
            </a:r>
            <a:endParaRPr lang="en-IN" sz="1700" cap="none" dirty="0"/>
          </a:p>
        </p:txBody>
      </p:sp>
      <p:sp>
        <p:nvSpPr>
          <p:cNvPr id="3" name="Content Placeholder 2"/>
          <p:cNvSpPr>
            <a:spLocks noGrp="1"/>
          </p:cNvSpPr>
          <p:nvPr>
            <p:ph idx="1"/>
          </p:nvPr>
        </p:nvSpPr>
        <p:spPr>
          <a:xfrm>
            <a:off x="684212" y="685801"/>
            <a:ext cx="8534400" cy="985838"/>
          </a:xfrm>
        </p:spPr>
        <p:txBody>
          <a:bodyPr/>
          <a:lstStyle/>
          <a:p>
            <a:pPr>
              <a:buClr>
                <a:srgbClr val="00B0F0"/>
              </a:buClr>
              <a:buSzPct val="72000"/>
              <a:buFont typeface="Wingdings" panose="05000000000000000000" pitchFamily="2" charset="2"/>
              <a:buChar char="§"/>
            </a:pPr>
            <a:r>
              <a:rPr lang="en-US" sz="3200" dirty="0" smtClean="0"/>
              <a:t>Basics of Civil Engineering</a:t>
            </a:r>
            <a:endParaRPr lang="en-IN" sz="3200" dirty="0"/>
          </a:p>
        </p:txBody>
      </p:sp>
    </p:spTree>
    <p:extLst>
      <p:ext uri="{BB962C8B-B14F-4D97-AF65-F5344CB8AC3E}">
        <p14:creationId xmlns:p14="http://schemas.microsoft.com/office/powerpoint/2010/main" val="37661529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8534400" cy="5686425"/>
          </a:xfrm>
        </p:spPr>
        <p:txBody>
          <a:bodyPr anchor="t">
            <a:normAutofit/>
          </a:bodyPr>
          <a:lstStyle/>
          <a:p>
            <a:pPr marL="0" indent="0">
              <a:buNone/>
            </a:pPr>
            <a:r>
              <a:rPr lang="en-US" sz="1800" b="1" u="sng" dirty="0" smtClean="0"/>
              <a:t>Future Scope of Civil Engineering    </a:t>
            </a:r>
          </a:p>
          <a:p>
            <a:pPr marL="0" indent="0">
              <a:buNone/>
            </a:pPr>
            <a:r>
              <a:rPr lang="en-US" sz="1800" dirty="0"/>
              <a:t>In India, the construction industry comprises of the urban development segment and real estate in general. The urban development segment includes urban transport, water supply, healthcare, sanitation, and schools. Whereas, the real estate segment </a:t>
            </a:r>
            <a:r>
              <a:rPr lang="en-US" sz="1800" dirty="0" smtClean="0"/>
              <a:t>compresses </a:t>
            </a:r>
            <a:r>
              <a:rPr lang="en-US" sz="1800" dirty="0"/>
              <a:t>office, residential, hotels, shopping malls, leisure parks, and retail, amongst </a:t>
            </a:r>
            <a:r>
              <a:rPr lang="en-US" sz="1800" dirty="0" err="1"/>
              <a:t>others.The</a:t>
            </a:r>
            <a:r>
              <a:rPr lang="en-US" sz="1800" dirty="0"/>
              <a:t> growing middle class is creating a demand for better roads and more airports for easy and quick </a:t>
            </a:r>
            <a:r>
              <a:rPr lang="en-US" sz="1800" dirty="0" smtClean="0"/>
              <a:t>transportation.</a:t>
            </a:r>
          </a:p>
          <a:p>
            <a:pPr marL="0" indent="0">
              <a:buNone/>
            </a:pPr>
            <a:r>
              <a:rPr lang="en-US" sz="1800" dirty="0"/>
              <a:t>With the help of </a:t>
            </a:r>
            <a:r>
              <a:rPr lang="en-US" sz="1800" dirty="0" smtClean="0"/>
              <a:t>software like AutoCAD, </a:t>
            </a:r>
            <a:r>
              <a:rPr lang="en-US" sz="1800" dirty="0" err="1" smtClean="0"/>
              <a:t>StaadPro</a:t>
            </a:r>
            <a:r>
              <a:rPr lang="en-US" sz="1800" dirty="0" smtClean="0"/>
              <a:t> , ETABS , Primavera, Revit, ARCGIS </a:t>
            </a:r>
            <a:r>
              <a:rPr lang="en-US" sz="1800" dirty="0"/>
              <a:t>for Surveying</a:t>
            </a:r>
            <a:r>
              <a:rPr lang="en-US" sz="1800" dirty="0" smtClean="0"/>
              <a:t>. 3D </a:t>
            </a:r>
            <a:r>
              <a:rPr lang="en-US" sz="1800" dirty="0"/>
              <a:t>Max modeling</a:t>
            </a:r>
            <a:r>
              <a:rPr lang="en-US" sz="1800" dirty="0" smtClean="0"/>
              <a:t>, MX </a:t>
            </a:r>
            <a:r>
              <a:rPr lang="en-US" sz="1800" dirty="0"/>
              <a:t>Road-Road design and </a:t>
            </a:r>
            <a:r>
              <a:rPr lang="en-US" sz="1800" dirty="0" smtClean="0"/>
              <a:t>analysis , Sketch up , Storm </a:t>
            </a:r>
            <a:r>
              <a:rPr lang="en-US" sz="1800" dirty="0"/>
              <a:t>CAD</a:t>
            </a:r>
            <a:r>
              <a:rPr lang="en-US" sz="1800" dirty="0" smtClean="0"/>
              <a:t>, Water </a:t>
            </a:r>
            <a:r>
              <a:rPr lang="en-US" sz="1800" dirty="0"/>
              <a:t>CAD, Microsoft </a:t>
            </a:r>
            <a:r>
              <a:rPr lang="en-US" sz="1800" dirty="0" smtClean="0"/>
              <a:t>Project , Easy </a:t>
            </a:r>
            <a:r>
              <a:rPr lang="en-US" sz="1800" dirty="0"/>
              <a:t>Pro builders estimator, we can create 2D and 3D models of buildings before construction and analysis their strength, behavior, and safety</a:t>
            </a:r>
            <a:r>
              <a:rPr lang="en-US" sz="1800" dirty="0" smtClean="0"/>
              <a:t>.</a:t>
            </a:r>
            <a:endParaRPr lang="en-US" sz="1800" dirty="0"/>
          </a:p>
          <a:p>
            <a:pPr marL="0" indent="0">
              <a:buNone/>
            </a:pPr>
            <a:r>
              <a:rPr lang="en-US" sz="1800" b="1" u="sng" dirty="0" smtClean="0"/>
              <a:t>Importance </a:t>
            </a:r>
            <a:r>
              <a:rPr lang="en-US" sz="1800" b="1" u="sng" dirty="0"/>
              <a:t>of Civil </a:t>
            </a:r>
            <a:r>
              <a:rPr lang="en-US" sz="1800" b="1" u="sng" dirty="0" smtClean="0"/>
              <a:t>Engineering </a:t>
            </a:r>
            <a:endParaRPr lang="en-IN" sz="1800" b="1" u="sng" dirty="0"/>
          </a:p>
          <a:p>
            <a:pPr marL="0" indent="0">
              <a:buNone/>
            </a:pPr>
            <a:r>
              <a:rPr lang="en-US" sz="1800" dirty="0"/>
              <a:t>Without the existence of Civil Engineering, society wouldn’t function properly. There would be no treated water to drink, no safe buildings and structures, no transportation infrastructure for travelling and no drainage and irrigation channel.</a:t>
            </a:r>
            <a:endParaRPr lang="en-US" sz="1800" dirty="0" smtClean="0"/>
          </a:p>
          <a:p>
            <a:pPr marL="0" indent="0">
              <a:buNone/>
            </a:pPr>
            <a:endParaRPr lang="en-IN" dirty="0"/>
          </a:p>
        </p:txBody>
      </p:sp>
    </p:spTree>
    <p:extLst>
      <p:ext uri="{BB962C8B-B14F-4D97-AF65-F5344CB8AC3E}">
        <p14:creationId xmlns:p14="http://schemas.microsoft.com/office/powerpoint/2010/main" val="24310836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8534400" cy="5715000"/>
          </a:xfrm>
        </p:spPr>
        <p:txBody>
          <a:bodyPr anchor="t">
            <a:noAutofit/>
          </a:bodyPr>
          <a:lstStyle/>
          <a:p>
            <a:pPr marL="0" indent="0">
              <a:buNone/>
            </a:pPr>
            <a:r>
              <a:rPr lang="en-US" sz="1300" dirty="0"/>
              <a:t>There are multiple sub-division and specializations in Civil Engineering which are in need of applications in various sectors.</a:t>
            </a:r>
          </a:p>
          <a:p>
            <a:pPr marL="457200" indent="-457200">
              <a:buFont typeface="+mj-lt"/>
              <a:buAutoNum type="arabicPeriod"/>
            </a:pPr>
            <a:r>
              <a:rPr lang="en-US" sz="1300" b="1" dirty="0"/>
              <a:t>Architecture </a:t>
            </a:r>
            <a:r>
              <a:rPr lang="en-US" sz="1300" b="1" dirty="0" smtClean="0"/>
              <a:t>engineering :</a:t>
            </a:r>
            <a:r>
              <a:rPr lang="en-US" sz="1300" dirty="0"/>
              <a:t> Architecture engineering deals with the technological aspects to planning, design, construction and operation of buildings. Architecture engineering is closely related to Civil engineering.</a:t>
            </a:r>
          </a:p>
          <a:p>
            <a:pPr marL="457200" indent="-457200">
              <a:buFont typeface="+mj-lt"/>
              <a:buAutoNum type="arabicPeriod"/>
            </a:pPr>
            <a:r>
              <a:rPr lang="en-US" sz="1300" b="1" dirty="0"/>
              <a:t>Coastal </a:t>
            </a:r>
            <a:r>
              <a:rPr lang="en-US" sz="1300" b="1" dirty="0" smtClean="0"/>
              <a:t>engineering :</a:t>
            </a:r>
            <a:r>
              <a:rPr lang="en-US" sz="1300" dirty="0"/>
              <a:t> Coastal engineering is alarmed with the specific construction issues in the adjacent area of the coast, as well as at the coast itself.</a:t>
            </a:r>
          </a:p>
          <a:p>
            <a:pPr marL="457200" indent="-457200">
              <a:buFont typeface="+mj-lt"/>
              <a:buAutoNum type="arabicPeriod"/>
            </a:pPr>
            <a:r>
              <a:rPr lang="en-US" sz="1300" b="1" dirty="0"/>
              <a:t>Construction </a:t>
            </a:r>
            <a:r>
              <a:rPr lang="en-US" sz="1300" b="1" dirty="0" smtClean="0"/>
              <a:t>engineering </a:t>
            </a:r>
            <a:r>
              <a:rPr lang="en-US" sz="1300" dirty="0" smtClean="0"/>
              <a:t>: </a:t>
            </a:r>
            <a:r>
              <a:rPr lang="en-US" sz="1300" dirty="0"/>
              <a:t>Construction </a:t>
            </a:r>
            <a:r>
              <a:rPr lang="en-US" sz="1300" dirty="0" err="1"/>
              <a:t>engineeringis</a:t>
            </a:r>
            <a:r>
              <a:rPr lang="en-US" sz="1300" dirty="0"/>
              <a:t> concerned with review of contracts, logistic operations, and prices of supplied products.</a:t>
            </a:r>
          </a:p>
          <a:p>
            <a:pPr marL="457200" indent="-457200">
              <a:buFont typeface="+mj-lt"/>
              <a:buAutoNum type="arabicPeriod"/>
            </a:pPr>
            <a:r>
              <a:rPr lang="en-US" sz="1300" b="1" dirty="0"/>
              <a:t>Structural </a:t>
            </a:r>
            <a:r>
              <a:rPr lang="en-US" sz="1300" b="1" dirty="0" smtClean="0"/>
              <a:t>engineering : </a:t>
            </a:r>
            <a:r>
              <a:rPr lang="en-US" sz="1300" dirty="0" smtClean="0"/>
              <a:t>Structural </a:t>
            </a:r>
            <a:r>
              <a:rPr lang="en-US" sz="1300" dirty="0"/>
              <a:t>engineering deals with the analysis of structures, as well as design of structures.</a:t>
            </a:r>
          </a:p>
          <a:p>
            <a:pPr marL="457200" indent="-457200">
              <a:buFont typeface="+mj-lt"/>
              <a:buAutoNum type="arabicPeriod"/>
            </a:pPr>
            <a:r>
              <a:rPr lang="en-US" sz="1300" b="1" dirty="0" smtClean="0"/>
              <a:t>Environment engineering : </a:t>
            </a:r>
            <a:r>
              <a:rPr lang="en-US" sz="1300" dirty="0" smtClean="0"/>
              <a:t>Environment </a:t>
            </a:r>
            <a:r>
              <a:rPr lang="en-US" sz="1300" dirty="0"/>
              <a:t>engineering deals with the issues related to environmental pollution and control of waste due to various activities.</a:t>
            </a:r>
          </a:p>
          <a:p>
            <a:pPr marL="457200" indent="-457200">
              <a:buFont typeface="+mj-lt"/>
              <a:buAutoNum type="arabicPeriod"/>
            </a:pPr>
            <a:r>
              <a:rPr lang="en-US" sz="1300" b="1" dirty="0"/>
              <a:t>Geotechnical </a:t>
            </a:r>
            <a:r>
              <a:rPr lang="en-US" sz="1300" b="1" dirty="0" smtClean="0"/>
              <a:t>engineering : </a:t>
            </a:r>
            <a:r>
              <a:rPr lang="en-US" sz="1300" dirty="0" smtClean="0"/>
              <a:t>Geotechnical </a:t>
            </a:r>
            <a:r>
              <a:rPr lang="en-US" sz="1300" dirty="0"/>
              <a:t>engineering is concerned with the minerals, rock and soil. It’s applications are in military, mining, petroleum engineering other than Civil Engineering disciplines.</a:t>
            </a:r>
          </a:p>
          <a:p>
            <a:pPr marL="457200" indent="-457200">
              <a:buFont typeface="+mj-lt"/>
              <a:buAutoNum type="arabicPeriod"/>
            </a:pPr>
            <a:r>
              <a:rPr lang="en-US" sz="1300" b="1" dirty="0"/>
              <a:t>Transportation </a:t>
            </a:r>
            <a:r>
              <a:rPr lang="en-US" sz="1300" b="1" dirty="0" smtClean="0"/>
              <a:t>engineering : </a:t>
            </a:r>
            <a:r>
              <a:rPr lang="en-US" sz="1300" dirty="0" smtClean="0"/>
              <a:t>Transportation </a:t>
            </a:r>
            <a:r>
              <a:rPr lang="en-US" sz="1300" dirty="0"/>
              <a:t>engineering is focused on the planning, functional designing, operation of any sort of mode of transportation.</a:t>
            </a:r>
          </a:p>
          <a:p>
            <a:pPr marL="457200" indent="-457200">
              <a:buFont typeface="+mj-lt"/>
              <a:buAutoNum type="arabicPeriod"/>
            </a:pPr>
            <a:r>
              <a:rPr lang="en-US" sz="1300" b="1" dirty="0"/>
              <a:t>Hydraulic and water resource </a:t>
            </a:r>
            <a:r>
              <a:rPr lang="en-US" sz="1300" b="1" dirty="0" smtClean="0"/>
              <a:t>engineering : </a:t>
            </a:r>
            <a:r>
              <a:rPr lang="en-US" sz="1300" dirty="0" smtClean="0"/>
              <a:t>Hydraulic </a:t>
            </a:r>
            <a:r>
              <a:rPr lang="en-US" sz="1300" dirty="0"/>
              <a:t>and water resource engineering is concerned with the flow parameters of fluids like water and gas. It’s applications are in designing of bridges, dams, canals and also design of pipes.</a:t>
            </a:r>
          </a:p>
          <a:p>
            <a:pPr marL="457200" indent="-457200">
              <a:buFont typeface="+mj-lt"/>
              <a:buAutoNum type="arabicPeriod"/>
            </a:pPr>
            <a:r>
              <a:rPr lang="en-US" sz="1300" b="1" dirty="0" smtClean="0"/>
              <a:t>Urban engineering :</a:t>
            </a:r>
            <a:r>
              <a:rPr lang="en-US" sz="1300" dirty="0"/>
              <a:t> Urban engineering deals with the infrastructure, services, environmental and land-use issues generally encountered in urban areas.</a:t>
            </a:r>
          </a:p>
          <a:p>
            <a:pPr marL="0" indent="0">
              <a:buNone/>
            </a:pPr>
            <a:endParaRPr lang="en-IN" sz="1300" dirty="0"/>
          </a:p>
        </p:txBody>
      </p:sp>
    </p:spTree>
    <p:extLst>
      <p:ext uri="{BB962C8B-B14F-4D97-AF65-F5344CB8AC3E}">
        <p14:creationId xmlns:p14="http://schemas.microsoft.com/office/powerpoint/2010/main" val="34161532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500063"/>
            <a:ext cx="8534400" cy="1014412"/>
          </a:xfrm>
        </p:spPr>
        <p:txBody>
          <a:bodyPr>
            <a:normAutofit/>
          </a:bodyPr>
          <a:lstStyle/>
          <a:p>
            <a:pPr marL="571500" indent="-571500">
              <a:buClr>
                <a:srgbClr val="00B0F0"/>
              </a:buClr>
              <a:buSzPct val="73000"/>
              <a:buFont typeface="Wingdings" panose="05000000000000000000" pitchFamily="2" charset="2"/>
              <a:buChar char="§"/>
            </a:pPr>
            <a:r>
              <a:rPr lang="en-US" cap="none" dirty="0" smtClean="0"/>
              <a:t>Project Details</a:t>
            </a:r>
            <a:endParaRPr lang="en-IN" cap="none" dirty="0"/>
          </a:p>
        </p:txBody>
      </p:sp>
      <p:sp>
        <p:nvSpPr>
          <p:cNvPr id="3" name="Content Placeholder 2"/>
          <p:cNvSpPr>
            <a:spLocks noGrp="1"/>
          </p:cNvSpPr>
          <p:nvPr>
            <p:ph idx="1"/>
          </p:nvPr>
        </p:nvSpPr>
        <p:spPr>
          <a:xfrm>
            <a:off x="684212" y="2057400"/>
            <a:ext cx="8534400" cy="4086225"/>
          </a:xfrm>
        </p:spPr>
        <p:txBody>
          <a:bodyPr anchor="t">
            <a:normAutofit/>
          </a:bodyPr>
          <a:lstStyle/>
          <a:p>
            <a:r>
              <a:rPr lang="en-US" sz="2400" dirty="0"/>
              <a:t>Printing 3-D formation of Old Castle Brick in </a:t>
            </a:r>
            <a:r>
              <a:rPr lang="en-US" sz="2400" dirty="0" smtClean="0"/>
              <a:t>true dimension.</a:t>
            </a:r>
          </a:p>
          <a:p>
            <a:r>
              <a:rPr lang="en-US" sz="2400" dirty="0" smtClean="0"/>
              <a:t>Using available 3-D printer small scale production of the sample can be studied.</a:t>
            </a:r>
          </a:p>
          <a:p>
            <a:r>
              <a:rPr lang="en-US" sz="2400" dirty="0" smtClean="0"/>
              <a:t>Further feasibility of the available recourse can be enhance as per requirement.</a:t>
            </a:r>
          </a:p>
          <a:p>
            <a:r>
              <a:rPr lang="en-US" sz="2400" dirty="0" smtClean="0"/>
              <a:t>Making available the study and research environment to all for further enhancement of the project. </a:t>
            </a:r>
          </a:p>
          <a:p>
            <a:endParaRPr lang="en-IN" sz="1800" dirty="0"/>
          </a:p>
        </p:txBody>
      </p:sp>
    </p:spTree>
    <p:extLst>
      <p:ext uri="{BB962C8B-B14F-4D97-AF65-F5344CB8AC3E}">
        <p14:creationId xmlns:p14="http://schemas.microsoft.com/office/powerpoint/2010/main" val="42871908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625" y="4487332"/>
            <a:ext cx="8789987" cy="1507067"/>
          </a:xfrm>
        </p:spPr>
        <p:txBody>
          <a:bodyPr/>
          <a:lstStyle/>
          <a:p>
            <a:r>
              <a:rPr lang="en-IN" cap="none" dirty="0" smtClean="0"/>
              <a:t>Old castle brick</a:t>
            </a:r>
            <a:endParaRPr lang="en-IN" cap="none"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175" y="0"/>
            <a:ext cx="9329738" cy="4450206"/>
          </a:xfrm>
        </p:spPr>
      </p:pic>
    </p:spTree>
    <p:extLst>
      <p:ext uri="{BB962C8B-B14F-4D97-AF65-F5344CB8AC3E}">
        <p14:creationId xmlns:p14="http://schemas.microsoft.com/office/powerpoint/2010/main" val="3578947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600575"/>
            <a:ext cx="8534400" cy="1393824"/>
          </a:xfrm>
        </p:spPr>
        <p:txBody>
          <a:bodyPr/>
          <a:lstStyle/>
          <a:p>
            <a:r>
              <a:rPr lang="en-IN" cap="none" dirty="0" smtClean="0"/>
              <a:t>Prototype of over bridge</a:t>
            </a:r>
            <a:endParaRPr lang="en-IN" cap="none"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99" y="0"/>
            <a:ext cx="10434539" cy="4487331"/>
          </a:xfrm>
        </p:spPr>
      </p:pic>
    </p:spTree>
    <p:extLst>
      <p:ext uri="{BB962C8B-B14F-4D97-AF65-F5344CB8AC3E}">
        <p14:creationId xmlns:p14="http://schemas.microsoft.com/office/powerpoint/2010/main" val="2867289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500063"/>
            <a:ext cx="8534400" cy="1014412"/>
          </a:xfrm>
        </p:spPr>
        <p:txBody>
          <a:bodyPr>
            <a:normAutofit/>
          </a:bodyPr>
          <a:lstStyle/>
          <a:p>
            <a:pPr marL="571500" indent="-571500">
              <a:buClr>
                <a:srgbClr val="00B0F0"/>
              </a:buClr>
              <a:buSzPct val="73000"/>
              <a:buFont typeface="Wingdings" panose="05000000000000000000" pitchFamily="2" charset="2"/>
              <a:buChar char="§"/>
            </a:pPr>
            <a:r>
              <a:rPr lang="en-US" cap="none" dirty="0" smtClean="0"/>
              <a:t>AutoCAD Working Formation</a:t>
            </a:r>
            <a:endParaRPr lang="en-IN" cap="none" dirty="0"/>
          </a:p>
        </p:txBody>
      </p:sp>
      <p:sp>
        <p:nvSpPr>
          <p:cNvPr id="3" name="Content Placeholder 2"/>
          <p:cNvSpPr>
            <a:spLocks noGrp="1"/>
          </p:cNvSpPr>
          <p:nvPr>
            <p:ph idx="1"/>
          </p:nvPr>
        </p:nvSpPr>
        <p:spPr>
          <a:xfrm>
            <a:off x="684212" y="2057400"/>
            <a:ext cx="8534400" cy="4086225"/>
          </a:xfrm>
        </p:spPr>
        <p:txBody>
          <a:bodyPr anchor="t">
            <a:normAutofit/>
          </a:bodyPr>
          <a:lstStyle/>
          <a:p>
            <a:r>
              <a:rPr lang="en-US" sz="2400" dirty="0" smtClean="0"/>
              <a:t>Selecting of units , limits.</a:t>
            </a:r>
          </a:p>
          <a:p>
            <a:r>
              <a:rPr lang="en-US" sz="2400" dirty="0" smtClean="0"/>
              <a:t>Start operation by defining dimensions in </a:t>
            </a:r>
            <a:r>
              <a:rPr lang="en-US" sz="2400" dirty="0"/>
              <a:t>2D Drafting and drawing </a:t>
            </a:r>
            <a:r>
              <a:rPr lang="en-US" sz="2400" dirty="0" smtClean="0"/>
              <a:t>.</a:t>
            </a:r>
          </a:p>
          <a:p>
            <a:r>
              <a:rPr lang="en-US" sz="2400" dirty="0" smtClean="0"/>
              <a:t>Press&amp;Pull the 2D figure to 3-D shape by switching the workspace setting to 3-d Modelling.</a:t>
            </a:r>
          </a:p>
          <a:p>
            <a:r>
              <a:rPr lang="en-US" sz="2400" dirty="0" smtClean="0"/>
              <a:t>Defining  the offsets for round opening within the structure.</a:t>
            </a:r>
          </a:p>
          <a:p>
            <a:r>
              <a:rPr lang="en-US" sz="2400" dirty="0" smtClean="0"/>
              <a:t>Setting the materials and </a:t>
            </a:r>
            <a:r>
              <a:rPr lang="en-US" sz="2400" dirty="0" err="1" smtClean="0"/>
              <a:t>colours</a:t>
            </a:r>
            <a:r>
              <a:rPr lang="en-US" sz="2400" dirty="0"/>
              <a:t>.</a:t>
            </a:r>
            <a:endParaRPr lang="en-IN" sz="2400" dirty="0"/>
          </a:p>
        </p:txBody>
      </p:sp>
    </p:spTree>
    <p:extLst>
      <p:ext uri="{BB962C8B-B14F-4D97-AF65-F5344CB8AC3E}">
        <p14:creationId xmlns:p14="http://schemas.microsoft.com/office/powerpoint/2010/main" val="3265804008"/>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AD2E03"/>
      </a:dk2>
      <a:lt2>
        <a:srgbClr val="D75626"/>
      </a:lt2>
      <a:accent1>
        <a:srgbClr val="760603"/>
      </a:accent1>
      <a:accent2>
        <a:srgbClr val="FA9C1F"/>
      </a:accent2>
      <a:accent3>
        <a:srgbClr val="D9BB55"/>
      </a:accent3>
      <a:accent4>
        <a:srgbClr val="829551"/>
      </a:accent4>
      <a:accent5>
        <a:srgbClr val="58A28B"/>
      </a:accent5>
      <a:accent6>
        <a:srgbClr val="426480"/>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42000"/>
                <a:satMod val="200000"/>
                <a:lumMod val="118000"/>
              </a:schemeClr>
            </a:gs>
            <a:gs pos="100000">
              <a:schemeClr val="phClr">
                <a:shade val="94000"/>
                <a:hueMod val="22000"/>
                <a:satMod val="220000"/>
                <a:lumMod val="6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903AAAE-3EA5-424A-B142-CC51DC1F897D}"/>
    </a:ext>
  </a:extLst>
</a:theme>
</file>

<file path=docProps/app.xml><?xml version="1.0" encoding="utf-8"?>
<Properties xmlns="http://schemas.openxmlformats.org/officeDocument/2006/extended-properties" xmlns:vt="http://schemas.openxmlformats.org/officeDocument/2006/docPropsVTypes">
  <Template>Slice</Template>
  <TotalTime>249</TotalTime>
  <Words>626</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Century Gothic</vt:lpstr>
      <vt:lpstr>Wingdings</vt:lpstr>
      <vt:lpstr>Wingdings 3</vt:lpstr>
      <vt:lpstr>Slice</vt:lpstr>
      <vt:lpstr>RAJASTHAN INSTITUTE OF ENGINEERING AND TECHNOLOGY ,Jaipur</vt:lpstr>
      <vt:lpstr>PowerPoint Presentation</vt:lpstr>
      <vt:lpstr> Objectives     1.     Analyze long-range plans; survey reports, maps, and other data in order to plan projects.    2.     Consider construction costs, government regulations, potential environmental hazards, and other factors in planning the stages of, and risk analysis for a project.    3.    Test building materials, such as concrete or asphalt for use in particular tasks. Provide cost estimates for materials, equipment, or labor to determine a project's economic feasibility.    4.    Use design software to plan and design transportation systems, hydraulic systems, and structures in line with industry and government standards.    5.    Perform or oversee surveying operations in order to establish reference points, grades, and elevations to guide construction or design. </vt:lpstr>
      <vt:lpstr>PowerPoint Presentation</vt:lpstr>
      <vt:lpstr>PowerPoint Presentation</vt:lpstr>
      <vt:lpstr>Project Details</vt:lpstr>
      <vt:lpstr>Old castle brick</vt:lpstr>
      <vt:lpstr>Prototype of over bridge</vt:lpstr>
      <vt:lpstr>AutoCAD Working Formation</vt:lpstr>
      <vt:lpstr>Execution of Software Clown Model in 3-D Printing machine</vt:lpstr>
      <vt:lpstr>Conclusion and Future 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mhira1974@gmail.com</dc:creator>
  <cp:lastModifiedBy>mhira1974@gmail.com</cp:lastModifiedBy>
  <cp:revision>34</cp:revision>
  <dcterms:created xsi:type="dcterms:W3CDTF">2022-05-02T11:09:01Z</dcterms:created>
  <dcterms:modified xsi:type="dcterms:W3CDTF">2022-05-04T08:14:56Z</dcterms:modified>
</cp:coreProperties>
</file>