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79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80" r:id="rId19"/>
    <p:sldId id="282" r:id="rId20"/>
    <p:sldId id="283" r:id="rId21"/>
    <p:sldId id="287" r:id="rId22"/>
    <p:sldId id="284" r:id="rId23"/>
    <p:sldId id="285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B810-892E-4720-B102-442524370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52DE5-698D-4BD4-9936-6C4E366A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BE24-9EEB-47D5-AC4E-DD5C21C0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CC33-A121-451D-8D5D-5BC1A25B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5B85-F4AF-4A61-80EE-6B73FFE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EB2C-553C-4BC0-9F46-B55DAF3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F752A-C4BA-43F6-A9D5-EE082B72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C69C-5C68-4382-873F-2EE1846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BE1D-234A-4B27-A67D-F991043D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E12A-428A-4B0D-BC28-BD58832A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62888-B5B4-4DDD-B9FA-DDAA6F82E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475A-1BE4-436D-A80E-933DA46F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E65C-82C8-4AE8-94F8-22C8F613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131D-06C5-4543-9F87-DDC236B3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5525-68CC-432D-8194-772DC30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2868-E718-4E42-B95B-C61A264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7DBF-4976-44EF-9768-25CBDF87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1735-0AE6-4787-9C5E-35D49A01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FCC2-A26D-4286-87BA-EA495363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8D8F-EE38-4223-A1E8-C095A3C2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8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7940-2C90-415A-982A-3394E192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1258-E7A5-462D-BF7B-06C2D762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787A-F181-4E46-B76A-4366E7E1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169A-033E-4F73-BC0F-981FA1D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3C1F-E366-4CAF-A47B-01E3ABD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6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32C7-BB2A-4F5D-B1E4-E08F6110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A362-4531-42CD-B486-8D89440A1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C0DB-283A-438F-B6CF-9468118EE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D664-42B7-455B-A7E2-9E55108C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FCDC-CC46-4902-A9AA-F527AA8B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DCC61-8E9A-4303-9629-F6AD086E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69FE-8654-4891-94A5-11AA8B8C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E9E2-91E8-4BC1-868B-68548E82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44B9D-0677-40A1-A4C2-DFB6900F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AA871-655D-4324-BFD2-BA7E4E75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F7A7C-9CB0-418B-A29C-6808505F0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48B7D-9BDF-4B5B-A870-733C9A89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63CA7-6F0B-42D2-A5C2-41919B35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37F49-BCC4-4151-9B1B-5CFDE6DC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6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6269-7C0E-46E3-88CB-EC66D604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F4BAA-6F8C-444C-8C17-AFB25D0F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9780-E3AC-46CC-9C19-62BA298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CE2B-B3DF-47D7-9DFD-9429200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7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24364-998A-42DB-BB7F-FFC321DB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2EEAC-FA6F-4A1F-AD66-988E8069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0C1E2-7D77-49D2-86DE-E8E0F4FA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0A9-9FEF-4B82-8F43-94E8A7CE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0F63-676D-4858-9114-B714122E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9ECE-5A3C-4A63-B097-24B848B0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830B-949A-491F-BD27-A893E52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D9F1-10AE-4EF4-B610-FE1B3AC7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4A7D-58DF-457C-A552-94CD1125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EC65-A8C2-407D-BAAD-2AB50106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2990-84A0-4F88-BDDA-AE8D00759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BCD6-699D-4435-B22E-0B817928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E03B6-23BB-4692-B908-1308A7E5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CE319-E501-4A00-AFFE-A59BAF30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7ED7-FC24-4680-9971-EA6D8452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CD1FA-4B2D-473D-9648-C98D35C3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8316-537C-4DB7-B2FA-E5416B9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4161-31F3-4BFE-B053-10C07A5F8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574D-03F3-49DC-89B9-050A68DC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67DE-9CA7-4B60-9370-F3A5CEA9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1: Database Design Re-cap</a:t>
            </a:r>
          </a:p>
        </p:txBody>
      </p:sp>
    </p:spTree>
    <p:extLst>
      <p:ext uri="{BB962C8B-B14F-4D97-AF65-F5344CB8AC3E}">
        <p14:creationId xmlns:p14="http://schemas.microsoft.com/office/powerpoint/2010/main" val="143444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onitor, sitting, computer, white&#10;&#10;Description automatically generated">
            <a:extLst>
              <a:ext uri="{FF2B5EF4-FFF2-40B4-BE49-F238E27FC236}">
                <a16:creationId xmlns:a16="http://schemas.microsoft.com/office/drawing/2014/main" id="{B24D75E0-8FA1-407B-8363-FF6E692CD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62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beach&#10;&#10;Description automatically generated">
            <a:extLst>
              <a:ext uri="{FF2B5EF4-FFF2-40B4-BE49-F238E27FC236}">
                <a16:creationId xmlns:a16="http://schemas.microsoft.com/office/drawing/2014/main" id="{7AC3180C-8320-4BF7-9A7A-C54D4CCBC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b="104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6C64E4-BF3C-49A5-8E58-1B14C30694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2437E1-0DBB-4639-B49C-CB82963B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icture containing clock, meter&#10;&#10;Description automatically generated">
              <a:extLst>
                <a:ext uri="{FF2B5EF4-FFF2-40B4-BE49-F238E27FC236}">
                  <a16:creationId xmlns:a16="http://schemas.microsoft.com/office/drawing/2014/main" id="{C8847BE7-A8BC-43AC-BFFD-16A1027C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276" y="5698057"/>
              <a:ext cx="3171824" cy="836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39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16F72B1-7BC1-4D2E-972D-8A573F962A97}"/>
              </a:ext>
            </a:extLst>
          </p:cNvPr>
          <p:cNvGrpSpPr/>
          <p:nvPr/>
        </p:nvGrpSpPr>
        <p:grpSpPr>
          <a:xfrm>
            <a:off x="264119" y="243684"/>
            <a:ext cx="11594640" cy="6260700"/>
            <a:chOff x="264119" y="243684"/>
            <a:chExt cx="11594640" cy="6260700"/>
          </a:xfrm>
        </p:grpSpPr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216CC18-7D3F-4E3B-8DE7-BBC23264E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9" y="4223031"/>
              <a:ext cx="3381509" cy="1133919"/>
            </a:xfrm>
            <a:prstGeom prst="rect">
              <a:avLst/>
            </a:prstGeom>
          </p:spPr>
        </p:pic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82396A7-AD9C-4879-8116-8AE118BE4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2" r="12816"/>
            <a:stretch/>
          </p:blipFill>
          <p:spPr>
            <a:xfrm>
              <a:off x="3409950" y="2009629"/>
              <a:ext cx="2780958" cy="2774590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49EC1C-26F0-43B0-9D36-3A824BD6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084" y="243684"/>
              <a:ext cx="3114675" cy="1466850"/>
            </a:xfrm>
            <a:prstGeom prst="rect">
              <a:avLst/>
            </a:prstGeom>
          </p:spPr>
        </p:pic>
        <p:pic>
          <p:nvPicPr>
            <p:cNvPr id="9" name="Picture 8" descr="A picture containing drawing, sign, clock, light&#10;&#10;Description automatically generated">
              <a:extLst>
                <a:ext uri="{FF2B5EF4-FFF2-40B4-BE49-F238E27FC236}">
                  <a16:creationId xmlns:a16="http://schemas.microsoft.com/office/drawing/2014/main" id="{715D87FF-5AE7-4551-925F-EDEB2619B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9" y="243684"/>
              <a:ext cx="7515225" cy="1508916"/>
            </a:xfrm>
            <a:prstGeom prst="rect">
              <a:avLst/>
            </a:prstGeom>
          </p:spPr>
        </p:pic>
        <p:pic>
          <p:nvPicPr>
            <p:cNvPr id="1026" name="Picture 2" descr="HDFC-Bank-logo_Hires | EPG">
              <a:extLst>
                <a:ext uri="{FF2B5EF4-FFF2-40B4-BE49-F238E27FC236}">
                  <a16:creationId xmlns:a16="http://schemas.microsoft.com/office/drawing/2014/main" id="{2A83D346-7093-4D3E-A387-11A746F17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19" y="5342334"/>
              <a:ext cx="392430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7806BE03-3E7B-4651-B1D7-021BE5572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496" y="4785121"/>
              <a:ext cx="1719263" cy="1719263"/>
            </a:xfrm>
            <a:prstGeom prst="rect">
              <a:avLst/>
            </a:prstGeom>
          </p:spPr>
        </p:pic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2E00704C-EB45-4D58-976E-76D29130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9" y="2009629"/>
              <a:ext cx="2948122" cy="2213402"/>
            </a:xfrm>
            <a:prstGeom prst="rect">
              <a:avLst/>
            </a:prstGeom>
          </p:spPr>
        </p:pic>
        <p:pic>
          <p:nvPicPr>
            <p:cNvPr id="1028" name="Picture 4" descr="Customer Rights Policy">
              <a:extLst>
                <a:ext uri="{FF2B5EF4-FFF2-40B4-BE49-F238E27FC236}">
                  <a16:creationId xmlns:a16="http://schemas.microsoft.com/office/drawing/2014/main" id="{3CFA5723-3B2E-4E6F-9ECB-974C4E115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409" y="3812669"/>
              <a:ext cx="47053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572FA088-07EC-44D8-AB17-3891E5D5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908" y="2093406"/>
              <a:ext cx="5667851" cy="1506061"/>
            </a:xfrm>
            <a:prstGeom prst="rect">
              <a:avLst/>
            </a:prstGeom>
          </p:spPr>
        </p:pic>
        <p:pic>
          <p:nvPicPr>
            <p:cNvPr id="27" name="Picture 26" descr="A picture containing food, light&#10;&#10;Description automatically generated">
              <a:extLst>
                <a:ext uri="{FF2B5EF4-FFF2-40B4-BE49-F238E27FC236}">
                  <a16:creationId xmlns:a16="http://schemas.microsoft.com/office/drawing/2014/main" id="{AF5D56A2-91BB-4D05-8B1D-28F3D283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50" b="38015"/>
            <a:stretch/>
          </p:blipFill>
          <p:spPr>
            <a:xfrm>
              <a:off x="4502710" y="5252919"/>
              <a:ext cx="5059531" cy="1251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10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Data Modelling</a:t>
            </a:r>
            <a:endParaRPr lang="en-IN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1B94424-01C9-444D-93C8-8B15F373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2" y="1402953"/>
            <a:ext cx="7540625" cy="508992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FB336BA-8A6D-420E-9025-DBEC20CD0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37" y="2262187"/>
            <a:ext cx="3981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Design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073B5-6248-406B-A035-7191DDA38B6B}"/>
              </a:ext>
            </a:extLst>
          </p:cNvPr>
          <p:cNvGrpSpPr/>
          <p:nvPr/>
        </p:nvGrpSpPr>
        <p:grpSpPr>
          <a:xfrm>
            <a:off x="824948" y="1381742"/>
            <a:ext cx="10332427" cy="5243362"/>
            <a:chOff x="838200" y="1381742"/>
            <a:chExt cx="10332427" cy="5243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AD35162-6613-45F9-95F0-AAE5829BBB91}"/>
                </a:ext>
              </a:extLst>
            </p:cNvPr>
            <p:cNvGrpSpPr/>
            <p:nvPr/>
          </p:nvGrpSpPr>
          <p:grpSpPr>
            <a:xfrm>
              <a:off x="838200" y="1381742"/>
              <a:ext cx="9770616" cy="4351337"/>
              <a:chOff x="838200" y="1381742"/>
              <a:chExt cx="10515599" cy="4351337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47B7BD3-D45B-42E6-9E81-5D624FB4F43A}"/>
                  </a:ext>
                </a:extLst>
              </p:cNvPr>
              <p:cNvSpPr/>
              <p:nvPr/>
            </p:nvSpPr>
            <p:spPr>
              <a:xfrm>
                <a:off x="838200" y="1381742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043417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Design</a:t>
                </a:r>
                <a:endParaRPr lang="en-IN" sz="3400" kern="1200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489C1A5-21AE-4F06-B170-95CF8A61FE31}"/>
                  </a:ext>
                </a:extLst>
              </p:cNvPr>
              <p:cNvSpPr/>
              <p:nvPr/>
            </p:nvSpPr>
            <p:spPr>
              <a:xfrm>
                <a:off x="1442847" y="2273766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400" kern="1200" dirty="0"/>
                  <a:t>Development/Implementation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B67F6E2-CF7F-463B-80AC-1B4856793956}"/>
                  </a:ext>
                </a:extLst>
              </p:cNvPr>
              <p:cNvSpPr/>
              <p:nvPr/>
            </p:nvSpPr>
            <p:spPr>
              <a:xfrm>
                <a:off x="2047493" y="3165790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Manipulation</a:t>
                </a:r>
                <a:endParaRPr lang="en-IN" sz="34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B873428-40C6-4517-BE6A-D4B85B734C45}"/>
                  </a:ext>
                </a:extLst>
              </p:cNvPr>
              <p:cNvSpPr/>
              <p:nvPr/>
            </p:nvSpPr>
            <p:spPr>
              <a:xfrm>
                <a:off x="2652140" y="4057814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Revision</a:t>
                </a:r>
                <a:endParaRPr lang="en-IN" sz="3400" kern="12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2E3EEE-6A1F-49F9-B9E6-523D4A56E3D0}"/>
                  </a:ext>
                </a:extLst>
              </p:cNvPr>
              <p:cNvSpPr/>
              <p:nvPr/>
            </p:nvSpPr>
            <p:spPr>
              <a:xfrm>
                <a:off x="3256787" y="4949839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Production</a:t>
                </a:r>
                <a:endParaRPr lang="en-IN" sz="3400" kern="1200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77E969A-DC29-4BCD-BA16-E73C63C52DC1}"/>
                  </a:ext>
                </a:extLst>
              </p:cNvPr>
              <p:cNvSpPr/>
              <p:nvPr/>
            </p:nvSpPr>
            <p:spPr>
              <a:xfrm>
                <a:off x="8426105" y="1953942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0771D3-7B7D-4DF6-B17F-F88349DCE5A6}"/>
                  </a:ext>
                </a:extLst>
              </p:cNvPr>
              <p:cNvSpPr/>
              <p:nvPr/>
            </p:nvSpPr>
            <p:spPr>
              <a:xfrm>
                <a:off x="9030752" y="2845967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DA301A-F249-4194-81E8-F1F9EB3B93C3}"/>
                  </a:ext>
                </a:extLst>
              </p:cNvPr>
              <p:cNvSpPr/>
              <p:nvPr/>
            </p:nvSpPr>
            <p:spPr>
              <a:xfrm>
                <a:off x="9635399" y="3724937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05A79D-ABD5-416F-8481-26EE5D47C4C9}"/>
                  </a:ext>
                </a:extLst>
              </p:cNvPr>
              <p:cNvSpPr/>
              <p:nvPr/>
            </p:nvSpPr>
            <p:spPr>
              <a:xfrm>
                <a:off x="10240046" y="4625664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BDA3-9B68-4FBF-B339-58FB5391733A}"/>
                </a:ext>
              </a:extLst>
            </p:cNvPr>
            <p:cNvSpPr/>
            <p:nvPr/>
          </p:nvSpPr>
          <p:spPr>
            <a:xfrm>
              <a:off x="3647252" y="5841864"/>
              <a:ext cx="7523375" cy="783240"/>
            </a:xfrm>
            <a:custGeom>
              <a:avLst/>
              <a:gdLst>
                <a:gd name="connsiteX0" fmla="*/ 0 w 8097012"/>
                <a:gd name="connsiteY0" fmla="*/ 78324 h 783240"/>
                <a:gd name="connsiteX1" fmla="*/ 78324 w 8097012"/>
                <a:gd name="connsiteY1" fmla="*/ 0 h 783240"/>
                <a:gd name="connsiteX2" fmla="*/ 8018688 w 8097012"/>
                <a:gd name="connsiteY2" fmla="*/ 0 h 783240"/>
                <a:gd name="connsiteX3" fmla="*/ 8097012 w 8097012"/>
                <a:gd name="connsiteY3" fmla="*/ 78324 h 783240"/>
                <a:gd name="connsiteX4" fmla="*/ 8097012 w 8097012"/>
                <a:gd name="connsiteY4" fmla="*/ 704916 h 783240"/>
                <a:gd name="connsiteX5" fmla="*/ 8018688 w 8097012"/>
                <a:gd name="connsiteY5" fmla="*/ 783240 h 783240"/>
                <a:gd name="connsiteX6" fmla="*/ 78324 w 8097012"/>
                <a:gd name="connsiteY6" fmla="*/ 783240 h 783240"/>
                <a:gd name="connsiteX7" fmla="*/ 0 w 8097012"/>
                <a:gd name="connsiteY7" fmla="*/ 704916 h 783240"/>
                <a:gd name="connsiteX8" fmla="*/ 0 w 8097012"/>
                <a:gd name="connsiteY8" fmla="*/ 78324 h 78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83240">
                  <a:moveTo>
                    <a:pt x="0" y="78324"/>
                  </a:moveTo>
                  <a:cubicBezTo>
                    <a:pt x="0" y="35067"/>
                    <a:pt x="35067" y="0"/>
                    <a:pt x="78324" y="0"/>
                  </a:cubicBezTo>
                  <a:lnTo>
                    <a:pt x="8018688" y="0"/>
                  </a:lnTo>
                  <a:cubicBezTo>
                    <a:pt x="8061945" y="0"/>
                    <a:pt x="8097012" y="35067"/>
                    <a:pt x="8097012" y="78324"/>
                  </a:cubicBezTo>
                  <a:lnTo>
                    <a:pt x="8097012" y="704916"/>
                  </a:lnTo>
                  <a:cubicBezTo>
                    <a:pt x="8097012" y="748173"/>
                    <a:pt x="8061945" y="783240"/>
                    <a:pt x="8018688" y="783240"/>
                  </a:cubicBezTo>
                  <a:lnTo>
                    <a:pt x="78324" y="783240"/>
                  </a:lnTo>
                  <a:cubicBezTo>
                    <a:pt x="35067" y="783240"/>
                    <a:pt x="0" y="748173"/>
                    <a:pt x="0" y="704916"/>
                  </a:cubicBezTo>
                  <a:lnTo>
                    <a:pt x="0" y="783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80" tIns="152480" rIns="1266234" bIns="15248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400" b="0" i="0" u="none" kern="1200" dirty="0"/>
                <a:t>Maintenance</a:t>
              </a:r>
              <a:endParaRPr lang="en-IN" sz="3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0BCDC2A-39B0-4A03-AB60-6C0D3A736303}"/>
                </a:ext>
              </a:extLst>
            </p:cNvPr>
            <p:cNvSpPr/>
            <p:nvPr/>
          </p:nvSpPr>
          <p:spPr>
            <a:xfrm>
              <a:off x="10135778" y="5517689"/>
              <a:ext cx="473038" cy="509106"/>
            </a:xfrm>
            <a:custGeom>
              <a:avLst/>
              <a:gdLst>
                <a:gd name="connsiteX0" fmla="*/ 0 w 509106"/>
                <a:gd name="connsiteY0" fmla="*/ 280008 h 509106"/>
                <a:gd name="connsiteX1" fmla="*/ 114549 w 509106"/>
                <a:gd name="connsiteY1" fmla="*/ 280008 h 509106"/>
                <a:gd name="connsiteX2" fmla="*/ 114549 w 509106"/>
                <a:gd name="connsiteY2" fmla="*/ 0 h 509106"/>
                <a:gd name="connsiteX3" fmla="*/ 394557 w 509106"/>
                <a:gd name="connsiteY3" fmla="*/ 0 h 509106"/>
                <a:gd name="connsiteX4" fmla="*/ 394557 w 509106"/>
                <a:gd name="connsiteY4" fmla="*/ 280008 h 509106"/>
                <a:gd name="connsiteX5" fmla="*/ 509106 w 509106"/>
                <a:gd name="connsiteY5" fmla="*/ 280008 h 509106"/>
                <a:gd name="connsiteX6" fmla="*/ 254553 w 509106"/>
                <a:gd name="connsiteY6" fmla="*/ 509106 h 509106"/>
                <a:gd name="connsiteX7" fmla="*/ 0 w 509106"/>
                <a:gd name="connsiteY7" fmla="*/ 280008 h 50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106" h="509106">
                  <a:moveTo>
                    <a:pt x="0" y="280008"/>
                  </a:moveTo>
                  <a:lnTo>
                    <a:pt x="114549" y="280008"/>
                  </a:lnTo>
                  <a:lnTo>
                    <a:pt x="114549" y="0"/>
                  </a:lnTo>
                  <a:lnTo>
                    <a:pt x="394557" y="0"/>
                  </a:lnTo>
                  <a:lnTo>
                    <a:pt x="394557" y="280008"/>
                  </a:lnTo>
                  <a:lnTo>
                    <a:pt x="509106" y="280008"/>
                  </a:lnTo>
                  <a:lnTo>
                    <a:pt x="254553" y="509106"/>
                  </a:lnTo>
                  <a:lnTo>
                    <a:pt x="0" y="28000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759" tIns="29210" rIns="143759" bIns="15521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834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IN" b="1" dirty="0"/>
              <a:t>Relational Schemas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3976-8DE4-4961-9FDA-49E6FED3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41972"/>
            <a:ext cx="5157787" cy="511620"/>
          </a:xfrm>
        </p:spPr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D38BF-F858-4D18-9940-836CC659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289"/>
            <a:ext cx="5157787" cy="4396374"/>
          </a:xfrm>
        </p:spPr>
        <p:txBody>
          <a:bodyPr/>
          <a:lstStyle/>
          <a:p>
            <a:pPr fontAlgn="base"/>
            <a:r>
              <a:rPr lang="en-US" dirty="0"/>
              <a:t>Data structuring is easy</a:t>
            </a:r>
          </a:p>
          <a:p>
            <a:pPr fontAlgn="base"/>
            <a:r>
              <a:rPr lang="en-US" dirty="0"/>
              <a:t>Efficient querying as optimizations like indexing is possible</a:t>
            </a:r>
          </a:p>
          <a:p>
            <a:pPr fontAlgn="base"/>
            <a:r>
              <a:rPr lang="en-US" dirty="0"/>
              <a:t>Easy to navigate and explore the data</a:t>
            </a:r>
          </a:p>
          <a:p>
            <a:pPr fontAlgn="base"/>
            <a:r>
              <a:rPr lang="en-US" dirty="0"/>
              <a:t>Relationships can be easily defined between data points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5A9DC-0C9C-48DC-98F9-6D506BD8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41972"/>
            <a:ext cx="5183188" cy="511620"/>
          </a:xfrm>
        </p:spPr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CBB38-C372-4889-8A07-459EAE2C9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93289"/>
            <a:ext cx="5183188" cy="4396374"/>
          </a:xfrm>
        </p:spPr>
        <p:txBody>
          <a:bodyPr/>
          <a:lstStyle/>
          <a:p>
            <a:pPr fontAlgn="base"/>
            <a:r>
              <a:rPr lang="en-US" dirty="0"/>
              <a:t>It’s very rigid, restricts flexibility</a:t>
            </a:r>
          </a:p>
          <a:p>
            <a:pPr fontAlgn="base"/>
            <a:r>
              <a:rPr lang="en-US" dirty="0"/>
              <a:t>Relational Databases do not scale out horizontally very well, can’t keep adding more and more tables/columns</a:t>
            </a:r>
          </a:p>
          <a:p>
            <a:pPr fontAlgn="base"/>
            <a:r>
              <a:rPr lang="en-US" dirty="0"/>
              <a:t>Very minimal/no support on 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9887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IN" b="1" dirty="0"/>
              <a:t>Relational vs Non-Relational Schemas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AFE110-BF63-4F34-9FAF-2FB86F7BE1F3}"/>
              </a:ext>
            </a:extLst>
          </p:cNvPr>
          <p:cNvGrpSpPr/>
          <p:nvPr/>
        </p:nvGrpSpPr>
        <p:grpSpPr>
          <a:xfrm>
            <a:off x="1195162" y="1295400"/>
            <a:ext cx="9401625" cy="4874344"/>
            <a:chOff x="1395187" y="1295400"/>
            <a:chExt cx="9401625" cy="48743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B3D917-6055-4E17-B71D-05062661F7FA}"/>
                </a:ext>
              </a:extLst>
            </p:cNvPr>
            <p:cNvSpPr/>
            <p:nvPr/>
          </p:nvSpPr>
          <p:spPr>
            <a:xfrm>
              <a:off x="1395187" y="2264655"/>
              <a:ext cx="4586158" cy="25278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E509EC-0FCA-42CA-A763-1531B785651B}"/>
                </a:ext>
              </a:extLst>
            </p:cNvPr>
            <p:cNvSpPr/>
            <p:nvPr/>
          </p:nvSpPr>
          <p:spPr>
            <a:xfrm>
              <a:off x="1395187" y="1295400"/>
              <a:ext cx="4586158" cy="969255"/>
            </a:xfrm>
            <a:custGeom>
              <a:avLst/>
              <a:gdLst>
                <a:gd name="connsiteX0" fmla="*/ 0 w 4586158"/>
                <a:gd name="connsiteY0" fmla="*/ 0 h 969255"/>
                <a:gd name="connsiteX1" fmla="*/ 4586158 w 4586158"/>
                <a:gd name="connsiteY1" fmla="*/ 0 h 969255"/>
                <a:gd name="connsiteX2" fmla="*/ 4586158 w 4586158"/>
                <a:gd name="connsiteY2" fmla="*/ 969255 h 969255"/>
                <a:gd name="connsiteX3" fmla="*/ 0 w 4586158"/>
                <a:gd name="connsiteY3" fmla="*/ 969255 h 969255"/>
                <a:gd name="connsiteX4" fmla="*/ 0 w 4586158"/>
                <a:gd name="connsiteY4" fmla="*/ 0 h 96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158" h="969255">
                  <a:moveTo>
                    <a:pt x="0" y="0"/>
                  </a:moveTo>
                  <a:lnTo>
                    <a:pt x="4586158" y="0"/>
                  </a:lnTo>
                  <a:lnTo>
                    <a:pt x="4586158" y="969255"/>
                  </a:lnTo>
                  <a:lnTo>
                    <a:pt x="0" y="9692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ACID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B47A5A1-9035-4355-849F-03C02DAF6EC9}"/>
                </a:ext>
              </a:extLst>
            </p:cNvPr>
            <p:cNvSpPr/>
            <p:nvPr/>
          </p:nvSpPr>
          <p:spPr>
            <a:xfrm>
              <a:off x="1395187" y="3224053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EBF99-7B87-4F2A-A019-C11D1C96EE96}"/>
                </a:ext>
              </a:extLst>
            </p:cNvPr>
            <p:cNvSpPr/>
            <p:nvPr/>
          </p:nvSpPr>
          <p:spPr>
            <a:xfrm>
              <a:off x="1716218" y="3028415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A</a:t>
              </a:r>
              <a:r>
                <a:rPr lang="en-US" sz="1800" kern="1200" dirty="0"/>
                <a:t>tomic: Everything in a transaction succeeds or the entire transaction is reverted</a:t>
              </a:r>
              <a:endParaRPr lang="en-IN" sz="1800" kern="12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B1BEAE7-DA03-4639-BBE7-5E191C2D032E}"/>
                </a:ext>
              </a:extLst>
            </p:cNvPr>
            <p:cNvSpPr/>
            <p:nvPr/>
          </p:nvSpPr>
          <p:spPr>
            <a:xfrm>
              <a:off x="1395187" y="4037960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E195C7-E1D9-4E0C-84D2-3BA4E751AC6B}"/>
                </a:ext>
              </a:extLst>
            </p:cNvPr>
            <p:cNvSpPr/>
            <p:nvPr/>
          </p:nvSpPr>
          <p:spPr>
            <a:xfrm>
              <a:off x="1716218" y="3813747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C</a:t>
              </a:r>
              <a:r>
                <a:rPr lang="en-US" sz="1800" kern="1200" dirty="0"/>
                <a:t>onsistent: A transaction is consistent across the database</a:t>
              </a:r>
              <a:endParaRPr lang="en-IN" sz="1800" kern="1200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628F00A-C3D7-4B7C-B265-C21617EAA466}"/>
                </a:ext>
              </a:extLst>
            </p:cNvPr>
            <p:cNvSpPr/>
            <p:nvPr/>
          </p:nvSpPr>
          <p:spPr>
            <a:xfrm>
              <a:off x="1395187" y="4794717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0EF008-ED91-412D-9B22-85DE5E891B69}"/>
                </a:ext>
              </a:extLst>
            </p:cNvPr>
            <p:cNvSpPr/>
            <p:nvPr/>
          </p:nvSpPr>
          <p:spPr>
            <a:xfrm>
              <a:off x="1716218" y="4599080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I</a:t>
              </a:r>
              <a:r>
                <a:rPr lang="en-US" sz="1800" kern="1200" dirty="0"/>
                <a:t>solated: Transactions are independent of each other</a:t>
              </a:r>
              <a:endParaRPr lang="en-IN" sz="1800" kern="1200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9097717-004C-4D75-A953-C634179E68D5}"/>
                </a:ext>
              </a:extLst>
            </p:cNvPr>
            <p:cNvSpPr/>
            <p:nvPr/>
          </p:nvSpPr>
          <p:spPr>
            <a:xfrm>
              <a:off x="1395187" y="5599099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389EBA-B1D8-4042-81E8-130A75F26B67}"/>
                </a:ext>
              </a:extLst>
            </p:cNvPr>
            <p:cNvSpPr/>
            <p:nvPr/>
          </p:nvSpPr>
          <p:spPr>
            <a:xfrm>
              <a:off x="1716218" y="5384412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D</a:t>
              </a:r>
              <a:r>
                <a:rPr lang="en-US" sz="1800" kern="1200" dirty="0"/>
                <a:t>urable: Completed transactions are retained, even when the server restarts</a:t>
              </a:r>
              <a:endParaRPr lang="en-IN" sz="1800" kern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D2D755-E49A-4297-A390-6649EEDD035C}"/>
                </a:ext>
              </a:extLst>
            </p:cNvPr>
            <p:cNvSpPr/>
            <p:nvPr/>
          </p:nvSpPr>
          <p:spPr>
            <a:xfrm>
              <a:off x="6210653" y="2264655"/>
              <a:ext cx="4586158" cy="25278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32D0AB-8D66-48A5-954F-F5FEC7EDBE89}"/>
                </a:ext>
              </a:extLst>
            </p:cNvPr>
            <p:cNvSpPr/>
            <p:nvPr/>
          </p:nvSpPr>
          <p:spPr>
            <a:xfrm>
              <a:off x="6210653" y="1295400"/>
              <a:ext cx="4586158" cy="969255"/>
            </a:xfrm>
            <a:custGeom>
              <a:avLst/>
              <a:gdLst>
                <a:gd name="connsiteX0" fmla="*/ 0 w 4586158"/>
                <a:gd name="connsiteY0" fmla="*/ 0 h 969255"/>
                <a:gd name="connsiteX1" fmla="*/ 4586158 w 4586158"/>
                <a:gd name="connsiteY1" fmla="*/ 0 h 969255"/>
                <a:gd name="connsiteX2" fmla="*/ 4586158 w 4586158"/>
                <a:gd name="connsiteY2" fmla="*/ 969255 h 969255"/>
                <a:gd name="connsiteX3" fmla="*/ 0 w 4586158"/>
                <a:gd name="connsiteY3" fmla="*/ 969255 h 969255"/>
                <a:gd name="connsiteX4" fmla="*/ 0 w 4586158"/>
                <a:gd name="connsiteY4" fmla="*/ 0 h 96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158" h="969255">
                  <a:moveTo>
                    <a:pt x="0" y="0"/>
                  </a:moveTo>
                  <a:lnTo>
                    <a:pt x="4586158" y="0"/>
                  </a:lnTo>
                  <a:lnTo>
                    <a:pt x="4586158" y="969255"/>
                  </a:lnTo>
                  <a:lnTo>
                    <a:pt x="0" y="9692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BASE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4F18C69-0E61-4623-8C26-CE10F882B53A}"/>
                </a:ext>
              </a:extLst>
            </p:cNvPr>
            <p:cNvSpPr/>
            <p:nvPr/>
          </p:nvSpPr>
          <p:spPr>
            <a:xfrm>
              <a:off x="6210653" y="3252628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B2A569-338F-4C3D-82E2-45905A8C7250}"/>
                </a:ext>
              </a:extLst>
            </p:cNvPr>
            <p:cNvSpPr/>
            <p:nvPr/>
          </p:nvSpPr>
          <p:spPr>
            <a:xfrm>
              <a:off x="6531685" y="3028415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B</a:t>
              </a:r>
              <a:r>
                <a:rPr lang="en-IN" sz="1800" kern="1200" dirty="0"/>
                <a:t>asic </a:t>
              </a:r>
              <a:r>
                <a:rPr lang="en-IN" sz="1800" b="1" kern="1200" dirty="0"/>
                <a:t>A</a:t>
              </a:r>
              <a:r>
                <a:rPr lang="en-IN" sz="1800" kern="1200" dirty="0"/>
                <a:t>vailability: Supports basic needs for data capture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94205847-98C4-40D7-8E65-A54516F32DF7}"/>
                </a:ext>
              </a:extLst>
            </p:cNvPr>
            <p:cNvSpPr/>
            <p:nvPr/>
          </p:nvSpPr>
          <p:spPr>
            <a:xfrm>
              <a:off x="6210653" y="4037960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FC9FE9-7AA9-4251-AF93-EEDFB40C80A5}"/>
                </a:ext>
              </a:extLst>
            </p:cNvPr>
            <p:cNvSpPr/>
            <p:nvPr/>
          </p:nvSpPr>
          <p:spPr>
            <a:xfrm>
              <a:off x="6531685" y="3813747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S</a:t>
              </a:r>
              <a:r>
                <a:rPr lang="en-IN" sz="1800" kern="1200" dirty="0"/>
                <a:t>oft state: The state of the system could change over time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032456A-9F79-4931-8A68-A2C2A0A8508B}"/>
                </a:ext>
              </a:extLst>
            </p:cNvPr>
            <p:cNvSpPr/>
            <p:nvPr/>
          </p:nvSpPr>
          <p:spPr>
            <a:xfrm>
              <a:off x="6210653" y="4823292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8661F9-F325-40E5-9BBB-0E125103D3E4}"/>
                </a:ext>
              </a:extLst>
            </p:cNvPr>
            <p:cNvSpPr/>
            <p:nvPr/>
          </p:nvSpPr>
          <p:spPr>
            <a:xfrm>
              <a:off x="6531685" y="4599080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800" b="1" kern="1200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E</a:t>
              </a:r>
              <a:r>
                <a:rPr lang="en-IN" sz="1800" kern="1200" dirty="0"/>
                <a:t>ventual consistency: Rather than being consistent after each transaction, it attains that state of consistency eventually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3: </a:t>
            </a:r>
            <a:r>
              <a:rPr lang="en-US" dirty="0"/>
              <a:t>Problem-solving using Data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Problem Statement:</a:t>
            </a:r>
            <a:r>
              <a:rPr lang="en-IN" dirty="0"/>
              <a:t> Create a </a:t>
            </a:r>
            <a:r>
              <a:rPr lang="en-US" dirty="0"/>
              <a:t>data model for retail chain to understand its consumer 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BFA1-335C-426C-AC13-71E441D3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Sales Transactions</a:t>
            </a:r>
          </a:p>
          <a:p>
            <a:pPr fontAlgn="base"/>
            <a:r>
              <a:rPr lang="en-US" dirty="0"/>
              <a:t>Product Details</a:t>
            </a:r>
          </a:p>
          <a:p>
            <a:pPr fontAlgn="base"/>
            <a:r>
              <a:rPr lang="en-US" dirty="0"/>
              <a:t>Customer Information</a:t>
            </a:r>
          </a:p>
          <a:p>
            <a:pPr fontAlgn="base"/>
            <a:r>
              <a:rPr lang="en-US" dirty="0"/>
              <a:t>Employee Information</a:t>
            </a:r>
          </a:p>
          <a:p>
            <a:pPr fontAlgn="base"/>
            <a:r>
              <a:rPr lang="en-US" dirty="0"/>
              <a:t>Product Inventory Inflow</a:t>
            </a:r>
          </a:p>
          <a:p>
            <a:pPr fontAlgn="base"/>
            <a:r>
              <a:rPr lang="en-US" dirty="0"/>
              <a:t>Branches details</a:t>
            </a:r>
          </a:p>
          <a:p>
            <a:pPr fontAlgn="base"/>
            <a:r>
              <a:rPr lang="en-US" dirty="0"/>
              <a:t>Campaigns/Discounting Information</a:t>
            </a:r>
          </a:p>
          <a:p>
            <a:pPr fontAlgn="base"/>
            <a:r>
              <a:rPr lang="en-US" dirty="0"/>
              <a:t>Details of Customer Complaints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9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ene, library, room, table&#10;&#10;Description automatically generated">
            <a:extLst>
              <a:ext uri="{FF2B5EF4-FFF2-40B4-BE49-F238E27FC236}">
                <a16:creationId xmlns:a16="http://schemas.microsoft.com/office/drawing/2014/main" id="{3EBE6EF8-562B-428B-9518-E3DDC3D53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96789-7B33-4766-82C1-D7A06F72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Data Warehouse</a:t>
            </a: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6E24-44CB-4F84-8AD6-00D16FA9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Data warehouse is</a:t>
            </a:r>
          </a:p>
          <a:p>
            <a:r>
              <a:rPr lang="en-US" sz="1800" b="1">
                <a:effectLst/>
              </a:rPr>
              <a:t>Subject-oriented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Integrated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Non-volatile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Time-variant</a:t>
            </a:r>
          </a:p>
          <a:p>
            <a:pPr marL="0" indent="0">
              <a:buNone/>
            </a:pPr>
            <a:r>
              <a:rPr lang="en-US" sz="1800"/>
              <a:t>collection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316066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B1C39-FF3D-4C8D-9968-8F5274FD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43" y="3211175"/>
            <a:ext cx="1957023" cy="101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23035-7DBD-4D51-804F-05134D6A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21" y="1980696"/>
            <a:ext cx="1957022" cy="8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6EEC0-145E-49E2-A4B1-AB055573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39" y="4731662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3FBE5-0B25-4560-BF5A-FF9A68C5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3" y="1989086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869C0-FE56-45FC-9AC2-E1D8A270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3" y="4731662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AF0-82E3-4245-9AB8-C4F736D2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8047-22DF-4D86-A182-1B1096FDA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43675" cy="4351338"/>
          </a:xfrm>
        </p:spPr>
        <p:txBody>
          <a:bodyPr/>
          <a:lstStyle/>
          <a:p>
            <a:r>
              <a:rPr lang="en-IN" dirty="0"/>
              <a:t>CREATE DATABASE </a:t>
            </a:r>
            <a:r>
              <a:rPr lang="en-IN" i="1" dirty="0" err="1"/>
              <a:t>databasename</a:t>
            </a:r>
            <a:r>
              <a:rPr lang="en-IN" dirty="0"/>
              <a:t>;</a:t>
            </a:r>
          </a:p>
          <a:p>
            <a:r>
              <a:rPr lang="en-IN" dirty="0"/>
              <a:t>CREATE SCHEMA </a:t>
            </a:r>
            <a:r>
              <a:rPr lang="en-IN" i="1" dirty="0" err="1"/>
              <a:t>schemaname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USE </a:t>
            </a:r>
            <a:r>
              <a:rPr lang="en-IN" i="1" dirty="0" err="1"/>
              <a:t>databasename</a:t>
            </a:r>
            <a:endParaRPr lang="en-IN" i="1" dirty="0"/>
          </a:p>
          <a:p>
            <a:endParaRPr lang="en-IN" dirty="0"/>
          </a:p>
          <a:p>
            <a:r>
              <a:rPr lang="en-IN" dirty="0"/>
              <a:t>DROP DATABASE </a:t>
            </a:r>
            <a:r>
              <a:rPr lang="en-IN" i="1" dirty="0" err="1"/>
              <a:t>databasename</a:t>
            </a:r>
            <a:r>
              <a:rPr lang="en-IN" dirty="0"/>
              <a:t>;</a:t>
            </a:r>
          </a:p>
          <a:p>
            <a:r>
              <a:rPr lang="en-IN" dirty="0"/>
              <a:t>DROP SCHEMA </a:t>
            </a:r>
            <a:r>
              <a:rPr lang="en-IN" i="1" dirty="0" err="1"/>
              <a:t>schemaname</a:t>
            </a:r>
            <a:r>
              <a:rPr lang="en-IN" dirty="0"/>
              <a:t>;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8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column1 </a:t>
            </a:r>
            <a:r>
              <a:rPr lang="en-US" sz="2000" dirty="0" err="1"/>
              <a:t>column_definition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column2 </a:t>
            </a:r>
            <a:r>
              <a:rPr lang="en-US" sz="2000" dirty="0" err="1"/>
              <a:t>column_definition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...</a:t>
            </a:r>
          </a:p>
          <a:p>
            <a:pPr marL="0" indent="0">
              <a:buNone/>
            </a:pPr>
            <a:r>
              <a:rPr lang="en-US" sz="2000" dirty="0"/>
              <a:t>  CONSTRAINT [</a:t>
            </a:r>
            <a:r>
              <a:rPr lang="en-US" sz="2000" dirty="0" err="1"/>
              <a:t>constraint_name</a:t>
            </a:r>
            <a:r>
              <a:rPr lang="en-US" sz="2000" dirty="0"/>
              <a:t>] </a:t>
            </a:r>
          </a:p>
          <a:p>
            <a:pPr marL="0" indent="0">
              <a:buNone/>
            </a:pPr>
            <a:r>
              <a:rPr lang="en-US" sz="2000" dirty="0"/>
              <a:t>  PRIMARY KEY (column1, column2, ... </a:t>
            </a:r>
            <a:r>
              <a:rPr lang="en-US" sz="2000" dirty="0" err="1"/>
              <a:t>column_n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ADD CONSTRAINT [ </a:t>
            </a:r>
            <a:r>
              <a:rPr lang="en-US" sz="2000" dirty="0" err="1"/>
              <a:t>constraint_name</a:t>
            </a:r>
            <a:r>
              <a:rPr lang="en-US" sz="2000" dirty="0"/>
              <a:t> ]</a:t>
            </a:r>
          </a:p>
          <a:p>
            <a:pPr marL="0" indent="0">
              <a:buNone/>
            </a:pPr>
            <a:r>
              <a:rPr lang="en-US" sz="2000" dirty="0"/>
              <a:t>    PRIMARY KEY (column1, column2, ... </a:t>
            </a:r>
            <a:r>
              <a:rPr lang="en-US" sz="2000" dirty="0" err="1"/>
              <a:t>column_n</a:t>
            </a:r>
            <a:r>
              <a:rPr lang="en-US" sz="2000" dirty="0"/>
              <a:t>);</a:t>
            </a:r>
            <a:endParaRPr lang="en-IN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86921F0-8B54-4B28-9042-5D2B800ABFB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DROP TABLE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ADD CONSTRAINT [ </a:t>
            </a:r>
            <a:r>
              <a:rPr lang="en-US" sz="2000" dirty="0" err="1"/>
              <a:t>constraint_name</a:t>
            </a:r>
            <a:r>
              <a:rPr lang="en-US" sz="2000" dirty="0"/>
              <a:t> ]</a:t>
            </a:r>
          </a:p>
          <a:p>
            <a:pPr marL="0" indent="0">
              <a:buNone/>
            </a:pPr>
            <a:r>
              <a:rPr lang="en-US" sz="2000" dirty="0"/>
              <a:t>    FOREIGN KEY (column1) REFERENCES 	  	   table2_name(</a:t>
            </a:r>
            <a:r>
              <a:rPr lang="en-US" sz="2000" dirty="0" err="1"/>
              <a:t>reference_column</a:t>
            </a:r>
            <a:r>
              <a:rPr lang="en-US" sz="20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29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Database/Table Manipulation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VALUES 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 value2</a:t>
            </a:r>
            <a:r>
              <a:rPr lang="en-US" dirty="0"/>
              <a:t>,</a:t>
            </a:r>
            <a:r>
              <a:rPr lang="en-US" i="1" dirty="0"/>
              <a:t> value3</a:t>
            </a:r>
            <a:r>
              <a:rPr lang="en-US" dirty="0"/>
              <a:t>, ...);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SET </a:t>
            </a:r>
            <a:r>
              <a:rPr lang="en-US" i="1" dirty="0"/>
              <a:t>column1 </a:t>
            </a:r>
            <a:r>
              <a:rPr lang="en-US" dirty="0"/>
              <a:t>=</a:t>
            </a:r>
            <a:r>
              <a:rPr lang="en-US" i="1" dirty="0"/>
              <a:t> value1</a:t>
            </a:r>
            <a:r>
              <a:rPr lang="en-US" dirty="0"/>
              <a:t>,</a:t>
            </a:r>
            <a:r>
              <a:rPr lang="en-US" i="1" dirty="0"/>
              <a:t> column2 </a:t>
            </a:r>
            <a:r>
              <a:rPr lang="en-US" dirty="0"/>
              <a:t>=</a:t>
            </a:r>
            <a:r>
              <a:rPr lang="en-US" i="1" dirty="0"/>
              <a:t> 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DELETE </a:t>
            </a:r>
            <a:r>
              <a:rPr lang="en-IN" i="1" dirty="0" err="1"/>
              <a:t>table_name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6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Customer Behaviour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Number of Transactions by Gender</a:t>
            </a:r>
          </a:p>
          <a:p>
            <a:pPr lvl="1"/>
            <a:r>
              <a:rPr lang="en-IN" dirty="0"/>
              <a:t>Transactions by Men</a:t>
            </a:r>
          </a:p>
          <a:p>
            <a:pPr lvl="1"/>
            <a:r>
              <a:rPr lang="en-IN" dirty="0"/>
              <a:t>Transactions by Women</a:t>
            </a:r>
          </a:p>
          <a:p>
            <a:r>
              <a:rPr lang="en-IN" dirty="0"/>
              <a:t>Number of customers who have placed an order from more than 1 store</a:t>
            </a:r>
          </a:p>
          <a:p>
            <a:r>
              <a:rPr lang="en-IN" dirty="0"/>
              <a:t>City with highest number of orders</a:t>
            </a:r>
          </a:p>
          <a:p>
            <a:r>
              <a:rPr lang="en-IN" dirty="0"/>
              <a:t>Area with highest sales (Sum of all sales prices)</a:t>
            </a:r>
          </a:p>
          <a:p>
            <a:r>
              <a:rPr lang="en-IN" dirty="0"/>
              <a:t>State with highest customers</a:t>
            </a:r>
          </a:p>
        </p:txBody>
      </p:sp>
    </p:spTree>
    <p:extLst>
      <p:ext uri="{BB962C8B-B14F-4D97-AF65-F5344CB8AC3E}">
        <p14:creationId xmlns:p14="http://schemas.microsoft.com/office/powerpoint/2010/main" val="34464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CA3A-4BF5-4CFA-A7C3-C05A325B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 of Data in an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94560-5F4E-4CB8-9107-E37DCD4E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785937"/>
            <a:ext cx="11515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ER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DC79D-41F8-4471-9D86-8E5684B9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1" y="394606"/>
            <a:ext cx="7596143" cy="6068246"/>
          </a:xfrm>
        </p:spPr>
      </p:pic>
    </p:spTree>
    <p:extLst>
      <p:ext uri="{BB962C8B-B14F-4D97-AF65-F5344CB8AC3E}">
        <p14:creationId xmlns:p14="http://schemas.microsoft.com/office/powerpoint/2010/main" val="40266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Star Schema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098E0-EF8D-4B0C-83A6-B5A27F87E117}"/>
              </a:ext>
            </a:extLst>
          </p:cNvPr>
          <p:cNvSpPr/>
          <p:nvPr/>
        </p:nvSpPr>
        <p:spPr>
          <a:xfrm>
            <a:off x="5283199" y="2833482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600" kern="1200" dirty="0"/>
              <a:t>Fact Table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64F40-2FD2-401B-AE7A-14D258C29BAB}"/>
              </a:ext>
            </a:extLst>
          </p:cNvPr>
          <p:cNvGrpSpPr/>
          <p:nvPr/>
        </p:nvGrpSpPr>
        <p:grpSpPr>
          <a:xfrm>
            <a:off x="3387373" y="826289"/>
            <a:ext cx="5417252" cy="5205420"/>
            <a:chOff x="3387373" y="826289"/>
            <a:chExt cx="5417252" cy="52054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A3522-7E9B-40B4-9E59-BBDF5E66A242}"/>
                </a:ext>
              </a:extLst>
            </p:cNvPr>
            <p:cNvSpPr/>
            <p:nvPr/>
          </p:nvSpPr>
          <p:spPr>
            <a:xfrm rot="16200000">
              <a:off x="5636979" y="2374462"/>
              <a:ext cx="9180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91804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0F8068-9E98-4A73-B268-6D5E0717724D}"/>
                </a:ext>
              </a:extLst>
            </p:cNvPr>
            <p:cNvSpPr/>
            <p:nvPr/>
          </p:nvSpPr>
          <p:spPr>
            <a:xfrm>
              <a:off x="5551423" y="826289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03E92F-21C2-48A4-BAEC-6E33077D1A4A}"/>
                </a:ext>
              </a:extLst>
            </p:cNvPr>
            <p:cNvSpPr/>
            <p:nvPr/>
          </p:nvSpPr>
          <p:spPr>
            <a:xfrm rot="20520000">
              <a:off x="6888043" y="3251135"/>
              <a:ext cx="84818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4818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0B9782-F25E-4FE2-B7FB-DB57A6C848C7}"/>
                </a:ext>
              </a:extLst>
            </p:cNvPr>
            <p:cNvSpPr/>
            <p:nvPr/>
          </p:nvSpPr>
          <p:spPr>
            <a:xfrm>
              <a:off x="7715473" y="2398563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0F2434-02C6-41F4-88D2-337C618BB81F}"/>
                </a:ext>
              </a:extLst>
            </p:cNvPr>
            <p:cNvSpPr/>
            <p:nvPr/>
          </p:nvSpPr>
          <p:spPr>
            <a:xfrm rot="3240000">
              <a:off x="6563362" y="4700819"/>
              <a:ext cx="59760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9760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F1E5A2-1E6C-4CC3-A618-92D7FA8466A0}"/>
                </a:ext>
              </a:extLst>
            </p:cNvPr>
            <p:cNvSpPr/>
            <p:nvPr/>
          </p:nvSpPr>
          <p:spPr>
            <a:xfrm>
              <a:off x="6888880" y="4942557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CF3B0F-47C8-4815-9DB4-7B76FFDC524E}"/>
                </a:ext>
              </a:extLst>
            </p:cNvPr>
            <p:cNvSpPr/>
            <p:nvPr/>
          </p:nvSpPr>
          <p:spPr>
            <a:xfrm rot="7560000">
              <a:off x="5031029" y="4700819"/>
              <a:ext cx="59760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9760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11E7C6-1286-4DFA-BB20-656083B6937B}"/>
                </a:ext>
              </a:extLst>
            </p:cNvPr>
            <p:cNvSpPr/>
            <p:nvPr/>
          </p:nvSpPr>
          <p:spPr>
            <a:xfrm>
              <a:off x="4213967" y="4942557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/>
                <a:t>Dimension Table</a:t>
              </a:r>
              <a:endParaRPr lang="en-IN" sz="16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3BB72C-57E1-4706-B0FB-C15C64635216}"/>
                </a:ext>
              </a:extLst>
            </p:cNvPr>
            <p:cNvSpPr/>
            <p:nvPr/>
          </p:nvSpPr>
          <p:spPr>
            <a:xfrm rot="11880000">
              <a:off x="4455769" y="3251135"/>
              <a:ext cx="84818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4818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ED968D-D7D3-4740-8EF2-A876BEE8F999}"/>
                </a:ext>
              </a:extLst>
            </p:cNvPr>
            <p:cNvSpPr/>
            <p:nvPr/>
          </p:nvSpPr>
          <p:spPr>
            <a:xfrm>
              <a:off x="3387373" y="2398563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/>
                <a:t>Dimension Table</a:t>
              </a:r>
              <a:endParaRPr lang="en-IN" sz="1600" kern="1200" dirty="0"/>
            </a:p>
          </p:txBody>
        </p:sp>
      </p:grpSp>
      <p:pic>
        <p:nvPicPr>
          <p:cNvPr id="8" name="Graphic 7" descr="Star">
            <a:extLst>
              <a:ext uri="{FF2B5EF4-FFF2-40B4-BE49-F238E27FC236}">
                <a16:creationId xmlns:a16="http://schemas.microsoft.com/office/drawing/2014/main" id="{64B9F3E9-2FDA-4866-B12F-07705CEA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681" y="1194681"/>
            <a:ext cx="4468638" cy="44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Snowflake Schema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B1FE3E-DE27-4B3F-AC90-267A32082E04}"/>
              </a:ext>
            </a:extLst>
          </p:cNvPr>
          <p:cNvSpPr/>
          <p:nvPr/>
        </p:nvSpPr>
        <p:spPr>
          <a:xfrm>
            <a:off x="7640442" y="3194203"/>
            <a:ext cx="1154641" cy="1154641"/>
          </a:xfrm>
          <a:custGeom>
            <a:avLst/>
            <a:gdLst>
              <a:gd name="connsiteX0" fmla="*/ 0 w 1154641"/>
              <a:gd name="connsiteY0" fmla="*/ 192444 h 1154641"/>
              <a:gd name="connsiteX1" fmla="*/ 192444 w 1154641"/>
              <a:gd name="connsiteY1" fmla="*/ 0 h 1154641"/>
              <a:gd name="connsiteX2" fmla="*/ 962197 w 1154641"/>
              <a:gd name="connsiteY2" fmla="*/ 0 h 1154641"/>
              <a:gd name="connsiteX3" fmla="*/ 1154641 w 1154641"/>
              <a:gd name="connsiteY3" fmla="*/ 192444 h 1154641"/>
              <a:gd name="connsiteX4" fmla="*/ 1154641 w 1154641"/>
              <a:gd name="connsiteY4" fmla="*/ 962197 h 1154641"/>
              <a:gd name="connsiteX5" fmla="*/ 962197 w 1154641"/>
              <a:gd name="connsiteY5" fmla="*/ 1154641 h 1154641"/>
              <a:gd name="connsiteX6" fmla="*/ 192444 w 1154641"/>
              <a:gd name="connsiteY6" fmla="*/ 1154641 h 1154641"/>
              <a:gd name="connsiteX7" fmla="*/ 0 w 1154641"/>
              <a:gd name="connsiteY7" fmla="*/ 962197 h 1154641"/>
              <a:gd name="connsiteX8" fmla="*/ 0 w 1154641"/>
              <a:gd name="connsiteY8" fmla="*/ 192444 h 115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41" h="1154641">
                <a:moveTo>
                  <a:pt x="0" y="192444"/>
                </a:moveTo>
                <a:cubicBezTo>
                  <a:pt x="0" y="86160"/>
                  <a:pt x="86160" y="0"/>
                  <a:pt x="192444" y="0"/>
                </a:cubicBezTo>
                <a:lnTo>
                  <a:pt x="962197" y="0"/>
                </a:lnTo>
                <a:cubicBezTo>
                  <a:pt x="1068481" y="0"/>
                  <a:pt x="1154641" y="86160"/>
                  <a:pt x="1154641" y="192444"/>
                </a:cubicBezTo>
                <a:lnTo>
                  <a:pt x="1154641" y="962197"/>
                </a:lnTo>
                <a:cubicBezTo>
                  <a:pt x="1154641" y="1068481"/>
                  <a:pt x="1068481" y="1154641"/>
                  <a:pt x="962197" y="1154641"/>
                </a:cubicBezTo>
                <a:lnTo>
                  <a:pt x="192444" y="1154641"/>
                </a:lnTo>
                <a:cubicBezTo>
                  <a:pt x="86160" y="1154641"/>
                  <a:pt x="0" y="1068481"/>
                  <a:pt x="0" y="962197"/>
                </a:cubicBezTo>
                <a:lnTo>
                  <a:pt x="0" y="19244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35105" tIns="135105" rIns="135105" bIns="135105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100" kern="1200" dirty="0"/>
              <a:t>Fact 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C70BDA-230A-42AB-8AB6-A8ED89C81C3E}"/>
              </a:ext>
            </a:extLst>
          </p:cNvPr>
          <p:cNvGrpSpPr/>
          <p:nvPr/>
        </p:nvGrpSpPr>
        <p:grpSpPr>
          <a:xfrm>
            <a:off x="6337661" y="1739570"/>
            <a:ext cx="3760203" cy="4063908"/>
            <a:chOff x="6337661" y="1739570"/>
            <a:chExt cx="3760203" cy="40639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70DD81-775A-4FEF-96FF-584815A3B0F7}"/>
                </a:ext>
              </a:extLst>
            </p:cNvPr>
            <p:cNvSpPr/>
            <p:nvPr/>
          </p:nvSpPr>
          <p:spPr>
            <a:xfrm rot="12124787">
              <a:off x="7034601" y="3419134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41F93BB-3625-4ED3-AFDC-1C7598872611}"/>
                </a:ext>
              </a:extLst>
            </p:cNvPr>
            <p:cNvSpPr/>
            <p:nvPr/>
          </p:nvSpPr>
          <p:spPr>
            <a:xfrm rot="9475213">
              <a:off x="7034601" y="4123913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55215A-ED06-4C73-94D5-4BB416385381}"/>
                </a:ext>
              </a:extLst>
            </p:cNvPr>
            <p:cNvSpPr/>
            <p:nvPr/>
          </p:nvSpPr>
          <p:spPr>
            <a:xfrm rot="5400000">
              <a:off x="7850447" y="4716161"/>
              <a:ext cx="73463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4631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605B08-D8F4-4FBD-ABE5-073D860E54F2}"/>
                </a:ext>
              </a:extLst>
            </p:cNvPr>
            <p:cNvSpPr/>
            <p:nvPr/>
          </p:nvSpPr>
          <p:spPr>
            <a:xfrm rot="1324787">
              <a:off x="8772022" y="4123913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2167D7-532D-4EDB-A601-BAF5C59F0624}"/>
                </a:ext>
              </a:extLst>
            </p:cNvPr>
            <p:cNvSpPr/>
            <p:nvPr/>
          </p:nvSpPr>
          <p:spPr>
            <a:xfrm rot="20275213">
              <a:off x="8772022" y="3419134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39BE7A2-00F0-4948-80A1-84614396624C}"/>
                </a:ext>
              </a:extLst>
            </p:cNvPr>
            <p:cNvSpPr/>
            <p:nvPr/>
          </p:nvSpPr>
          <p:spPr>
            <a:xfrm rot="16200000">
              <a:off x="7850447" y="2826887"/>
              <a:ext cx="73463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4631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7398E0-CD6C-4D10-BCAF-717BEBF68C56}"/>
                </a:ext>
              </a:extLst>
            </p:cNvPr>
            <p:cNvSpPr/>
            <p:nvPr/>
          </p:nvSpPr>
          <p:spPr>
            <a:xfrm>
              <a:off x="7857762" y="1739570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 dirty="0"/>
                <a:t>Dim Table L1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9BB2E-DB36-4711-8A39-668F9567F4C9}"/>
                </a:ext>
              </a:extLst>
            </p:cNvPr>
            <p:cNvSpPr/>
            <p:nvPr/>
          </p:nvSpPr>
          <p:spPr>
            <a:xfrm>
              <a:off x="9377863" y="2794899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4A0BA7-476E-4FAC-B70D-57CA53B95AF1}"/>
                </a:ext>
              </a:extLst>
            </p:cNvPr>
            <p:cNvSpPr/>
            <p:nvPr/>
          </p:nvSpPr>
          <p:spPr>
            <a:xfrm>
              <a:off x="9377863" y="402814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A3F7C7-96DA-44F3-BDC0-A0331F7D3857}"/>
                </a:ext>
              </a:extLst>
            </p:cNvPr>
            <p:cNvSpPr/>
            <p:nvPr/>
          </p:nvSpPr>
          <p:spPr>
            <a:xfrm>
              <a:off x="7857762" y="508347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919127-211B-4E20-91C5-4FDFABDDE759}"/>
                </a:ext>
              </a:extLst>
            </p:cNvPr>
            <p:cNvSpPr/>
            <p:nvPr/>
          </p:nvSpPr>
          <p:spPr>
            <a:xfrm>
              <a:off x="6337661" y="402814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50E6FA6-DBD6-47E4-B180-8056C0B952BD}"/>
                </a:ext>
              </a:extLst>
            </p:cNvPr>
            <p:cNvSpPr/>
            <p:nvPr/>
          </p:nvSpPr>
          <p:spPr>
            <a:xfrm>
              <a:off x="6337661" y="2794899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 dirty="0"/>
                <a:t>Dim Table L1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E222A6-6237-4763-89F8-085F0DB324FA}"/>
              </a:ext>
            </a:extLst>
          </p:cNvPr>
          <p:cNvGrpSpPr/>
          <p:nvPr/>
        </p:nvGrpSpPr>
        <p:grpSpPr>
          <a:xfrm>
            <a:off x="5509813" y="1215427"/>
            <a:ext cx="5415898" cy="5112193"/>
            <a:chOff x="5509813" y="1215427"/>
            <a:chExt cx="5415898" cy="511219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5F9775-F4E4-4E4C-AEAC-F13CC29B9828}"/>
                </a:ext>
              </a:extLst>
            </p:cNvPr>
            <p:cNvSpPr/>
            <p:nvPr/>
          </p:nvSpPr>
          <p:spPr>
            <a:xfrm rot="13500000">
              <a:off x="7746533" y="1693497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CE2731-3526-4F4D-B223-452EE54631A4}"/>
                </a:ext>
              </a:extLst>
            </p:cNvPr>
            <p:cNvSpPr/>
            <p:nvPr/>
          </p:nvSpPr>
          <p:spPr>
            <a:xfrm>
              <a:off x="7279619" y="1215427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773DB7-FE6F-432D-B936-AE00A50B634F}"/>
                </a:ext>
              </a:extLst>
            </p:cNvPr>
            <p:cNvSpPr/>
            <p:nvPr/>
          </p:nvSpPr>
          <p:spPr>
            <a:xfrm rot="18900000">
              <a:off x="8558679" y="1693497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12A9FC-EEE5-44B2-9C74-5621925BCD24}"/>
                </a:ext>
              </a:extLst>
            </p:cNvPr>
            <p:cNvSpPr/>
            <p:nvPr/>
          </p:nvSpPr>
          <p:spPr>
            <a:xfrm>
              <a:off x="8615908" y="1215427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6CC8F9-076C-45B7-97F8-546ED185072E}"/>
                </a:ext>
              </a:extLst>
            </p:cNvPr>
            <p:cNvSpPr/>
            <p:nvPr/>
          </p:nvSpPr>
          <p:spPr>
            <a:xfrm rot="17100000">
              <a:off x="9703171" y="2623975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498B9C-09F4-45FC-BC4B-F22A2EA16ECB}"/>
                </a:ext>
              </a:extLst>
            </p:cNvPr>
            <p:cNvSpPr/>
            <p:nvPr/>
          </p:nvSpPr>
          <p:spPr>
            <a:xfrm>
              <a:off x="9713798" y="2021053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297D3-57B8-4F95-92B7-48833060BE15}"/>
                </a:ext>
              </a:extLst>
            </p:cNvPr>
            <p:cNvSpPr/>
            <p:nvPr/>
          </p:nvSpPr>
          <p:spPr>
            <a:xfrm rot="900000">
              <a:off x="10092787" y="3289925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558F0B-CE8A-4A1C-966E-0DE5638A575E}"/>
                </a:ext>
              </a:extLst>
            </p:cNvPr>
            <p:cNvSpPr/>
            <p:nvPr/>
          </p:nvSpPr>
          <p:spPr>
            <a:xfrm>
              <a:off x="10385709" y="3184837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C625BC-27DC-49A9-8F23-7E033AA8B0DD}"/>
                </a:ext>
              </a:extLst>
            </p:cNvPr>
            <p:cNvSpPr/>
            <p:nvPr/>
          </p:nvSpPr>
          <p:spPr>
            <a:xfrm rot="20700000">
              <a:off x="10092787" y="4253122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EA9369-89FF-47FF-A878-B9954116D6C7}"/>
                </a:ext>
              </a:extLst>
            </p:cNvPr>
            <p:cNvSpPr/>
            <p:nvPr/>
          </p:nvSpPr>
          <p:spPr>
            <a:xfrm>
              <a:off x="10385709" y="3926212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4B4BB7-E80F-4BAC-AD75-54D3DE518AE9}"/>
                </a:ext>
              </a:extLst>
            </p:cNvPr>
            <p:cNvSpPr/>
            <p:nvPr/>
          </p:nvSpPr>
          <p:spPr>
            <a:xfrm rot="4500000">
              <a:off x="9703171" y="4919072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BE3F5A-C2B4-4370-AED6-395166784D45}"/>
                </a:ext>
              </a:extLst>
            </p:cNvPr>
            <p:cNvSpPr/>
            <p:nvPr/>
          </p:nvSpPr>
          <p:spPr>
            <a:xfrm>
              <a:off x="9713798" y="5089996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327941-33B9-4021-919A-B89E1709593F}"/>
                </a:ext>
              </a:extLst>
            </p:cNvPr>
            <p:cNvSpPr/>
            <p:nvPr/>
          </p:nvSpPr>
          <p:spPr>
            <a:xfrm rot="2700000">
              <a:off x="8558679" y="5849550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3029C5-152E-4CE9-9C16-685D3281C75E}"/>
                </a:ext>
              </a:extLst>
            </p:cNvPr>
            <p:cNvSpPr/>
            <p:nvPr/>
          </p:nvSpPr>
          <p:spPr>
            <a:xfrm>
              <a:off x="8615908" y="5895622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CC4557-9037-450C-81D3-70A57DDA940E}"/>
                </a:ext>
              </a:extLst>
            </p:cNvPr>
            <p:cNvSpPr/>
            <p:nvPr/>
          </p:nvSpPr>
          <p:spPr>
            <a:xfrm rot="8100000">
              <a:off x="7746533" y="5849550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8D1BEB3-380F-4C4C-BC21-7F40D9E6D4DB}"/>
                </a:ext>
              </a:extLst>
            </p:cNvPr>
            <p:cNvSpPr/>
            <p:nvPr/>
          </p:nvSpPr>
          <p:spPr>
            <a:xfrm>
              <a:off x="7279619" y="5895622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7DA85C-4CEC-47F8-8F54-8498E4EF8758}"/>
                </a:ext>
              </a:extLst>
            </p:cNvPr>
            <p:cNvSpPr/>
            <p:nvPr/>
          </p:nvSpPr>
          <p:spPr>
            <a:xfrm rot="6300000">
              <a:off x="6378447" y="4919072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600F1E-ADF2-48A8-94F6-A68FB5469512}"/>
                </a:ext>
              </a:extLst>
            </p:cNvPr>
            <p:cNvSpPr/>
            <p:nvPr/>
          </p:nvSpPr>
          <p:spPr>
            <a:xfrm>
              <a:off x="6181724" y="5089996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2182B3-A061-47FD-B27E-94C53EF3CEA9}"/>
                </a:ext>
              </a:extLst>
            </p:cNvPr>
            <p:cNvSpPr/>
            <p:nvPr/>
          </p:nvSpPr>
          <p:spPr>
            <a:xfrm rot="11700000">
              <a:off x="6044739" y="4253122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278477D-29C8-4152-9D15-63846B505424}"/>
                </a:ext>
              </a:extLst>
            </p:cNvPr>
            <p:cNvSpPr/>
            <p:nvPr/>
          </p:nvSpPr>
          <p:spPr>
            <a:xfrm>
              <a:off x="5509813" y="3926212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FC78D32-C16A-4204-97E0-B2FF51C47EA1}"/>
                </a:ext>
              </a:extLst>
            </p:cNvPr>
            <p:cNvSpPr/>
            <p:nvPr/>
          </p:nvSpPr>
          <p:spPr>
            <a:xfrm rot="9900000">
              <a:off x="6044739" y="3289925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D94176-ACE1-42FF-8CA6-7EF2536FF799}"/>
                </a:ext>
              </a:extLst>
            </p:cNvPr>
            <p:cNvSpPr/>
            <p:nvPr/>
          </p:nvSpPr>
          <p:spPr>
            <a:xfrm>
              <a:off x="5509813" y="3184837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F44ADB-9F73-4E64-BADE-5B2180EE75EF}"/>
                </a:ext>
              </a:extLst>
            </p:cNvPr>
            <p:cNvSpPr/>
            <p:nvPr/>
          </p:nvSpPr>
          <p:spPr>
            <a:xfrm rot="15300000">
              <a:off x="6378447" y="2623975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7A5ED-66D0-412C-B8A5-CC4CEE8DD55D}"/>
                </a:ext>
              </a:extLst>
            </p:cNvPr>
            <p:cNvSpPr/>
            <p:nvPr/>
          </p:nvSpPr>
          <p:spPr>
            <a:xfrm>
              <a:off x="6181724" y="2021053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</p:grpSp>
      <p:pic>
        <p:nvPicPr>
          <p:cNvPr id="43" name="Picture 42" descr="A picture containing light&#10;&#10;Description automatically generated">
            <a:extLst>
              <a:ext uri="{FF2B5EF4-FFF2-40B4-BE49-F238E27FC236}">
                <a16:creationId xmlns:a16="http://schemas.microsoft.com/office/drawing/2014/main" id="{7F9093A5-6041-479B-A263-B069DDA7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63" y="2165566"/>
            <a:ext cx="3521292" cy="3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3BAE-C6A8-41DB-B18C-5127D9EE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IN" dirty="0"/>
              <a:t>DDL and 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9440-F126-4002-91F9-0A76BD43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77476"/>
            <a:ext cx="5157787" cy="573771"/>
          </a:xfrm>
        </p:spPr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0132F-3069-4F33-931C-EB6727F9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7779"/>
            <a:ext cx="5157787" cy="4431884"/>
          </a:xfrm>
        </p:spPr>
        <p:txBody>
          <a:bodyPr/>
          <a:lstStyle/>
          <a:p>
            <a:r>
              <a:rPr lang="en-IN" dirty="0"/>
              <a:t>CREATE</a:t>
            </a:r>
          </a:p>
          <a:p>
            <a:pPr lvl="1"/>
            <a:r>
              <a:rPr lang="en-IN" dirty="0"/>
              <a:t>Schema</a:t>
            </a:r>
          </a:p>
          <a:p>
            <a:pPr lvl="1"/>
            <a:r>
              <a:rPr lang="en-IN" dirty="0"/>
              <a:t>Tables</a:t>
            </a:r>
          </a:p>
          <a:p>
            <a:pPr lvl="1"/>
            <a:r>
              <a:rPr lang="en-IN" dirty="0"/>
              <a:t>Views</a:t>
            </a:r>
          </a:p>
          <a:p>
            <a:pPr lvl="1"/>
            <a:r>
              <a:rPr lang="en-IN" dirty="0"/>
              <a:t>Constraints </a:t>
            </a:r>
          </a:p>
          <a:p>
            <a:r>
              <a:rPr lang="en-IN" dirty="0"/>
              <a:t>ALTER</a:t>
            </a:r>
          </a:p>
          <a:p>
            <a:r>
              <a:rPr lang="en-IN" dirty="0"/>
              <a:t>DROP</a:t>
            </a:r>
          </a:p>
          <a:p>
            <a:r>
              <a:rPr lang="en-IN" dirty="0"/>
              <a:t>Operates on the structure of the 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BE43E-C1C9-4472-B796-A819F80F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7476"/>
            <a:ext cx="5183188" cy="573771"/>
          </a:xfrm>
        </p:spPr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D3CA2-D77F-4D52-922E-7A9C8E758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57779"/>
            <a:ext cx="5183188" cy="4431884"/>
          </a:xfrm>
        </p:spPr>
        <p:txBody>
          <a:bodyPr/>
          <a:lstStyle/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Operates on the contents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893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2: </a:t>
            </a:r>
            <a:r>
              <a:rPr lang="en-US" dirty="0"/>
              <a:t>Building blocks of data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48F8E637-A651-4255-A000-C69C2B31C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57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528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 Modelling</vt:lpstr>
      <vt:lpstr>Data Warehouse</vt:lpstr>
      <vt:lpstr>Journey of Data in an Organization</vt:lpstr>
      <vt:lpstr>ER Diagram</vt:lpstr>
      <vt:lpstr>Star Schema</vt:lpstr>
      <vt:lpstr>Snowflake Schema</vt:lpstr>
      <vt:lpstr>DDL and DML</vt:lpstr>
      <vt:lpstr>Data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Data Modelling</vt:lpstr>
      <vt:lpstr>Database Design</vt:lpstr>
      <vt:lpstr>Relational Schemas</vt:lpstr>
      <vt:lpstr>Relational vs Non-Relational Schemas</vt:lpstr>
      <vt:lpstr>Data Modelling</vt:lpstr>
      <vt:lpstr>Problem Statement: Create a data model for retail chain to understand its consumer behavior</vt:lpstr>
      <vt:lpstr>Database Design</vt:lpstr>
      <vt:lpstr>Database Creation</vt:lpstr>
      <vt:lpstr>Table Creation</vt:lpstr>
      <vt:lpstr>Database/Table Manipulation</vt:lpstr>
      <vt:lpstr>Understanding Customer Behaviour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Shreyas M</dc:creator>
  <cp:lastModifiedBy>Neeraj Ingle</cp:lastModifiedBy>
  <cp:revision>48</cp:revision>
  <dcterms:created xsi:type="dcterms:W3CDTF">2020-04-26T17:46:20Z</dcterms:created>
  <dcterms:modified xsi:type="dcterms:W3CDTF">2020-05-13T06:04:41Z</dcterms:modified>
</cp:coreProperties>
</file>