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orbel"/>
      <p:regular r:id="rId31"/>
      <p:bold r:id="rId32"/>
      <p:italic r:id="rId33"/>
      <p:boldItalic r:id="rId34"/>
    </p:embeddedFont>
    <p:embeddedFont>
      <p:font typeface="Bodoni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35" Type="http://schemas.openxmlformats.org/officeDocument/2006/relationships/font" Target="fonts/Bodoni-regular.fntdata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37" Type="http://schemas.openxmlformats.org/officeDocument/2006/relationships/font" Target="fonts/Bodoni-italic.fntdata"/><Relationship Id="rId14" Type="http://schemas.openxmlformats.org/officeDocument/2006/relationships/slide" Target="slides/slide10.xml"/><Relationship Id="rId36" Type="http://schemas.openxmlformats.org/officeDocument/2006/relationships/font" Target="fonts/Bodoni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odoni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296ee44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296ee44f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96ee44f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296ee44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efac0c5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1efac0c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96ee44f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296ee44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efac0c5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1efac0c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96ee44f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296ee44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296ee44f5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296ee44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efac0c5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1efac0c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296ee44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3296ee44f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1efac0c5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1efac0c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296ee44f5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296ee44f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296ee44f5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296ee44f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296ee44f5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296ee44f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296ee44f5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296ee44f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96ee44f5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296ee44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1efac0c5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1efac0c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296ee44f5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296ee44f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96ee44f5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96ee44f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efac0c5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efac0c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296ee44f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296ee44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96ee44f5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296ee44f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efac0c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1efac0c5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efac0c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1efac0c5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96ee44f5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96ee44f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74" y="2353350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24" name="Google Shape;24;p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rtl="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deshare.net/JKartik1/bluetooth-based-home-automation/" TargetMode="External"/><Relationship Id="rId4" Type="http://schemas.openxmlformats.org/officeDocument/2006/relationships/hyperlink" Target="https://slideplayer.com/slide/6034640/" TargetMode="External"/><Relationship Id="rId5" Type="http://schemas.openxmlformats.org/officeDocument/2006/relationships/hyperlink" Target="https://fdocuments.in/document/android-based-home-automation.html" TargetMode="External"/><Relationship Id="rId6" Type="http://schemas.openxmlformats.org/officeDocument/2006/relationships/hyperlink" Target="https://www.scribd.com/doc/85220856/Home-Automation-Ppt-Modified-2" TargetMode="External"/><Relationship Id="rId7" Type="http://schemas.openxmlformats.org/officeDocument/2006/relationships/hyperlink" Target="https://mysteriousmaniacs.weebly.com/uploads/1/2/5/6/12565748/home_automation.pdf" TargetMode="External"/><Relationship Id="rId8" Type="http://schemas.openxmlformats.org/officeDocument/2006/relationships/hyperlink" Target="https://cupdf.com/document/presentation-on-home-automation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110154" y="527538"/>
            <a:ext cx="8792308" cy="12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730793" y="3614053"/>
            <a:ext cx="8134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 u="non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: SMART HOME AUTOMATION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403839" y="304335"/>
            <a:ext cx="1078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RAJASTHAN INSTITUTE OF ENGINEERING AND TECHNOLOGY, JAIPUR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817550" y="4822300"/>
            <a:ext cx="4068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Vicky Kumar		        18ERECS080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 Malpani		18ERECS009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Anil Puri Goswami	18ERECS008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Vritika Jangir		18ERECS089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403848" y="4822306"/>
            <a:ext cx="39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Saroj Hiranwal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937471" y="3070917"/>
            <a:ext cx="77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 </a:t>
            </a:r>
            <a:endParaRPr b="1" sz="1500"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348" y="1096872"/>
            <a:ext cx="1587831" cy="1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11902" r="0" t="0"/>
          <a:stretch/>
        </p:blipFill>
        <p:spPr>
          <a:xfrm>
            <a:off x="2563725" y="0"/>
            <a:ext cx="80627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875100" y="201100"/>
            <a:ext cx="7122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Bluetooth Module</a:t>
            </a:r>
            <a:endParaRPr b="1" sz="28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875100" y="1439750"/>
            <a:ext cx="7627800" cy="470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81650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b="1" lang="en-US" sz="2900"/>
              <a:t>HC-05 is a </a:t>
            </a:r>
            <a:r>
              <a:rPr b="1" lang="en-US" sz="2900"/>
              <a:t>Bluetooth Smart</a:t>
            </a:r>
            <a:r>
              <a:rPr b="1" lang="en-US" sz="2900"/>
              <a:t> module targeted for low-power sensors and accessories. </a:t>
            </a:r>
            <a:endParaRPr b="1"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b="1" lang="en-US" sz="2900"/>
              <a:t>It integrates all features required for a </a:t>
            </a:r>
            <a:r>
              <a:rPr b="1" lang="en-US" sz="2900"/>
              <a:t>Bluetooth Smart</a:t>
            </a:r>
            <a:r>
              <a:rPr b="1" lang="en-US" sz="2900"/>
              <a:t> application.</a:t>
            </a:r>
            <a:endParaRPr b="1"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b="1" lang="en-US" sz="2900"/>
              <a:t>It is powered directly from a standard 3V coin cell battery or a pair of AAA batteries. </a:t>
            </a:r>
            <a:endParaRPr b="1"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b="1" lang="en-US" sz="2900"/>
              <a:t>In the lowest power sleep mode it merely consumes 500 nA and will wake up within a few hundred microseconds.</a:t>
            </a:r>
            <a:endParaRPr b="1"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b="1" lang="en-US" sz="2900"/>
              <a:t>4 Pins (VCC, GND, RX, TX)</a:t>
            </a:r>
            <a:endParaRPr b="1" sz="29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5050" y="2719550"/>
            <a:ext cx="5675600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492200" y="137850"/>
            <a:ext cx="76278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Why prefer Bluetooth?</a:t>
            </a:r>
            <a:endParaRPr b="1" sz="28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875100" y="1312500"/>
            <a:ext cx="7627800" cy="532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7623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977"/>
              <a:buChar char="➢"/>
            </a:pPr>
            <a:r>
              <a:rPr lang="en-US" sz="2782"/>
              <a:t>It is preferable to use Bluetooth because nowadays people have their </a:t>
            </a:r>
            <a:r>
              <a:rPr b="1" lang="en-US" sz="2782"/>
              <a:t>smartphones</a:t>
            </a:r>
            <a:r>
              <a:rPr b="1" lang="en-US" sz="2782"/>
              <a:t> </a:t>
            </a:r>
            <a:r>
              <a:rPr lang="en-US" sz="2782"/>
              <a:t>with them all the time, since the smart phones have Bluetooth facility in them, thus it's better to use Bluetooth rather than using IR remotes.</a:t>
            </a:r>
            <a:endParaRPr sz="2782"/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82"/>
          </a:p>
          <a:p>
            <a:pPr indent="-417623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977"/>
              <a:buChar char="➢"/>
            </a:pPr>
            <a:r>
              <a:rPr lang="en-US" sz="2782"/>
              <a:t>It's secure and Easy to use. </a:t>
            </a:r>
            <a:endParaRPr sz="2782"/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82"/>
          </a:p>
          <a:p>
            <a:pPr indent="-405288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83"/>
              <a:buChar char="➢"/>
            </a:pPr>
            <a:r>
              <a:rPr lang="en-US" sz="2782"/>
              <a:t>It works in short distance range (upto </a:t>
            </a:r>
            <a:r>
              <a:rPr lang="en-US" sz="2782"/>
              <a:t>10 mtrs.</a:t>
            </a:r>
            <a:r>
              <a:rPr lang="en-US" sz="2782"/>
              <a:t>) </a:t>
            </a:r>
            <a:endParaRPr sz="2782"/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82"/>
          </a:p>
          <a:p>
            <a:pPr indent="-405288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83"/>
              <a:buChar char="➢"/>
            </a:pPr>
            <a:r>
              <a:rPr lang="en-US" sz="2782"/>
              <a:t>Anyone can find free Bluetooth apps on android.</a:t>
            </a:r>
            <a:endParaRPr sz="2782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5050" y="2719550"/>
            <a:ext cx="5675600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945025" y="175150"/>
            <a:ext cx="10154700" cy="115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ARDUINO  MicroController  ATMEGA</a:t>
            </a:r>
            <a:r>
              <a:rPr b="1" lang="en-US" sz="4700">
                <a:solidFill>
                  <a:srgbClr val="FF0000"/>
                </a:solidFill>
              </a:rPr>
              <a:t>8</a:t>
            </a:r>
            <a:endParaRPr b="1" sz="4700">
              <a:solidFill>
                <a:srgbClr val="FF0000"/>
              </a:solidFill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2130650" y="1331650"/>
            <a:ext cx="6081900" cy="519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96462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Arduino is an open-source hardware and software company, project and user community that designs and manufactures single-board microcontrollers and microcontroller kits for building digital devices.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6462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Its hardware products are licensed under a CC-BY-SA license, while software is licensed under the GNU Lesser General Public License (LGPL) or the GNU General Public License (GPL), permitting the manufacture of Arduino boards and software distribution by anyone. </a:t>
            </a:r>
            <a:endParaRPr sz="290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868024" y="2318475"/>
            <a:ext cx="4611026" cy="32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241700" y="175150"/>
            <a:ext cx="7985700" cy="115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Features of Arduino</a:t>
            </a:r>
            <a:endParaRPr b="1" sz="4700">
              <a:solidFill>
                <a:srgbClr val="FF0000"/>
              </a:solidFill>
            </a:endParaRPr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2130650" y="1331650"/>
            <a:ext cx="6081900" cy="526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3385" lvl="0" marL="457200" rtl="0" algn="l">
              <a:spcBef>
                <a:spcPts val="36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Microcontroller: ATmega328.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Operating Voltage: 5V.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Input Voltage (recommended): 7-12V.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Input Voltage (limits): 6-20V.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Digital I/O Pins: 14 (of which 6 provide PWM output)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Analog Input Pins: 6.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DC Current per I/O Pin: 40 mA.</a:t>
            </a:r>
            <a:endParaRPr sz="2700"/>
          </a:p>
          <a:p>
            <a:pPr indent="-413385" lvl="0" marL="457200" rtl="0" algn="l">
              <a:spcBef>
                <a:spcPts val="0"/>
              </a:spcBef>
              <a:spcAft>
                <a:spcPts val="0"/>
              </a:spcAft>
              <a:buSzPts val="2910"/>
              <a:buChar char="➢"/>
            </a:pPr>
            <a:r>
              <a:rPr lang="en-US" sz="2700"/>
              <a:t>DC Current for 3.3V Pin: 50 mA.</a:t>
            </a:r>
            <a:endParaRPr sz="27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867999" y="2353125"/>
            <a:ext cx="4611026" cy="32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4434475" y="380225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Relay</a:t>
            </a:r>
            <a:endParaRPr b="1" sz="3200"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2130650" y="1331650"/>
            <a:ext cx="6081900" cy="519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703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810"/>
              <a:buChar char="➢"/>
            </a:pPr>
            <a:r>
              <a:rPr lang="en-US" sz="2600"/>
              <a:t>A Relay is an electrically operated switch.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0703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10"/>
              <a:buChar char="➢"/>
            </a:pPr>
            <a:r>
              <a:rPr lang="en-US" sz="2600"/>
              <a:t>Relays are used where it is necessary to control a circuit by a low-power signal.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0703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10"/>
              <a:buChar char="➢"/>
            </a:pPr>
            <a:r>
              <a:rPr lang="en-US" sz="2600"/>
              <a:t>Relays protect electrical circuits from overload or faults.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0703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10"/>
              <a:buChar char="➢"/>
            </a:pPr>
            <a:r>
              <a:rPr lang="en-US" sz="2600"/>
              <a:t>Rating: 6V/1A</a:t>
            </a:r>
            <a:endParaRPr sz="260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025" y="1591675"/>
            <a:ext cx="3674650" cy="36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852800" y="251525"/>
            <a:ext cx="5587200" cy="10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Circuit Diagram</a:t>
            </a:r>
            <a:endParaRPr b="1" sz="320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25" y="1873525"/>
            <a:ext cx="8900875" cy="49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3525"/>
            <a:ext cx="3314343" cy="49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5196925" y="125000"/>
            <a:ext cx="5587200" cy="10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Block </a:t>
            </a:r>
            <a:r>
              <a:rPr b="1" lang="en-US" sz="4700">
                <a:solidFill>
                  <a:srgbClr val="FF0000"/>
                </a:solidFill>
              </a:rPr>
              <a:t>Diagram</a:t>
            </a:r>
            <a:endParaRPr b="1" sz="3200"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63" y="1279925"/>
            <a:ext cx="9430770" cy="5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5697" l="0" r="0" t="4147"/>
          <a:stretch/>
        </p:blipFill>
        <p:spPr>
          <a:xfrm>
            <a:off x="3833913" y="0"/>
            <a:ext cx="342425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 b="5713" l="0" r="0" t="0"/>
          <a:stretch/>
        </p:blipFill>
        <p:spPr>
          <a:xfrm>
            <a:off x="8080521" y="0"/>
            <a:ext cx="32732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 rot="-5400000">
            <a:off x="-9350" y="2636475"/>
            <a:ext cx="477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Screenshots</a:t>
            </a:r>
            <a:endParaRPr b="1" sz="29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/>
          </a:blip>
          <a:srcRect b="9990" l="0" r="0" t="0"/>
          <a:stretch/>
        </p:blipFill>
        <p:spPr>
          <a:xfrm>
            <a:off x="1838000" y="0"/>
            <a:ext cx="10354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2144325" y="1822700"/>
            <a:ext cx="242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Smart 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Home 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Automation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ctrTitle"/>
          </p:nvPr>
        </p:nvSpPr>
        <p:spPr>
          <a:xfrm>
            <a:off x="3291750" y="710404"/>
            <a:ext cx="85401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800"/>
              <a:buFont typeface="Bodoni"/>
              <a:buNone/>
            </a:pPr>
            <a:r>
              <a:rPr b="1" lang="en-US" sz="4500">
                <a:solidFill>
                  <a:srgbClr val="FF0000"/>
                </a:solidFill>
              </a:rPr>
              <a:t>SMART  HOME  AUTOMATION</a:t>
            </a:r>
            <a:endParaRPr b="1" sz="5300">
              <a:solidFill>
                <a:srgbClr val="575757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4749279" y="213199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Final Year Project</a:t>
            </a:r>
            <a:endParaRPr b="1" sz="4000"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5439750" y="3520400"/>
            <a:ext cx="6297126" cy="247950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7000"/>
              </a:scheme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042625" y="256225"/>
            <a:ext cx="6036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Advantages</a:t>
            </a:r>
            <a:endParaRPr b="1" sz="2800"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2619125" y="1390825"/>
            <a:ext cx="8883900" cy="480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32435" lvl="0" marL="457200" rtl="0" algn="l">
              <a:spcBef>
                <a:spcPts val="36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The main advantage of Home Automation through Android Mobile is that the Physically Challenged and Disabled People. 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Controlled through one common device.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Fast enough to realize the true power of wireless technology.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Replace television, air conditioner etc., remotes for sleep mode.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1933300" y="651050"/>
            <a:ext cx="10018800" cy="112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Disadvantages</a:t>
            </a:r>
            <a:endParaRPr b="1" sz="2800"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2619125" y="1686750"/>
            <a:ext cx="8883900" cy="45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835" lvl="0" marL="457200" rtl="0" algn="l">
              <a:spcBef>
                <a:spcPts val="36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can be used in a limited area (30 ft = 9.14 m).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57835" lvl="0" marL="457200" rtl="0" algn="l">
              <a:spcBef>
                <a:spcPts val="60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is too expensive.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57835" lvl="0" marL="457200" rtl="0" algn="l">
              <a:spcBef>
                <a:spcPts val="60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can not repair easily.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886400" y="133200"/>
            <a:ext cx="6870300" cy="112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Software Design</a:t>
            </a:r>
            <a:endParaRPr b="1" sz="2800"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2619125" y="1331575"/>
            <a:ext cx="8883900" cy="498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-406257" lvl="0" marL="457200" rtl="0" algn="l">
              <a:spcBef>
                <a:spcPts val="36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Android uses Bionic in place of a standard C library, originally developed by Google specifically for Android, as a derivation of the BSD's standard C library code.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06257" lvl="0" marL="457200" rtl="0" algn="l">
              <a:spcBef>
                <a:spcPts val="60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BSD  Bionic has several major features specific to the Linux kernel, and its development continues independently of other Android's source code bases.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06257" lvl="0" marL="457200" rtl="0" algn="l">
              <a:spcBef>
                <a:spcPts val="60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The main benefits of using Bionic instead of the GNU C Library (glibc) are its different licensing model, smaller runtime footprint, and optimization for low-frequency CPUs.</a:t>
            </a:r>
            <a:endParaRPr sz="3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4631175" y="444000"/>
            <a:ext cx="4415700" cy="66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Application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2249000" y="1109700"/>
            <a:ext cx="9647100" cy="54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26085" lvl="0" marL="457200" rtl="0" algn="l">
              <a:spcBef>
                <a:spcPts val="36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Yet there is an increasing demand for smart homes, where controlled through one common device. This wireless technology is especially useful in home environment.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Lights and appliances (direct, </a:t>
            </a:r>
            <a:r>
              <a:rPr lang="en-US" sz="2900"/>
              <a:t>powerline</a:t>
            </a:r>
            <a:r>
              <a:rPr lang="en-US" sz="2900"/>
              <a:t> or wireless)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TV, VCR, DVD, Tivo (IR)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Monitor weather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Temperature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Thermostats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Internet Information</a:t>
            </a:r>
            <a:endParaRPr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847700" y="300600"/>
            <a:ext cx="10018800" cy="123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Conclusion</a:t>
            </a:r>
            <a:endParaRPr b="1" sz="2800"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323000" y="1701550"/>
            <a:ext cx="9439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51485" lvl="0" marL="457200" rtl="0" algn="l">
              <a:spcBef>
                <a:spcPts val="36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Prime objective is to assist handicapped / old aged people.</a:t>
            </a:r>
            <a:endParaRPr sz="3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51485" lvl="0" marL="457200" rtl="0" algn="l">
              <a:spcBef>
                <a:spcPts val="60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This project is based on Android &amp; Arduino platform both of which are FOSS (Free Open Source Software).</a:t>
            </a:r>
            <a:endParaRPr sz="3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51485" lvl="0" marL="457200" rtl="0" algn="l">
              <a:spcBef>
                <a:spcPts val="60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The design consists of Android phone with home automation devices.</a:t>
            </a:r>
            <a:endParaRPr sz="3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017350" y="367625"/>
            <a:ext cx="7623900" cy="83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References</a:t>
            </a:r>
            <a:endParaRPr b="1" sz="2800"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2435325" y="971875"/>
            <a:ext cx="9327600" cy="578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554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204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3"/>
              </a:rPr>
              <a:t>https://www.slideshare.net/JKartik1/bluetooth-based-home-automation/</a:t>
            </a:r>
            <a:endParaRPr b="1" sz="212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20"/>
          </a:p>
          <a:p>
            <a:pPr indent="-368554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4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4"/>
              </a:rPr>
              <a:t>https://slideplayer.com/slide/6034640/</a:t>
            </a:r>
            <a:endParaRPr b="1" sz="212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20"/>
          </a:p>
          <a:p>
            <a:pPr indent="-368554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4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5"/>
              </a:rPr>
              <a:t>https://fdocuments.in/document/android-based-home-automation.html</a:t>
            </a:r>
            <a:endParaRPr b="1" sz="212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20"/>
          </a:p>
          <a:p>
            <a:pPr indent="-36322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0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6"/>
              </a:rPr>
              <a:t>https://www.scribd.com/doc/85220856/Home-Automation-Ppt-Modified-2</a:t>
            </a:r>
            <a:endParaRPr b="1" sz="212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20"/>
          </a:p>
          <a:p>
            <a:pPr indent="-36322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0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7"/>
              </a:rPr>
              <a:t>https://mysteriousmaniacs.weebly.com/uploads/1/2/5/6/12565748/home_automation.pdf</a:t>
            </a:r>
            <a:endParaRPr b="1" sz="212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20"/>
          </a:p>
          <a:p>
            <a:pPr indent="-36322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0"/>
              <a:buChar char="➢"/>
            </a:pPr>
            <a:r>
              <a:rPr b="1" lang="en-US" sz="2120" u="sng">
                <a:solidFill>
                  <a:schemeClr val="hlink"/>
                </a:solidFill>
                <a:hlinkClick r:id="rId8"/>
              </a:rPr>
              <a:t>https://cupdf.com/document/presentation-on-home-automation.html</a:t>
            </a:r>
            <a:endParaRPr b="1" sz="21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8416" l="0" r="0" t="1184"/>
          <a:stretch/>
        </p:blipFill>
        <p:spPr>
          <a:xfrm>
            <a:off x="2588500" y="0"/>
            <a:ext cx="96034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296550" y="318625"/>
            <a:ext cx="6036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CONTENT</a:t>
            </a:r>
            <a:endParaRPr b="1" sz="2800"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964250" y="1390825"/>
            <a:ext cx="6313200" cy="495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371284" lvl="0" marL="457200" rtl="0" algn="l">
              <a:spcBef>
                <a:spcPts val="36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Introduction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What is Home Automation?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About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Component Used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Technologies Used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Android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Bluetooth Module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Why prefer Bluetooth?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Arduino and It’s Features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Relay</a:t>
            </a:r>
            <a:endParaRPr sz="3000"/>
          </a:p>
          <a:p>
            <a:pPr indent="-371284" lvl="0" marL="457200" rtl="0" algn="l">
              <a:spcBef>
                <a:spcPts val="0"/>
              </a:spcBef>
              <a:spcAft>
                <a:spcPts val="0"/>
              </a:spcAft>
              <a:buSzPct val="106999"/>
              <a:buChar char="❏"/>
            </a:pPr>
            <a:r>
              <a:rPr lang="en-US" sz="3000"/>
              <a:t>Circuit and Block Diagram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Screenshots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Advantages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Disadvantages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Application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Conclusion</a:t>
            </a:r>
            <a:endParaRPr sz="3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000"/>
              <a:t>References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042625" y="256225"/>
            <a:ext cx="6036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INTRODUCTION</a:t>
            </a:r>
            <a:endParaRPr b="1" sz="2800"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619125" y="1390825"/>
            <a:ext cx="8883900" cy="495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2435" lvl="0" marL="457200" rtl="0" algn="l">
              <a:spcBef>
                <a:spcPts val="36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There is an increasing demand for smart homes, where appliances react automatically to changing environmental conditions and can be easily controlled through one common device.  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This paper presents a possible solution whereby the user controls devices by employing a central Field Programmable Gate Array (FPGA), where control is communicated to the FPGA from a mobile phone through its Bluetooth interface.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021750" y="0"/>
            <a:ext cx="9435300" cy="120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WHAT IS HOME AUTOMATION?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205450" y="1209900"/>
            <a:ext cx="9527400" cy="51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A technique to use computer / smartphone and Information Technology in controlling Home appliances and Home features is called Home Automation.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It is automation of the: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Home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Housework</a:t>
            </a:r>
            <a:r>
              <a:rPr lang="en-US" sz="2700"/>
              <a:t> or,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Household activity.</a:t>
            </a: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Home automation may include centralized control: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Lighting of entire house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HVAC (heating, ventilation and air conditioning)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5273225" y="223475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About</a:t>
            </a:r>
            <a:endParaRPr b="1" sz="3200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439825" y="1198475"/>
            <a:ext cx="9188400" cy="522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96462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This wireless technology is especially useful in home environment, where there exists hardly any infrastructure to interconnect intelligent appliances.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6462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It could be suitably used for home automation in a cost-effective manner.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6462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Operating over unlicensed, universally available frequency of 2.4 GHz, it can link digital devices within a range of 10 m (expandable to 100 m, by increasing the transmitted power) at the speed of 1 Mbps.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6462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Building upon this theme; we propose a home automation system based on Bluetooth technology.  The overall system should be fast enough to realize the true power of wireless technology.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11670" l="0" r="0" t="10629"/>
          <a:stretch/>
        </p:blipFill>
        <p:spPr>
          <a:xfrm rot="-5400000">
            <a:off x="7211137" y="913686"/>
            <a:ext cx="3620351" cy="59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3810975" y="229325"/>
            <a:ext cx="679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Components  Used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994875" y="1305225"/>
            <a:ext cx="38409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MicroController ATMEGA8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Relay ( 2 pcs_6V/1A)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Adapter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Bluetooth Device HC_05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Bulb as load( 2 pcs_60W)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Android Mobile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➢"/>
            </a:pPr>
            <a:r>
              <a:rPr b="1"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Jumper Wires</a:t>
            </a:r>
            <a:endParaRPr b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3526525" y="290600"/>
            <a:ext cx="679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Technologies</a:t>
            </a:r>
            <a:r>
              <a:rPr b="1" lang="en-US" sz="5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Used</a:t>
            </a:r>
            <a:endParaRPr b="1" sz="17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679700" y="1501025"/>
            <a:ext cx="61842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Flask Framework (Python Language)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Javascript (for Backend)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Java and XML (for Android App)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HTML, CSS, Bootstrap (for Frontend)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Embedded</a:t>
            </a: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 Language (on Arduino IDE)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rbel"/>
              <a:buChar char="➢"/>
            </a:pPr>
            <a:r>
              <a:rPr b="1"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Firebase (as Database)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703675" y="650050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Working</a:t>
            </a:r>
            <a:endParaRPr b="1" sz="3200"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2439825" y="1583175"/>
            <a:ext cx="9188400" cy="483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26085" lvl="0" marL="457200" rtl="0" algn="l">
              <a:spcBef>
                <a:spcPts val="36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It uses M-8870 DTMF (Dual Tone Multi Frequency) decoder IC which decodes tone generated by the keypad of cell phone.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Data is transmitted as pairs of tones. 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DTMF signal can be tapped directly from the microphone pin of cell phone device.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