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  <p:embeddedFont>
      <p:font typeface="Bodoni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Bodoni-regular.fntdata"/><Relationship Id="rId27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doni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doni-boldItalic.fntdata"/><Relationship Id="rId30" Type="http://schemas.openxmlformats.org/officeDocument/2006/relationships/font" Target="fonts/Bodoni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296ee44f5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296ee44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296ee44f5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296ee44f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96ee44f5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96ee44f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96ee44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296ee44f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296ee44f5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296ee44f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96ee44f5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96ee44f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296ee44f5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296ee44f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296ee44f5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296ee44f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296ee44f5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296ee44f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296ee44f5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296ee44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296ee44f5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296ee44f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96ee44f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296ee44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296ee44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3296ee44f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96ee44f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96ee44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96ee44f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296ee44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296ee44f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296ee44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296ee44f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296ee44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74" y="2353350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24" name="Google Shape;24;p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rtl="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110154" y="527538"/>
            <a:ext cx="8792308" cy="12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730793" y="3614053"/>
            <a:ext cx="8134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 u="non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: SMART HOME AUTOMATION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403839" y="304335"/>
            <a:ext cx="1078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RAJASTHAN INSTITUTE OF ENGINEERING AND TECHNOLOGY, JAIPUR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817550" y="4822300"/>
            <a:ext cx="4068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Vicky Kumar		        18ERECS080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 Malpani		18ERECS009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Anil Puri Goswami	18ERECS008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Vritika Jangir		18ERECS089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403848" y="4822306"/>
            <a:ext cx="39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Saroj Hiranwal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937471" y="3070917"/>
            <a:ext cx="77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 </a:t>
            </a:r>
            <a:endParaRPr b="1" sz="1500"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348" y="1096872"/>
            <a:ext cx="1587831" cy="1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852800" y="251525"/>
            <a:ext cx="5587200" cy="10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Circuit Diagram</a:t>
            </a:r>
            <a:endParaRPr b="1" sz="320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25" y="1873525"/>
            <a:ext cx="8900875" cy="49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3525"/>
            <a:ext cx="3314343" cy="49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918125" y="604100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Working</a:t>
            </a:r>
            <a:endParaRPr b="1" sz="3200"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2439825" y="1583175"/>
            <a:ext cx="9188400" cy="483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26085" lvl="0" marL="457200" rtl="0" algn="l">
              <a:spcBef>
                <a:spcPts val="36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It uses M-8870 DTMF (Dual Tone Multi Frequency) decoder IC which decodes tone generated by the keypad of cell phone.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Data is transmitted as pairs of tones. 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DTMF signal can be tapped directly from the microphone pin of cell phone device.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5273225" y="315400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About</a:t>
            </a:r>
            <a:endParaRPr b="1" sz="3200"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2439825" y="1198475"/>
            <a:ext cx="9188400" cy="522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411273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This wireless technology is especially useful in home environment, where there exists hardly any infrastructure to interconnect intelligent appliances. It could be suitably used for home automation in a cost-effective manner.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1273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Operating over unlicensed, universally available frequency of 2.4 GHz, it can link digital devices within a range of 10 m (expandable to 100 m, by increasing the transmitted power) at the speed of 1 Mbps.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1273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Building upon this theme; we propose a home automation system based on Bluetooth technology.  The overall system should be fast enough to realize the true power of wireless technology.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825" y="0"/>
            <a:ext cx="30872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1255" r="2191" t="0"/>
          <a:stretch/>
        </p:blipFill>
        <p:spPr>
          <a:xfrm>
            <a:off x="5797325" y="4117443"/>
            <a:ext cx="6394674" cy="274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5">
            <a:alphaModFix/>
          </a:blip>
          <a:srcRect b="11670" l="0" r="0" t="10629"/>
          <a:stretch/>
        </p:blipFill>
        <p:spPr>
          <a:xfrm rot="-5400000">
            <a:off x="7001712" y="-1242687"/>
            <a:ext cx="3909300" cy="63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9990" l="0" r="0" t="0"/>
          <a:stretch/>
        </p:blipFill>
        <p:spPr>
          <a:xfrm>
            <a:off x="1838000" y="0"/>
            <a:ext cx="10354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2144325" y="1822700"/>
            <a:ext cx="242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Smart 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Home 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rbel"/>
                <a:ea typeface="Corbel"/>
                <a:cs typeface="Corbel"/>
                <a:sym typeface="Corbel"/>
              </a:rPr>
              <a:t>Automation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042625" y="256225"/>
            <a:ext cx="6036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ADVANTAGES</a:t>
            </a:r>
            <a:endParaRPr b="1" sz="2800"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2619125" y="1390825"/>
            <a:ext cx="8883900" cy="480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32435" lvl="0" marL="457200" rtl="0" algn="l">
              <a:spcBef>
                <a:spcPts val="36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The main advantage of Home Automation through Android Mobile is that the Physically Challenged and Disabled People. 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Controlled through one common device.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Fast enough to realize the true power of wireless technology.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Replace television, air conditioner etc., remotes for sleep mode.Smart Home.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933300" y="651050"/>
            <a:ext cx="10018800" cy="112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Disadvantages</a:t>
            </a:r>
            <a:endParaRPr b="1" sz="2800"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19125" y="1686750"/>
            <a:ext cx="8883900" cy="45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835" lvl="0" marL="457200" rtl="0" algn="l">
              <a:spcBef>
                <a:spcPts val="36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can be used in a limited area (30 ft = 9.14 m).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57835" lvl="0" marL="457200" rtl="0" algn="l">
              <a:spcBef>
                <a:spcPts val="60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is expensive too.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57835" lvl="0" marL="457200" rtl="0" algn="l">
              <a:spcBef>
                <a:spcPts val="600"/>
              </a:spcBef>
              <a:spcAft>
                <a:spcPts val="0"/>
              </a:spcAft>
              <a:buSzPts val="3610"/>
              <a:buChar char="➢"/>
            </a:pPr>
            <a:r>
              <a:rPr lang="en-US" sz="3400"/>
              <a:t>It can not repair easily.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886400" y="133200"/>
            <a:ext cx="6870300" cy="112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SOFTWARE  DESIGN</a:t>
            </a:r>
            <a:endParaRPr b="1" sz="2800"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619125" y="1331575"/>
            <a:ext cx="8883900" cy="498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-406257" lvl="0" marL="457200" rtl="0" algn="l">
              <a:spcBef>
                <a:spcPts val="36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Android uses Bionic in place of a standard C library, originally developed by Google specifically for Android, as a derivation of the BSD's standard C library code.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06257" lvl="0" marL="457200" rtl="0" algn="l">
              <a:spcBef>
                <a:spcPts val="60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BSD  Bionic has several major features specific to the Linux kernel, and its development continues independently of other Android's source code bases.</a:t>
            </a:r>
            <a:endParaRPr sz="3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06257" lvl="0" marL="457200" rtl="0" algn="l">
              <a:spcBef>
                <a:spcPts val="600"/>
              </a:spcBef>
              <a:spcAft>
                <a:spcPts val="0"/>
              </a:spcAft>
              <a:buSzPct val="106176"/>
              <a:buChar char="➢"/>
            </a:pPr>
            <a:r>
              <a:rPr lang="en-US" sz="3400"/>
              <a:t>The main benefits of using Bionic instead of the GNU C Library (glibc) are its different licensing model, smaller runtime footprint, and optimization for low-frequency CPUs.</a:t>
            </a:r>
            <a:endParaRPr sz="3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4631175" y="444000"/>
            <a:ext cx="4415700" cy="66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APPLICATION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2249000" y="1109700"/>
            <a:ext cx="9647100" cy="54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26085" lvl="0" marL="457200" rtl="0" algn="l">
              <a:spcBef>
                <a:spcPts val="36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Yet there is an increasing demand for smart homes, where controlled through one common device. This wireless technology is especially useful in home environment.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Lights and appliances (direct, </a:t>
            </a:r>
            <a:r>
              <a:rPr lang="en-US" sz="2900"/>
              <a:t>powerline</a:t>
            </a:r>
            <a:r>
              <a:rPr lang="en-US" sz="2900"/>
              <a:t> or wireless)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TV, VCR, DVD, Tivo (IR)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Monitor weather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Temperature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Thermostats</a:t>
            </a:r>
            <a:endParaRPr sz="2900"/>
          </a:p>
          <a:p>
            <a:pPr indent="-426085" lvl="0" marL="457200" rtl="0" algn="l">
              <a:spcBef>
                <a:spcPts val="0"/>
              </a:spcBef>
              <a:spcAft>
                <a:spcPts val="0"/>
              </a:spcAft>
              <a:buSzPts val="3110"/>
              <a:buChar char="❖"/>
            </a:pPr>
            <a:r>
              <a:rPr lang="en-US" sz="2900"/>
              <a:t>Internet Information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847700" y="300600"/>
            <a:ext cx="10018800" cy="123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CONCLUSION</a:t>
            </a:r>
            <a:endParaRPr b="1" sz="2800"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2323000" y="1701550"/>
            <a:ext cx="9439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51485" lvl="0" marL="457200" rtl="0" algn="l">
              <a:spcBef>
                <a:spcPts val="36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Prime objective is to assist handicapped / old aged people.</a:t>
            </a:r>
            <a:endParaRPr sz="3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51485" lvl="0" marL="457200" rtl="0" algn="l">
              <a:spcBef>
                <a:spcPts val="60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This project is based on Android &amp; Arduino platform both of which are FOSS (Free Open Source Software).</a:t>
            </a:r>
            <a:endParaRPr sz="3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51485" lvl="0" marL="457200" rtl="0" algn="l">
              <a:spcBef>
                <a:spcPts val="600"/>
              </a:spcBef>
              <a:spcAft>
                <a:spcPts val="0"/>
              </a:spcAft>
              <a:buSzPts val="3510"/>
              <a:buChar char="➢"/>
            </a:pPr>
            <a:r>
              <a:rPr lang="en-US" sz="3300"/>
              <a:t>The design consists of Android phone with home automation devices.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ctrTitle"/>
          </p:nvPr>
        </p:nvSpPr>
        <p:spPr>
          <a:xfrm>
            <a:off x="3165225" y="1627579"/>
            <a:ext cx="85401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800"/>
              <a:buFont typeface="Bodoni"/>
              <a:buNone/>
            </a:pPr>
            <a:r>
              <a:rPr b="1" lang="en-US" sz="4500">
                <a:solidFill>
                  <a:srgbClr val="FF0000"/>
                </a:solidFill>
              </a:rPr>
              <a:t>SMART  HOME  AUTOMATION</a:t>
            </a:r>
            <a:endParaRPr b="1" sz="5300">
              <a:solidFill>
                <a:srgbClr val="575757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4717654" y="3096622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Final Year Project</a:t>
            </a:r>
            <a:endParaRPr b="1" sz="40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042625" y="256225"/>
            <a:ext cx="60369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INTRODUCTION</a:t>
            </a:r>
            <a:endParaRPr b="1" sz="2800"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619125" y="1390825"/>
            <a:ext cx="8883900" cy="495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2435" lvl="0" marL="457200" rtl="0" algn="l">
              <a:spcBef>
                <a:spcPts val="36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There is an increasing demand for smart homes, where appliances react automatically to changing environmental conditions and can be easily controlled through one common device.  </a:t>
            </a:r>
            <a:endParaRPr sz="3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32435" lvl="0" marL="457200" rtl="0" algn="l">
              <a:spcBef>
                <a:spcPts val="60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This paper presents a possible solution whereby the user controls devices by employing a central Field Programmable Gate Array (FPGA), where control is communicated to the FPGA from a mobile phone through its Bluetooth interface.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2021750" y="0"/>
            <a:ext cx="9435300" cy="120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WHAT IS HOME AUTOMATION?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2205450" y="1209900"/>
            <a:ext cx="9527400" cy="51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A technique to use computer / smartphone and Information Technology in controlling Home appliances and Home features is called Home Automation.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It is automation of the: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Home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Housework</a:t>
            </a:r>
            <a:r>
              <a:rPr lang="en-US" sz="2700"/>
              <a:t> or,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Household activity.</a:t>
            </a: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Home automation may include centralized control: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Lighting of entire house </a:t>
            </a:r>
            <a:endParaRPr sz="2700"/>
          </a:p>
          <a:p>
            <a:pPr indent="-4133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10"/>
              <a:buChar char="•"/>
            </a:pPr>
            <a:r>
              <a:rPr lang="en-US" sz="2700"/>
              <a:t>HVAC (heating, ventilation and air conditioning)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11902" r="0" t="0"/>
          <a:stretch/>
        </p:blipFill>
        <p:spPr>
          <a:xfrm>
            <a:off x="4129225" y="0"/>
            <a:ext cx="80627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484225" y="505450"/>
            <a:ext cx="100188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COMPONENTS USED</a:t>
            </a:r>
            <a:endParaRPr b="1" sz="2800"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2619125" y="1210050"/>
            <a:ext cx="8883900" cy="542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2435" lvl="0" marL="457200" rtl="0" algn="l">
              <a:spcBef>
                <a:spcPts val="36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MicroController</a:t>
            </a:r>
            <a:r>
              <a:rPr lang="en-US" sz="3000"/>
              <a:t> ATMEGA8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Relay ( 2 pcs_6V/1A)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Bluetooth Device HC_05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Bulb as load( 2 pcs_60W)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Light Emitting Diode(2 pcs_3.5V/2mA)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Android Mobile(2.2_still now(4.0))</a:t>
            </a:r>
            <a:endParaRPr sz="3000"/>
          </a:p>
          <a:p>
            <a:pPr indent="-432435" lvl="0" marL="457200" rtl="0" algn="l">
              <a:spcBef>
                <a:spcPts val="0"/>
              </a:spcBef>
              <a:spcAft>
                <a:spcPts val="0"/>
              </a:spcAft>
              <a:buSzPts val="3210"/>
              <a:buChar char="➢"/>
            </a:pPr>
            <a:r>
              <a:rPr lang="en-US" sz="3000"/>
              <a:t>Bipolar junction transistor_BC547 (2 pcs_6V/100mA)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484300" y="137850"/>
            <a:ext cx="10018800" cy="107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Bluetooth Module</a:t>
            </a:r>
            <a:endParaRPr b="1" sz="2800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875100" y="1439750"/>
            <a:ext cx="7627800" cy="470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81650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HC-05 is a </a:t>
            </a:r>
            <a:r>
              <a:rPr lang="en-US" sz="2900"/>
              <a:t>Bluetooth Smart</a:t>
            </a:r>
            <a:r>
              <a:rPr lang="en-US" sz="2900"/>
              <a:t> module targeted for low-power sensors and accessories. 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It integrates all features required for a </a:t>
            </a:r>
            <a:r>
              <a:rPr lang="en-US" sz="2900"/>
              <a:t>Bluetooth Smart</a:t>
            </a:r>
            <a:r>
              <a:rPr lang="en-US" sz="2900"/>
              <a:t> application.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It is powered directly from a standard 3V coin cell battery or a pair of AAA batteries. 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In the lowest power sleep mode it merely consumes 500 nA and will wake up within a few hundred microseconds.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81650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4 Pins (VCC, GND, RX, TX)</a:t>
            </a:r>
            <a:endParaRPr sz="29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5050" y="2719550"/>
            <a:ext cx="5675600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92600" y="175025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ARDUINO</a:t>
            </a:r>
            <a:endParaRPr b="1" sz="3200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2130650" y="1331650"/>
            <a:ext cx="6081900" cy="519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96462" lvl="0" marL="457200" rtl="0" algn="l">
              <a:spcBef>
                <a:spcPts val="36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Arduino is an open-source hardware and software company, project and user community that designs and manufactures single-board microcontrollers and microcontroller kits for building digital devices. 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6462" lvl="0" marL="457200" rtl="0" algn="l">
              <a:spcBef>
                <a:spcPts val="600"/>
              </a:spcBef>
              <a:spcAft>
                <a:spcPts val="0"/>
              </a:spcAft>
              <a:buSzPct val="107241"/>
              <a:buChar char="➢"/>
            </a:pPr>
            <a:r>
              <a:rPr lang="en-US" sz="2900"/>
              <a:t>Its hardware products are licensed under a CC-BY-SA license, while software is licensed under the GNU Lesser General Public License (LGPL) or the GNU General Public License (GPL), permitting the manufacture of Arduino boards and software distribution by anyone. </a:t>
            </a:r>
            <a:endParaRPr sz="29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010324" y="2318488"/>
            <a:ext cx="4611026" cy="32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92600" y="175025"/>
            <a:ext cx="42318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0000"/>
                </a:solidFill>
              </a:rPr>
              <a:t>Relay</a:t>
            </a:r>
            <a:endParaRPr b="1" sz="3200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2130650" y="1331650"/>
            <a:ext cx="6081900" cy="519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26085" lvl="0" marL="457200" rtl="0" algn="l">
              <a:spcBef>
                <a:spcPts val="36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A Relay is an electrically operated switch.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Relays are used where it is necessary to control a circuit by a low-power signal.</a:t>
            </a:r>
            <a:endParaRPr sz="2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Relays protect electrical circuits from overload or faults.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26085" lvl="0" marL="457200" rtl="0" algn="l">
              <a:spcBef>
                <a:spcPts val="600"/>
              </a:spcBef>
              <a:spcAft>
                <a:spcPts val="0"/>
              </a:spcAft>
              <a:buSzPts val="3110"/>
              <a:buChar char="➢"/>
            </a:pPr>
            <a:r>
              <a:rPr lang="en-US" sz="2900"/>
              <a:t>Rating: 6V/1A</a:t>
            </a:r>
            <a:endParaRPr sz="2900"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025" y="1591675"/>
            <a:ext cx="3674650" cy="36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