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73" r:id="rId2"/>
    <p:sldId id="272" r:id="rId3"/>
    <p:sldId id="275" r:id="rId4"/>
    <p:sldId id="277" r:id="rId5"/>
    <p:sldId id="278" r:id="rId6"/>
    <p:sldId id="281" r:id="rId7"/>
    <p:sldId id="282" r:id="rId8"/>
    <p:sldId id="289" r:id="rId9"/>
    <p:sldId id="283" r:id="rId10"/>
    <p:sldId id="285" r:id="rId11"/>
    <p:sldId id="258" r:id="rId12"/>
    <p:sldId id="284" r:id="rId13"/>
    <p:sldId id="262" r:id="rId14"/>
    <p:sldId id="268" r:id="rId15"/>
    <p:sldId id="267" r:id="rId16"/>
    <p:sldId id="271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F671B"/>
    <a:srgbClr val="111111"/>
    <a:srgbClr val="0033CC"/>
    <a:srgbClr val="184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43516-FF8A-4ECD-A144-D175E1A2E489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E3FCC-C683-4F14-B2A7-157D27AFE94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Android has an active community of developers  who use the 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Android Open Source Project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 (AOSP) source code to develop and distribute their own modified versions of the operating system.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8E9766A-581E-43CD-BFDB-B67DB472EF55}" type="parTrans" cxnId="{B589C447-2B7C-470A-9DD1-D5DCD00EA80A}">
      <dgm:prSet/>
      <dgm:spPr/>
      <dgm:t>
        <a:bodyPr/>
        <a:lstStyle/>
        <a:p>
          <a:endParaRPr lang="en-US"/>
        </a:p>
      </dgm:t>
    </dgm:pt>
    <dgm:pt modelId="{D683E65C-6143-4C0D-8B4B-3540844DBED1}" type="sibTrans" cxnId="{B589C447-2B7C-470A-9DD1-D5DCD00EA80A}">
      <dgm:prSet/>
      <dgm:spPr/>
      <dgm:t>
        <a:bodyPr/>
        <a:lstStyle/>
        <a:p>
          <a:endParaRPr lang="en-US"/>
        </a:p>
      </dgm:t>
    </dgm:pt>
    <dgm:pt modelId="{3B9291AA-8456-4571-88AD-4E1F4A71D87F}" type="pres">
      <dgm:prSet presAssocID="{A8C43516-FF8A-4ECD-A144-D175E1A2E48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8634A-1F30-4C31-A9FE-E3A6BDA826B5}" type="pres">
      <dgm:prSet presAssocID="{A8C43516-FF8A-4ECD-A144-D175E1A2E489}" presName="radial" presStyleCnt="0">
        <dgm:presLayoutVars>
          <dgm:animLvl val="ctr"/>
        </dgm:presLayoutVars>
      </dgm:prSet>
      <dgm:spPr/>
    </dgm:pt>
    <dgm:pt modelId="{4672D14E-36E1-4BDE-97B5-DF78F03D6D72}" type="pres">
      <dgm:prSet presAssocID="{B99E3FCC-C683-4F14-B2A7-157D27AFE94F}" presName="centerShape" presStyleLbl="vennNode1" presStyleIdx="0" presStyleCnt="1" custScaleX="103226"/>
      <dgm:spPr/>
      <dgm:t>
        <a:bodyPr/>
        <a:lstStyle/>
        <a:p>
          <a:endParaRPr lang="en-US"/>
        </a:p>
      </dgm:t>
    </dgm:pt>
  </dgm:ptLst>
  <dgm:cxnLst>
    <dgm:cxn modelId="{B589C447-2B7C-470A-9DD1-D5DCD00EA80A}" srcId="{A8C43516-FF8A-4ECD-A144-D175E1A2E489}" destId="{B99E3FCC-C683-4F14-B2A7-157D27AFE94F}" srcOrd="0" destOrd="0" parTransId="{08E9766A-581E-43CD-BFDB-B67DB472EF55}" sibTransId="{D683E65C-6143-4C0D-8B4B-3540844DBED1}"/>
    <dgm:cxn modelId="{1F818687-65D8-449C-9095-EEC94D6C5772}" type="presOf" srcId="{A8C43516-FF8A-4ECD-A144-D175E1A2E489}" destId="{3B9291AA-8456-4571-88AD-4E1F4A71D87F}" srcOrd="0" destOrd="0" presId="urn:microsoft.com/office/officeart/2005/8/layout/radial3"/>
    <dgm:cxn modelId="{529C972C-CECF-4F14-B069-0D32ACB3EAB4}" type="presOf" srcId="{B99E3FCC-C683-4F14-B2A7-157D27AFE94F}" destId="{4672D14E-36E1-4BDE-97B5-DF78F03D6D72}" srcOrd="0" destOrd="0" presId="urn:microsoft.com/office/officeart/2005/8/layout/radial3"/>
    <dgm:cxn modelId="{34C691BF-A492-4F76-BDA8-491A7FE5B389}" type="presParOf" srcId="{3B9291AA-8456-4571-88AD-4E1F4A71D87F}" destId="{DB88634A-1F30-4C31-A9FE-E3A6BDA826B5}" srcOrd="0" destOrd="0" presId="urn:microsoft.com/office/officeart/2005/8/layout/radial3"/>
    <dgm:cxn modelId="{9950DF5C-41E8-440C-9546-CDE795DAB663}" type="presParOf" srcId="{DB88634A-1F30-4C31-A9FE-E3A6BDA826B5}" destId="{4672D14E-36E1-4BDE-97B5-DF78F03D6D72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D14E-36E1-4BDE-97B5-DF78F03D6D72}">
      <dsp:nvSpPr>
        <dsp:cNvPr id="0" name=""/>
        <dsp:cNvSpPr/>
      </dsp:nvSpPr>
      <dsp:spPr>
        <a:xfrm>
          <a:off x="1371595" y="0"/>
          <a:ext cx="4876809" cy="47243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Android has an active community of developers  who use the </a:t>
          </a:r>
          <a:r>
            <a:rPr lang="en-US" sz="2700" i="1" kern="1200" dirty="0" smtClean="0">
              <a:latin typeface="Times New Roman" pitchFamily="18" charset="0"/>
              <a:cs typeface="Times New Roman" pitchFamily="18" charset="0"/>
            </a:rPr>
            <a:t>Android Open Source Project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 (AOSP) source code to develop and distribute their own modified versions of the operating system.</a:t>
          </a:r>
          <a:endParaRPr lang="en-US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85787" y="691872"/>
        <a:ext cx="3448425" cy="334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1DA1C-ADB0-4CF1-9F46-25D0BB3B07FA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49EF-2F0D-416A-B6EE-8B5C48AEB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749EF-2F0D-416A-B6EE-8B5C48AEB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/>
            </p:nvSpPr>
            <p:spPr>
              <a:xfrm>
                <a:off x="152399" y="13648"/>
                <a:ext cx="8839201" cy="3581400"/>
              </a:xfrm>
              <a:prstGeom prst="rect">
                <a:avLst/>
              </a:prstGeom>
            </p:spPr>
            <p:txBody>
              <a:bodyPr vert="horz" lIns="0" rIns="0" bIns="0" anchor="b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𝑯𝒆𝒂𝒗𝒆𝒏</m:t>
                      </m:r>
                      <m:r>
                        <a:rPr lang="en-AU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’</m:t>
                      </m:r>
                      <m:r>
                        <a:rPr lang="en-AU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𝒔</m:t>
                      </m:r>
                      <m:r>
                        <a:rPr lang="en-AU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𝑳𝒊𝒈𝒉𝒕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𝑰𝒔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𝑶𝒖𝒓</m:t>
                      </m:r>
                      <m:r>
                        <a:rPr lang="en-AU" sz="20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AU" sz="20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𝑮𝒖𝒊𝒅𝒆</m:t>
                      </m:r>
                    </m:oMath>
                  </m:oMathPara>
                </a14:m>
                <a:r>
                  <a:rPr lang="en-AU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AU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AU" sz="3100" b="1" dirty="0" err="1">
                    <a:solidFill>
                      <a:srgbClr val="16059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Rajshahi</a:t>
                </a:r>
                <a:r>
                  <a:rPr lang="en-AU" sz="3100" b="1" dirty="0">
                    <a:solidFill>
                      <a:srgbClr val="16059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University of Engineering &amp; </a:t>
                </a:r>
                <a:r>
                  <a:rPr lang="en-AU" sz="3100" b="1" dirty="0" smtClean="0">
                    <a:solidFill>
                      <a:srgbClr val="16059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Technology</a:t>
                </a:r>
                <a:br>
                  <a:rPr lang="en-AU" sz="3100" b="1" dirty="0" smtClean="0">
                    <a:solidFill>
                      <a:srgbClr val="16059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AU" sz="3600" dirty="0">
                    <a:solidFill>
                      <a:srgbClr val="16059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AU" sz="3600" dirty="0">
                    <a:solidFill>
                      <a:srgbClr val="160597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AU" sz="36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AU" sz="3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AU" sz="36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AU" sz="36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3648"/>
                <a:ext cx="8839201" cy="3581400"/>
              </a:xfrm>
              <a:prstGeom prst="rect">
                <a:avLst/>
              </a:prstGeom>
              <a:blipFill rotWithShape="1">
                <a:blip r:embed="rId2"/>
                <a:stretch>
                  <a:fillRect b="-1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/>
        </p:nvSpPr>
        <p:spPr>
          <a:xfrm>
            <a:off x="-152399" y="4800600"/>
            <a:ext cx="8991600" cy="18288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AU" sz="20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    Department of </a:t>
            </a:r>
            <a:r>
              <a:rPr lang="en-AU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Electronics </a:t>
            </a:r>
            <a:r>
              <a:rPr lang="en-AU" sz="20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&amp; Telecommunication </a:t>
            </a:r>
            <a:r>
              <a:rPr lang="en-AU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20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4" name="Picture 3" descr="Mono-COLOR_01"/>
          <p:cNvPicPr/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3276600" y="1928173"/>
            <a:ext cx="2667000" cy="264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0"/>
            <a:bevelB prst="convex"/>
            <a:extrusionClr>
              <a:srgbClr val="F79646">
                <a:lumMod val="75000"/>
              </a:srgbClr>
            </a:extrusionClr>
          </a:sp3d>
        </p:spPr>
      </p:pic>
    </p:spTree>
    <p:extLst>
      <p:ext uri="{BB962C8B-B14F-4D97-AF65-F5344CB8AC3E}">
        <p14:creationId xmlns:p14="http://schemas.microsoft.com/office/powerpoint/2010/main" val="32586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427038"/>
            <a:ext cx="87812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n-US" smtClean="0">
                <a:solidFill>
                  <a:schemeClr val="accent3"/>
                </a:solidFill>
              </a:rPr>
              <a:t>                BLOCK DIAGRAM: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895600"/>
            <a:ext cx="1066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</a:t>
            </a:r>
            <a:r>
              <a:rPr lang="en-US" sz="2000" dirty="0" smtClean="0"/>
              <a:t>ser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516733" y="2514600"/>
            <a:ext cx="1826667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 Phone</a:t>
            </a:r>
          </a:p>
          <a:p>
            <a:pPr algn="ctr"/>
            <a:r>
              <a:rPr lang="en-US" dirty="0" smtClean="0"/>
              <a:t>(Android GUI)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399128" y="2981324"/>
            <a:ext cx="457200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6328" y="1981200"/>
            <a:ext cx="1773072" cy="2286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Control Board</a:t>
            </a:r>
          </a:p>
          <a:p>
            <a:pPr algn="ctr"/>
            <a:r>
              <a:rPr lang="en-US" dirty="0" smtClean="0"/>
              <a:t>(Bluetooth module, ATMEGA8</a:t>
            </a:r>
          </a:p>
          <a:p>
            <a:pPr algn="ctr"/>
            <a:r>
              <a:rPr lang="en-US" dirty="0" smtClean="0"/>
              <a:t>Relay)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629400" y="3015442"/>
            <a:ext cx="609600" cy="285750"/>
          </a:xfrm>
          <a:prstGeom prst="rightArrow">
            <a:avLst>
              <a:gd name="adj1" fmla="val 50000"/>
              <a:gd name="adj2" fmla="val 52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39000" y="2667000"/>
            <a:ext cx="1676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smtClean="0"/>
              <a:t>Appliance</a:t>
            </a:r>
            <a:endParaRPr lang="en-US" dirty="0"/>
          </a:p>
        </p:txBody>
      </p:sp>
      <p:pic>
        <p:nvPicPr>
          <p:cNvPr id="1026" name="Picture 2" descr="C:\Users\new hope\Desktop\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090" y="2595057"/>
            <a:ext cx="2952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w hope\Desktop\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53000"/>
            <a:ext cx="533400" cy="6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6629400" y="4953000"/>
            <a:ext cx="1295400" cy="6022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connection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4600" y="52541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2057400" y="3124201"/>
            <a:ext cx="459333" cy="29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873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               CIRCUIT DIAGRAM: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new hope\Desktop\hass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630" y="228600"/>
            <a:ext cx="653057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Interface :</a:t>
            </a:r>
            <a:endParaRPr lang="en-US" sz="36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3585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8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10463"/>
            <a:ext cx="7543800" cy="6451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 :</a:t>
            </a:r>
            <a:endParaRPr 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lenovo_pc\Desktop\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381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lenovo_pc\Desktop\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52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1"/>
            <a:ext cx="7010400" cy="6857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ADVANTAGES &amp; DISADVANTAGES:</a:t>
            </a:r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229599" cy="58674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800" b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through Android Mobile”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the 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Challenged and Disabled People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common device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enough to realize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true power of wireless technology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television,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etc., remotes for sleep mode.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800" b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82296" indent="0">
              <a:buNone/>
            </a:pPr>
            <a:endParaRPr lang="en-US" sz="2400" b="1" u="sng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 can be used in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limited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area(30ft=9.14m)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expensive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 repair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easily.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04801"/>
            <a:ext cx="72390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APPLICATION: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endParaRPr 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143000"/>
            <a:ext cx="79248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there is an increasing demand for smart homes, 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one common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wireless technology is especially useful in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Lights and appliances (direct, power line or wireless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pt-BR" sz="2400" dirty="0"/>
              <a:t>TV, VCR, DVD, Tivo (IR</a:t>
            </a:r>
            <a:r>
              <a:rPr lang="pt-BR" sz="2400" dirty="0" smtClean="0"/>
              <a:t>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Monitor </a:t>
            </a:r>
            <a:r>
              <a:rPr lang="en-US" sz="2400" dirty="0" smtClean="0"/>
              <a:t>weather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Temperature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Thermostats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Internet Information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62000"/>
            <a:ext cx="82296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3"/>
                </a:solidFill>
              </a:rPr>
              <a:t>     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FURTHER IMPROVEMENT: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24800" cy="121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technology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used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temperature controlled devices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590800"/>
            <a:ext cx="7620000" cy="6096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accent3"/>
                </a:solidFill>
              </a:rPr>
              <a:t>             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5608" y="11175682"/>
            <a:ext cx="7498080" cy="48006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prime objective is to assist handicapped/old aged people</a:t>
            </a:r>
          </a:p>
          <a:p>
            <a:r>
              <a:rPr lang="en-US" smtClean="0"/>
              <a:t>This project is based on Android &amp; Arduino platform both of which are FOSS(Free Open Source Software).</a:t>
            </a:r>
          </a:p>
          <a:p>
            <a:r>
              <a:rPr lang="en-US" smtClean="0"/>
              <a:t>The design consists of Android phone with home automation devices.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3200400"/>
            <a:ext cx="7943088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prime objective is to assist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handicapped/old aged people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project is based on Android platform which is FOSS(Free Open Source Software).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design consists of Android phone with home automation devices.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7187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382000" cy="106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8800" dirty="0" smtClean="0">
                <a:solidFill>
                  <a:srgbClr val="0000FF"/>
                </a:solidFill>
              </a:rPr>
              <a:t>      THANK YOU……..</a:t>
            </a:r>
            <a:endParaRPr lang="en-US" sz="8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57400"/>
            <a:ext cx="7242048" cy="1828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project presentation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" y="4878104"/>
            <a:ext cx="1081967" cy="1903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98169"/>
            <a:ext cx="607827" cy="1011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152401"/>
            <a:ext cx="88392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Course title :  Electronic Project Design &amp; Development.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Course N0: ETE 300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  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Project Title:</a:t>
            </a:r>
            <a:r>
              <a:rPr lang="en-US" sz="2400" b="1" dirty="0" smtClean="0">
                <a:solidFill>
                  <a:srgbClr val="1F671B"/>
                </a:solidFill>
                <a:latin typeface="Times New Roman" pitchFamily="18" charset="0"/>
                <a:cs typeface="Times New Roman" pitchFamily="18" charset="0"/>
              </a:rPr>
              <a:t>Android Based Home Automation Using Bluetooth Module.</a:t>
            </a:r>
          </a:p>
          <a:p>
            <a:pPr algn="ctr"/>
            <a:endParaRPr lang="en-US" sz="2400" dirty="0" smtClean="0">
              <a:solidFill>
                <a:srgbClr val="1F671B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Supervised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 Imran </a:t>
            </a:r>
            <a:r>
              <a:rPr lang="en-US" sz="2400" b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Assistant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Professor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ETE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Prepared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Prepared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Md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Linkon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sarker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Roll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no: 114060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Roll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no: 114041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ETE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ETE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WHAT IS HOME AUTOMATION?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A technique to use computer/smartphone and Information Technology in controlling Home appliances and Home features is called Home Automation</a:t>
            </a:r>
            <a:r>
              <a:rPr lang="en-US" b="1" dirty="0" smtClean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 smtClean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is the residential extension of "building automation".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automation of the: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Housework or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Household activity.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Home automation may include centralized control: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Lighting of entire house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HVAC (heating, ventilation and air conditioning)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ANDROID: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82238"/>
              </p:ext>
            </p:extLst>
          </p:nvPr>
        </p:nvGraphicFramePr>
        <p:xfrm>
          <a:off x="457200" y="1371600"/>
          <a:ext cx="7620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5105400"/>
            <a:ext cx="160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1"/>
            <a:ext cx="8229600" cy="838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  <a:endParaRPr lang="en-US" sz="4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5181599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sz="6500" b="1" dirty="0" smtClean="0">
                <a:latin typeface="Times New Roman" pitchFamily="18" charset="0"/>
                <a:cs typeface="Times New Roman" panose="02020603050405020304" pitchFamily="18" charset="0"/>
              </a:rPr>
              <a:t>The components used in HA is </a:t>
            </a:r>
          </a:p>
          <a:p>
            <a:pPr marL="82296" indent="0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a) Micro Controller  ATMEGA8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b) Relay ( 2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pcs_6V/1A)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c) Bluetooth Device  HC_05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d) Bulb  as load( 2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pcs_60W)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e) Light Emitting Diode(2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pcs_3.5V/2mA)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f) Android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Mobile(2.2_still now(4.0))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g)Resistor(2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pcs_1K)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h)Capacitor(2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220uF/16V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100uF/16V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i)IC LM7805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(i/p_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5V-18V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&amp; o/p_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4.8v-5.2v) &amp;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j)Bipolar junction transistor_BC547 (2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pcs_6V/100mA)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045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6096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Bluetooth </a:t>
            </a:r>
            <a:r>
              <a:rPr lang="en-US" sz="36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114800" y="1340512"/>
            <a:ext cx="4876800" cy="52126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HC-05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Smart module targeted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sensors and accessories.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features required for a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Smart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from a standard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cell battery or a pair of AAA batteries.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power sleep mode it merely consumes 500 nA and will wake up within a few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 microseconds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4Pins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VCC,GND,TRX,TDX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3505200" cy="50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Microcontroller_ATMEGA8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4437888" cy="466344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High-performance, Low-power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consumption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8-bit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Microcontroller,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 Fully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Static Operation</a:t>
            </a:r>
            <a:endParaRPr lang="en-US" sz="8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Pin No._28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Peripheral Features</a:t>
            </a:r>
          </a:p>
          <a:p>
            <a:pPr marL="82296" indent="0"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Two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8-bit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Timer/Counters</a:t>
            </a:r>
          </a:p>
          <a:p>
            <a:pPr marL="82296" indent="0">
              <a:buNone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 One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16-bit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Timer/Counter</a:t>
            </a:r>
          </a:p>
          <a:p>
            <a:pPr>
              <a:buFont typeface="Arial" pitchFamily="34" charset="0"/>
              <a:buChar char="•"/>
            </a:pP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Lock for Software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buFont typeface="Arial" pitchFamily="34" charset="0"/>
              <a:buChar char="•"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Data retention: 20 years at 85°C/100 years at 25°C(1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Voltages </a:t>
            </a:r>
            <a:endParaRPr lang="en-US" sz="86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   4.5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- 5.5V (ATmega8)</a:t>
            </a:r>
          </a:p>
          <a:p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Speed Grades</a:t>
            </a:r>
          </a:p>
          <a:p>
            <a:pPr marL="82296" indent="0">
              <a:buNone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dirty="0" smtClean="0">
                <a:latin typeface="Times New Roman" pitchFamily="18" charset="0"/>
                <a:cs typeface="Times New Roman" pitchFamily="18" charset="0"/>
              </a:rPr>
              <a:t>       0 </a:t>
            </a: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- 16 MHz (ATmega8)</a:t>
            </a:r>
          </a:p>
          <a:p>
            <a:pPr>
              <a:buFont typeface="Arial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G:\ \ATMega8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3525837" cy="36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 \atmega8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2895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50" y="304801"/>
            <a:ext cx="5514950" cy="761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Relay :</a:t>
            </a:r>
            <a:endParaRPr lang="en-US" sz="36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17627" y="1143000"/>
            <a:ext cx="3857884" cy="474061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A relay is an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electrically operated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switch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are used where it is necessary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a circuit by a low-power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</a:p>
          <a:p>
            <a:pPr marL="0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circuits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 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faults.</a:t>
            </a:r>
          </a:p>
          <a:p>
            <a:pPr marL="0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Rating: 6V/1A</a:t>
            </a:r>
          </a:p>
        </p:txBody>
      </p:sp>
      <p:pic>
        <p:nvPicPr>
          <p:cNvPr id="1027" name="Picture 3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34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341</TotalTime>
  <Words>528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PowerPoint Presentation</vt:lpstr>
      <vt:lpstr>Welcome to our project presentation</vt:lpstr>
      <vt:lpstr>PowerPoint Presentation</vt:lpstr>
      <vt:lpstr>WHAT IS HOME AUTOMATION?</vt:lpstr>
      <vt:lpstr>             ANDROID:</vt:lpstr>
      <vt:lpstr>         COMPONENTS USED:</vt:lpstr>
      <vt:lpstr>            Bluetooth Module:</vt:lpstr>
      <vt:lpstr>Microcontroller_ATMEGA8</vt:lpstr>
      <vt:lpstr>                Relay :</vt:lpstr>
      <vt:lpstr>PowerPoint Presentation</vt:lpstr>
      <vt:lpstr>                CIRCUIT DIAGRAM:</vt:lpstr>
      <vt:lpstr>             Interface :</vt:lpstr>
      <vt:lpstr>             SCREEN SHOTS :</vt:lpstr>
      <vt:lpstr>         ADVANTAGES &amp; DISADVANTAGES:</vt:lpstr>
      <vt:lpstr>             APPLICATION: </vt:lpstr>
      <vt:lpstr>       FURTHER IMPROVEMENT: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:</dc:title>
  <dc:creator>new hope</dc:creator>
  <cp:lastModifiedBy>new hope</cp:lastModifiedBy>
  <cp:revision>29</cp:revision>
  <dcterms:created xsi:type="dcterms:W3CDTF">2006-08-16T00:00:00Z</dcterms:created>
  <dcterms:modified xsi:type="dcterms:W3CDTF">2015-06-05T12:56:24Z</dcterms:modified>
</cp:coreProperties>
</file>