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1" r:id="rId1"/>
  </p:sldMasterIdLst>
  <p:sldIdLst>
    <p:sldId id="256" r:id="rId2"/>
    <p:sldId id="297" r:id="rId3"/>
    <p:sldId id="285" r:id="rId4"/>
    <p:sldId id="257" r:id="rId5"/>
    <p:sldId id="280" r:id="rId6"/>
    <p:sldId id="284" r:id="rId7"/>
    <p:sldId id="281" r:id="rId8"/>
    <p:sldId id="282" r:id="rId9"/>
    <p:sldId id="286" r:id="rId10"/>
    <p:sldId id="258" r:id="rId11"/>
    <p:sldId id="288" r:id="rId12"/>
    <p:sldId id="260" r:id="rId13"/>
    <p:sldId id="262" r:id="rId14"/>
    <p:sldId id="298" r:id="rId15"/>
    <p:sldId id="264" r:id="rId16"/>
    <p:sldId id="289" r:id="rId17"/>
    <p:sldId id="265" r:id="rId18"/>
    <p:sldId id="290" r:id="rId19"/>
    <p:sldId id="291" r:id="rId20"/>
    <p:sldId id="292" r:id="rId21"/>
    <p:sldId id="293" r:id="rId22"/>
    <p:sldId id="294" r:id="rId23"/>
    <p:sldId id="276" r:id="rId24"/>
    <p:sldId id="296"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920F"/>
    <a:srgbClr val="251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9" autoAdjust="0"/>
    <p:restoredTop sz="94660"/>
  </p:normalViewPr>
  <p:slideViewPr>
    <p:cSldViewPr snapToGrid="0">
      <p:cViewPr varScale="1">
        <p:scale>
          <a:sx n="64" d="100"/>
          <a:sy n="64" d="100"/>
        </p:scale>
        <p:origin x="8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5E4C6-7574-4C88-A7E2-2892E1BDABAD}" type="datetimeFigureOut">
              <a:rPr lang="en-US" smtClean="0"/>
              <a:t>12/20/2017</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FD691487-D358-47FA-818C-C1D12D3CE6F4}"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9051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5E4C6-7574-4C88-A7E2-2892E1BDABAD}"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91487-D358-47FA-818C-C1D12D3CE6F4}" type="slidenum">
              <a:rPr lang="en-US" smtClean="0"/>
              <a:t>‹#›</a:t>
            </a:fld>
            <a:endParaRPr lang="en-US"/>
          </a:p>
        </p:txBody>
      </p:sp>
    </p:spTree>
    <p:extLst>
      <p:ext uri="{BB962C8B-B14F-4D97-AF65-F5344CB8AC3E}">
        <p14:creationId xmlns:p14="http://schemas.microsoft.com/office/powerpoint/2010/main" val="216072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5E4C6-7574-4C88-A7E2-2892E1BDABAD}"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91487-D358-47FA-818C-C1D12D3CE6F4}"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21165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5E4C6-7574-4C88-A7E2-2892E1BDABAD}"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91487-D358-47FA-818C-C1D12D3CE6F4}"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164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95E4C6-7574-4C88-A7E2-2892E1BDABAD}"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91487-D358-47FA-818C-C1D12D3CE6F4}"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7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95E4C6-7574-4C88-A7E2-2892E1BDABAD}"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91487-D358-47FA-818C-C1D12D3CE6F4}"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23047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95E4C6-7574-4C88-A7E2-2892E1BDABAD}"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91487-D358-47FA-818C-C1D12D3CE6F4}" type="slidenum">
              <a:rPr lang="en-US" smtClean="0"/>
              <a:t>‹#›</a:t>
            </a:fld>
            <a:endParaRPr lang="en-US"/>
          </a:p>
        </p:txBody>
      </p:sp>
    </p:spTree>
    <p:extLst>
      <p:ext uri="{BB962C8B-B14F-4D97-AF65-F5344CB8AC3E}">
        <p14:creationId xmlns:p14="http://schemas.microsoft.com/office/powerpoint/2010/main" val="18921588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95E4C6-7574-4C88-A7E2-2892E1BDABAD}"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91487-D358-47FA-818C-C1D12D3CE6F4}" type="slidenum">
              <a:rPr lang="en-US" smtClean="0"/>
              <a:t>‹#›</a:t>
            </a:fld>
            <a:endParaRPr lang="en-US"/>
          </a:p>
        </p:txBody>
      </p:sp>
    </p:spTree>
    <p:extLst>
      <p:ext uri="{BB962C8B-B14F-4D97-AF65-F5344CB8AC3E}">
        <p14:creationId xmlns:p14="http://schemas.microsoft.com/office/powerpoint/2010/main" val="203882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5E4C6-7574-4C88-A7E2-2892E1BDABAD}"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91487-D358-47FA-818C-C1D12D3CE6F4}" type="slidenum">
              <a:rPr lang="en-US" smtClean="0"/>
              <a:t>‹#›</a:t>
            </a:fld>
            <a:endParaRPr lang="en-US"/>
          </a:p>
        </p:txBody>
      </p:sp>
    </p:spTree>
    <p:extLst>
      <p:ext uri="{BB962C8B-B14F-4D97-AF65-F5344CB8AC3E}">
        <p14:creationId xmlns:p14="http://schemas.microsoft.com/office/powerpoint/2010/main" val="171493582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B95E4C6-7574-4C88-A7E2-2892E1BDABAD}"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91487-D358-47FA-818C-C1D12D3CE6F4}"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4430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9B95E4C6-7574-4C88-A7E2-2892E1BDABAD}" type="datetimeFigureOut">
              <a:rPr lang="en-US" smtClean="0"/>
              <a:t>12/20/2017</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FD691487-D358-47FA-818C-C1D12D3CE6F4}"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52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B95E4C6-7574-4C88-A7E2-2892E1BDABAD}" type="datetimeFigureOut">
              <a:rPr lang="en-US" smtClean="0"/>
              <a:t>12/20/2017</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FD691487-D358-47FA-818C-C1D12D3CE6F4}" type="slidenum">
              <a:rPr lang="en-US" smtClean="0"/>
              <a:t>‹#›</a:t>
            </a:fld>
            <a:endParaRPr lang="en-US"/>
          </a:p>
        </p:txBody>
      </p:sp>
    </p:spTree>
    <p:extLst>
      <p:ext uri="{BB962C8B-B14F-4D97-AF65-F5344CB8AC3E}">
        <p14:creationId xmlns:p14="http://schemas.microsoft.com/office/powerpoint/2010/main" val="353057658"/>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24" r:id="rId3"/>
    <p:sldLayoutId id="2147484225" r:id="rId4"/>
    <p:sldLayoutId id="2147484226" r:id="rId5"/>
    <p:sldLayoutId id="2147484227" r:id="rId6"/>
    <p:sldLayoutId id="2147484228" r:id="rId7"/>
    <p:sldLayoutId id="2147484229" r:id="rId8"/>
    <p:sldLayoutId id="2147484230" r:id="rId9"/>
    <p:sldLayoutId id="2147484231" r:id="rId10"/>
    <p:sldLayoutId id="214748423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7.gif"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Home Automation using ARDUINO</a:t>
            </a:r>
            <a:endParaRPr lang="en-US" sz="3600" dirty="0"/>
          </a:p>
        </p:txBody>
      </p:sp>
      <p:sp>
        <p:nvSpPr>
          <p:cNvPr id="10" name="Subtitle 9"/>
          <p:cNvSpPr>
            <a:spLocks noGrp="1"/>
          </p:cNvSpPr>
          <p:nvPr>
            <p:ph type="subTitle" idx="4294967295"/>
          </p:nvPr>
        </p:nvSpPr>
        <p:spPr>
          <a:xfrm>
            <a:off x="1443491" y="2316396"/>
            <a:ext cx="6520722" cy="2960142"/>
          </a:xfrm>
        </p:spPr>
        <p:txBody>
          <a:bodyPr>
            <a:normAutofit/>
          </a:bodyPr>
          <a:lstStyle/>
          <a:p>
            <a:r>
              <a:rPr lang="en-US" dirty="0"/>
              <a:t>Prepared by:</a:t>
            </a:r>
          </a:p>
          <a:p>
            <a:pPr marL="285750" indent="-285750">
              <a:buFont typeface="Wingdings" panose="05000000000000000000" pitchFamily="2" charset="2"/>
              <a:buChar char="§"/>
            </a:pPr>
            <a:r>
              <a:rPr lang="en-US" dirty="0" err="1"/>
              <a:t>Doaa</a:t>
            </a:r>
            <a:r>
              <a:rPr lang="en-US" dirty="0"/>
              <a:t> </a:t>
            </a:r>
            <a:r>
              <a:rPr lang="en-US" dirty="0" err="1"/>
              <a:t>radadad</a:t>
            </a:r>
            <a:r>
              <a:rPr lang="en-US" dirty="0"/>
              <a:t>.</a:t>
            </a:r>
          </a:p>
          <a:p>
            <a:pPr marL="285750" indent="-285750">
              <a:buFont typeface="Wingdings" panose="05000000000000000000" pitchFamily="2" charset="2"/>
              <a:buChar char="§"/>
            </a:pPr>
            <a:r>
              <a:rPr lang="en-US" dirty="0" err="1"/>
              <a:t>Wafa</a:t>
            </a:r>
            <a:r>
              <a:rPr lang="en-US" dirty="0"/>
              <a:t> </a:t>
            </a:r>
            <a:r>
              <a:rPr lang="en-US" dirty="0" err="1"/>
              <a:t>dabak</a:t>
            </a:r>
            <a:r>
              <a:rPr lang="en-US" dirty="0"/>
              <a:t>.</a:t>
            </a:r>
          </a:p>
          <a:p>
            <a:pPr marL="285750" indent="-285750">
              <a:buFont typeface="Wingdings" panose="05000000000000000000" pitchFamily="2" charset="2"/>
              <a:buChar char="§"/>
            </a:pPr>
            <a:r>
              <a:rPr lang="en-US" dirty="0"/>
              <a:t>Yasmeen </a:t>
            </a:r>
            <a:r>
              <a:rPr lang="en-US" dirty="0" err="1"/>
              <a:t>kanaan</a:t>
            </a:r>
            <a:r>
              <a:rPr lang="en-US" dirty="0"/>
              <a:t>. </a:t>
            </a:r>
          </a:p>
          <a:p>
            <a:r>
              <a:rPr lang="en-US" dirty="0"/>
              <a:t>Supervised by: </a:t>
            </a:r>
            <a:r>
              <a:rPr lang="en-US" dirty="0" err="1"/>
              <a:t>Dr.Ahmed</a:t>
            </a:r>
            <a:r>
              <a:rPr lang="en-US" dirty="0"/>
              <a:t> .</a:t>
            </a:r>
          </a:p>
        </p:txBody>
      </p:sp>
      <p:pic>
        <p:nvPicPr>
          <p:cNvPr id="11" name="Picture 10"/>
          <p:cNvPicPr>
            <a:picLocks noChangeAspect="1"/>
          </p:cNvPicPr>
          <p:nvPr/>
        </p:nvPicPr>
        <p:blipFill>
          <a:blip r:embed="rId2"/>
          <a:stretch>
            <a:fillRect/>
          </a:stretch>
        </p:blipFill>
        <p:spPr>
          <a:xfrm>
            <a:off x="6068919" y="3796467"/>
            <a:ext cx="1945915" cy="2272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732062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631301" y="651406"/>
            <a:ext cx="6589200" cy="5640212"/>
          </a:xfrm>
        </p:spPr>
        <p:txBody>
          <a:bodyPr>
            <a:normAutofit/>
          </a:bodyPr>
          <a:lstStyle/>
          <a:p>
            <a:r>
              <a:rPr lang="en-US" sz="4000" b="1" dirty="0">
                <a:latin typeface="Times New Roman" panose="02020603050405020304" pitchFamily="18" charset="0"/>
                <a:cs typeface="Times New Roman" panose="02020603050405020304" pitchFamily="18" charset="0"/>
              </a:rPr>
              <a:t>CONTENT: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endParaRPr lang="en-US" sz="27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4925901" y="2638959"/>
            <a:ext cx="2267032" cy="2561274"/>
          </a:xfrm>
          <a:prstGeom prst="rect">
            <a:avLst/>
          </a:prstGeom>
        </p:spPr>
      </p:pic>
      <p:sp>
        <p:nvSpPr>
          <p:cNvPr id="2" name="Rectangle 1"/>
          <p:cNvSpPr/>
          <p:nvPr/>
        </p:nvSpPr>
        <p:spPr>
          <a:xfrm>
            <a:off x="1463107" y="2056686"/>
            <a:ext cx="4572001" cy="8125301"/>
          </a:xfrm>
          <a:prstGeom prst="rect">
            <a:avLst/>
          </a:prstGeom>
        </p:spPr>
        <p:txBody>
          <a:bodyPr>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Components used</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Bluetooth module</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Relays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Screen shots</a:t>
            </a:r>
          </a:p>
          <a:p>
            <a:pPr marL="285750" indent="-285750">
              <a:buFont typeface="Arial" panose="020B0604020202020204" pitchFamily="34" charset="0"/>
              <a:buChar char="•"/>
            </a:pPr>
            <a:r>
              <a:rPr lang="en-US" sz="2400" b="1" dirty="0">
                <a:latin typeface="Times New Roman" panose="02020603050405020304" pitchFamily="18" charset="0"/>
              </a:rPr>
              <a:t>Implementation</a:t>
            </a:r>
          </a:p>
          <a:p>
            <a:pPr marL="285750" indent="-285750">
              <a:buFont typeface="Arial" panose="020B0604020202020204" pitchFamily="34" charset="0"/>
              <a:buChar char="•"/>
            </a:pPr>
            <a:r>
              <a:rPr lang="en-US" sz="2400" b="1" dirty="0">
                <a:latin typeface="Times New Roman" panose="02020603050405020304" pitchFamily="18" charset="0"/>
              </a:rPr>
              <a:t> Android ADK</a:t>
            </a:r>
          </a:p>
          <a:p>
            <a:pPr marL="285750" indent="-285750">
              <a:buFont typeface="Arial" panose="020B0604020202020204" pitchFamily="34" charset="0"/>
              <a:buChar char="•"/>
            </a:pPr>
            <a:r>
              <a:rPr lang="en-US" sz="2400" b="1" dirty="0">
                <a:latin typeface="Times New Roman" panose="02020603050405020304" pitchFamily="18" charset="0"/>
              </a:rPr>
              <a:t> Software design</a:t>
            </a:r>
          </a:p>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rPr>
            </a:br>
            <a:r>
              <a:rPr lang="en-US" sz="2400" b="1" dirty="0">
                <a:latin typeface="Times New Roman" panose="02020603050405020304" pitchFamily="18" charset="0"/>
              </a:rPr>
              <a:t> </a:t>
            </a:r>
            <a:br>
              <a:rPr lang="en-US" sz="2400" b="1" dirty="0">
                <a:latin typeface="Times New Roman" panose="02020603050405020304" pitchFamily="18" charset="0"/>
              </a:rPr>
            </a:br>
            <a:br>
              <a:rPr lang="en-US" sz="2400" b="1" dirty="0">
                <a:latin typeface="Times New Roman" panose="02020603050405020304" pitchFamily="18" charset="0"/>
              </a:rPr>
            </a:br>
            <a:r>
              <a:rPr lang="en-US" sz="2400" b="1" dirty="0">
                <a:latin typeface="Times New Roman" panose="02020603050405020304" pitchFamily="18" charset="0"/>
              </a:rPr>
              <a:t> </a:t>
            </a:r>
            <a:br>
              <a:rPr lang="en-US" sz="2400" b="1" dirty="0">
                <a:latin typeface="Times New Roman" panose="02020603050405020304" pitchFamily="18" charset="0"/>
              </a:rPr>
            </a:br>
            <a:r>
              <a:rPr lang="en-US" sz="2400" b="1" dirty="0">
                <a:latin typeface="Times New Roman" panose="02020603050405020304" pitchFamily="18" charset="0"/>
              </a:rPr>
              <a:t>           ii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28720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CONTENT:</a:t>
            </a:r>
            <a:endParaRPr lang="en-US" sz="4000"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a:latin typeface="Times New Roman" panose="02020603050405020304" pitchFamily="18" charset="0"/>
              </a:rPr>
              <a:t>Block diagram and hardware  design .</a:t>
            </a:r>
          </a:p>
          <a:p>
            <a:pPr>
              <a:buFont typeface="Wingdings" panose="05000000000000000000" pitchFamily="2" charset="2"/>
              <a:buChar char="§"/>
            </a:pPr>
            <a:r>
              <a:rPr lang="en-US" b="1" dirty="0">
                <a:latin typeface="Times New Roman" panose="02020603050405020304" pitchFamily="18" charset="0"/>
              </a:rPr>
              <a:t>Home automation.</a:t>
            </a:r>
          </a:p>
          <a:p>
            <a:pPr>
              <a:buFont typeface="Wingdings" panose="05000000000000000000" pitchFamily="2" charset="2"/>
              <a:buChar char="§"/>
            </a:pPr>
            <a:r>
              <a:rPr lang="en-US" b="1" dirty="0">
                <a:latin typeface="Times New Roman" panose="02020603050405020304" pitchFamily="18" charset="0"/>
              </a:rPr>
              <a:t>Conclusion.</a:t>
            </a:r>
            <a:br>
              <a:rPr lang="en-US" b="1" dirty="0">
                <a:latin typeface="Times New Roman" panose="02020603050405020304" pitchFamily="18" charset="0"/>
              </a:rPr>
            </a:br>
            <a:endParaRPr lang="en-US" dirty="0"/>
          </a:p>
        </p:txBody>
      </p:sp>
      <p:sp>
        <p:nvSpPr>
          <p:cNvPr id="4" name="Rectangle 3"/>
          <p:cNvSpPr/>
          <p:nvPr/>
        </p:nvSpPr>
        <p:spPr>
          <a:xfrm>
            <a:off x="3899380" y="3244334"/>
            <a:ext cx="242374" cy="369332"/>
          </a:xfrm>
          <a:prstGeom prst="rect">
            <a:avLst/>
          </a:prstGeom>
        </p:spPr>
        <p:txBody>
          <a:bodyPr wrap="none">
            <a:spAutoFit/>
          </a:bodyPr>
          <a:lstStyle/>
          <a:p>
            <a:r>
              <a:rPr lang="en-US" b="1" dirty="0">
                <a:latin typeface="Times New Roman" panose="02020603050405020304" pitchFamily="18" charset="0"/>
              </a:rPr>
              <a:t> </a:t>
            </a:r>
            <a:endParaRPr lang="en-US" dirty="0"/>
          </a:p>
        </p:txBody>
      </p:sp>
    </p:spTree>
    <p:extLst>
      <p:ext uri="{BB962C8B-B14F-4D97-AF65-F5344CB8AC3E}">
        <p14:creationId xmlns:p14="http://schemas.microsoft.com/office/powerpoint/2010/main" val="199250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7529" y="637758"/>
            <a:ext cx="7075970" cy="645132"/>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4" name="Content Placeholder 3"/>
          <p:cNvSpPr>
            <a:spLocks noGrp="1"/>
          </p:cNvSpPr>
          <p:nvPr>
            <p:ph idx="1"/>
          </p:nvPr>
        </p:nvSpPr>
        <p:spPr>
          <a:xfrm>
            <a:off x="1467529" y="1918815"/>
            <a:ext cx="6879591" cy="4212161"/>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There is an increasing demand for smart homes, where appliances react automatically to changing environmental conditions and can be easily controlled through one common device.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paper presents a possible solution whereby the user controls devices by employing a central </a:t>
            </a:r>
            <a:r>
              <a:rPr lang="en-US" sz="2400" b="1" dirty="0">
                <a:latin typeface="Times New Roman" panose="02020603050405020304" pitchFamily="18" charset="0"/>
                <a:cs typeface="Times New Roman" panose="02020603050405020304" pitchFamily="18" charset="0"/>
              </a:rPr>
              <a:t>Field Programmable Gate Array</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FPGA</a:t>
            </a:r>
            <a:r>
              <a:rPr lang="en-US" sz="2400" dirty="0">
                <a:latin typeface="Times New Roman" panose="02020603050405020304" pitchFamily="18" charset="0"/>
                <a:cs typeface="Times New Roman" panose="02020603050405020304" pitchFamily="18" charset="0"/>
              </a:rPr>
              <a:t>), where control is communicated to the FPGA from a mobile phone through its Bluetooth interface.</a:t>
            </a:r>
          </a:p>
        </p:txBody>
      </p:sp>
    </p:spTree>
    <p:extLst>
      <p:ext uri="{BB962C8B-B14F-4D97-AF65-F5344CB8AC3E}">
        <p14:creationId xmlns:p14="http://schemas.microsoft.com/office/powerpoint/2010/main" val="218308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473" y="665053"/>
            <a:ext cx="7035026" cy="686075"/>
          </a:xfrm>
        </p:spPr>
        <p:txBody>
          <a:bodyPr>
            <a:normAutofit/>
          </a:bodyPr>
          <a:lstStyle/>
          <a:p>
            <a:r>
              <a:rPr lang="en-US" b="1" dirty="0">
                <a:latin typeface="Times New Roman" panose="02020603050405020304" pitchFamily="18" charset="0"/>
                <a:cs typeface="Times New Roman" panose="02020603050405020304" pitchFamily="18" charset="0"/>
              </a:rPr>
              <a:t>COMPONETNS USED:</a:t>
            </a:r>
          </a:p>
        </p:txBody>
      </p:sp>
      <p:sp>
        <p:nvSpPr>
          <p:cNvPr id="3" name="Content Placeholder 2"/>
          <p:cNvSpPr>
            <a:spLocks noGrp="1"/>
          </p:cNvSpPr>
          <p:nvPr>
            <p:ph idx="1"/>
          </p:nvPr>
        </p:nvSpPr>
        <p:spPr>
          <a:xfrm>
            <a:off x="1508473" y="1932463"/>
            <a:ext cx="6849610" cy="3868731"/>
          </a:xfrm>
        </p:spPr>
        <p:txBody>
          <a:bodyPr>
            <a:normAutofit/>
          </a:bodyPr>
          <a:lstStyle/>
          <a:p>
            <a:r>
              <a:rPr lang="en-US" sz="2400" b="1" dirty="0">
                <a:latin typeface="Times New Roman" panose="02020603050405020304" pitchFamily="18" charset="0"/>
                <a:cs typeface="Times New Roman" panose="02020603050405020304" pitchFamily="18" charset="0"/>
              </a:rPr>
              <a:t>The Main components used :</a:t>
            </a:r>
          </a:p>
          <a:p>
            <a:pPr marL="0" indent="0">
              <a:buNone/>
            </a:pPr>
            <a:r>
              <a:rPr lang="en-US" sz="2400" b="1" dirty="0">
                <a:latin typeface="Times New Roman" panose="02020603050405020304" pitchFamily="18" charset="0"/>
                <a:cs typeface="Times New Roman" panose="02020603050405020304" pitchFamily="18" charset="0"/>
              </a:rPr>
              <a:t>                1)  Bluetooth module .</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2)  Relay.</a:t>
            </a:r>
          </a:p>
        </p:txBody>
      </p:sp>
    </p:spTree>
    <p:extLst>
      <p:ext uri="{BB962C8B-B14F-4D97-AF65-F5344CB8AC3E}">
        <p14:creationId xmlns:p14="http://schemas.microsoft.com/office/powerpoint/2010/main" val="79657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D67D-9B8A-504A-9C89-0391AD18C9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81E5AB-ECD1-3947-9779-193EC91A0F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62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050" y="591533"/>
            <a:ext cx="2629584" cy="685421"/>
          </a:xfrm>
        </p:spPr>
        <p:txBody>
          <a:bodyPr>
            <a:normAutofit/>
          </a:bodyPr>
          <a:lstStyle/>
          <a:p>
            <a:r>
              <a:rPr lang="en-US" sz="3600" b="1" dirty="0">
                <a:latin typeface="Times New Roman" panose="02020603050405020304" pitchFamily="18" charset="0"/>
                <a:cs typeface="Times New Roman" panose="02020603050405020304" pitchFamily="18" charset="0"/>
              </a:rPr>
              <a:t>Relay :</a:t>
            </a:r>
          </a:p>
        </p:txBody>
      </p:sp>
      <p:sp>
        <p:nvSpPr>
          <p:cNvPr id="4" name="Text Placeholder 3"/>
          <p:cNvSpPr>
            <a:spLocks noGrp="1"/>
          </p:cNvSpPr>
          <p:nvPr>
            <p:ph type="body" sz="half" idx="2"/>
          </p:nvPr>
        </p:nvSpPr>
        <p:spPr>
          <a:xfrm>
            <a:off x="4917627" y="1621180"/>
            <a:ext cx="3857884" cy="4262436"/>
          </a:xfrm>
        </p:spPr>
        <p:txBody>
          <a:bodyPr>
            <a:normAutofit lnSpcReduction="10000"/>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relay is an electrically operated switch.</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Relays are used where it is necessary to control a circuit by a low-power signal.</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Relays protect electrical circuits from overload or faults.</a:t>
            </a:r>
          </a:p>
        </p:txBody>
      </p:sp>
      <p:pic>
        <p:nvPicPr>
          <p:cNvPr id="1027" name="Picture 3"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045" y="2308116"/>
            <a:ext cx="3639589" cy="288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37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Relay working :</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491" y="2241478"/>
            <a:ext cx="6786109" cy="336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457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Interface</a:t>
            </a:r>
            <a:r>
              <a:rPr lang="en-US" dirty="0">
                <a:solidFill>
                  <a:schemeClr val="tx1">
                    <a:lumMod val="95000"/>
                    <a:lumOff val="5000"/>
                  </a:schemeClr>
                </a:solidFill>
              </a:rPr>
              <a:t> :</a:t>
            </a:r>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490" y="2099093"/>
            <a:ext cx="6571343" cy="343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57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0" y="519707"/>
            <a:ext cx="6571343" cy="1211213"/>
          </a:xfrm>
        </p:spPr>
        <p:txBody>
          <a:bodyPr>
            <a:normAutofit/>
          </a:body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PROTUES  Connection(circuit diagram )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490" y="2176033"/>
            <a:ext cx="6571343" cy="3595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035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774540"/>
            <a:ext cx="6571343" cy="1049235"/>
          </a:xfrm>
        </p:spPr>
        <p:txBody>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Working Explanation:</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2100" dirty="0">
                <a:solidFill>
                  <a:schemeClr val="tx1">
                    <a:lumMod val="95000"/>
                    <a:lumOff val="5000"/>
                  </a:schemeClr>
                </a:solidFill>
                <a:cs typeface="+mj-cs"/>
              </a:rPr>
              <a:t>First we need to download and install the </a:t>
            </a:r>
            <a:r>
              <a:rPr lang="en-US" sz="2100" b="1" dirty="0">
                <a:solidFill>
                  <a:schemeClr val="tx1">
                    <a:lumMod val="95000"/>
                    <a:lumOff val="5000"/>
                  </a:schemeClr>
                </a:solidFill>
                <a:cs typeface="+mj-cs"/>
              </a:rPr>
              <a:t>Bluetooth Terminal App </a:t>
            </a:r>
            <a:r>
              <a:rPr lang="en-US" sz="2100" dirty="0">
                <a:solidFill>
                  <a:schemeClr val="tx1">
                    <a:lumMod val="95000"/>
                    <a:lumOff val="5000"/>
                  </a:schemeClr>
                </a:solidFill>
                <a:cs typeface="+mj-cs"/>
              </a:rPr>
              <a:t>in our Android Phone from the Play Store and then pair it with </a:t>
            </a:r>
            <a:r>
              <a:rPr lang="en-US" sz="2100" b="1" dirty="0">
                <a:solidFill>
                  <a:schemeClr val="tx1">
                    <a:lumMod val="95000"/>
                    <a:lumOff val="5000"/>
                  </a:schemeClr>
                </a:solidFill>
                <a:cs typeface="+mj-cs"/>
              </a:rPr>
              <a:t>Bluetooth Module HC05</a:t>
            </a:r>
            <a:r>
              <a:rPr lang="en-US" sz="2100" dirty="0">
                <a:solidFill>
                  <a:schemeClr val="tx1">
                    <a:lumMod val="95000"/>
                    <a:lumOff val="5000"/>
                  </a:schemeClr>
                </a:solidFill>
                <a:cs typeface="+mj-cs"/>
              </a:rPr>
              <a:t> like we normally pair 2 </a:t>
            </a:r>
            <a:r>
              <a:rPr lang="en-US" sz="2100" dirty="0" err="1">
                <a:solidFill>
                  <a:schemeClr val="tx1">
                    <a:lumMod val="95000"/>
                    <a:lumOff val="5000"/>
                  </a:schemeClr>
                </a:solidFill>
                <a:cs typeface="+mj-cs"/>
              </a:rPr>
              <a:t>bluetooth</a:t>
            </a:r>
            <a:r>
              <a:rPr lang="en-US" sz="2100" dirty="0">
                <a:solidFill>
                  <a:schemeClr val="tx1">
                    <a:lumMod val="95000"/>
                    <a:lumOff val="5000"/>
                  </a:schemeClr>
                </a:solidFill>
                <a:cs typeface="+mj-cs"/>
              </a:rPr>
              <a:t> devices.                                  .                                                                                                               </a:t>
            </a:r>
          </a:p>
          <a:p>
            <a:pPr algn="just"/>
            <a:r>
              <a:rPr lang="en-US" sz="2100" dirty="0">
                <a:solidFill>
                  <a:schemeClr val="tx1">
                    <a:lumMod val="95000"/>
                    <a:lumOff val="5000"/>
                  </a:schemeClr>
                </a:solidFill>
                <a:cs typeface="+mj-cs"/>
              </a:rPr>
              <a:t>Now we have Bluetooth Terminal App installed in our Android phone through which we can send data to Bluetooth ModuleHC05. HC05 Bluetooth Module is connected to </a:t>
            </a:r>
            <a:r>
              <a:rPr lang="en-US" sz="2100" b="1" dirty="0">
                <a:solidFill>
                  <a:schemeClr val="tx1">
                    <a:lumMod val="95000"/>
                    <a:lumOff val="5000"/>
                  </a:schemeClr>
                </a:solidFill>
                <a:cs typeface="+mj-cs"/>
              </a:rPr>
              <a:t>Arduino Mega</a:t>
            </a:r>
            <a:r>
              <a:rPr lang="en-US" sz="2100" dirty="0">
                <a:solidFill>
                  <a:schemeClr val="tx1">
                    <a:lumMod val="95000"/>
                    <a:lumOff val="5000"/>
                  </a:schemeClr>
                </a:solidFill>
                <a:cs typeface="+mj-cs"/>
              </a:rPr>
              <a:t> to serially receive the data sent by Bluetooth terminal App through Android Smart Phone. A 16x2LCD is used to display the On and Off status of Electronic Appliances. And is used 8 Relay which are directly connected to 7 </a:t>
            </a:r>
            <a:r>
              <a:rPr lang="en-US" sz="2100" dirty="0" err="1">
                <a:solidFill>
                  <a:schemeClr val="tx1">
                    <a:lumMod val="95000"/>
                    <a:lumOff val="5000"/>
                  </a:schemeClr>
                </a:solidFill>
                <a:cs typeface="+mj-cs"/>
              </a:rPr>
              <a:t>Buls</a:t>
            </a:r>
            <a:r>
              <a:rPr lang="en-US" sz="2100" dirty="0">
                <a:solidFill>
                  <a:schemeClr val="tx1">
                    <a:lumMod val="95000"/>
                    <a:lumOff val="5000"/>
                  </a:schemeClr>
                </a:solidFill>
                <a:cs typeface="+mj-cs"/>
              </a:rPr>
              <a:t>.                                                                                                </a:t>
            </a:r>
            <a:endParaRPr lang="ar-EG" sz="2100" dirty="0">
              <a:solidFill>
                <a:schemeClr val="tx1">
                  <a:lumMod val="95000"/>
                  <a:lumOff val="5000"/>
                </a:schemeClr>
              </a:solidFill>
              <a:cs typeface="+mj-cs"/>
            </a:endParaRPr>
          </a:p>
          <a:p>
            <a:endParaRPr lang="en-US" dirty="0"/>
          </a:p>
        </p:txBody>
      </p:sp>
    </p:spTree>
    <p:extLst>
      <p:ext uri="{BB962C8B-B14F-4D97-AF65-F5344CB8AC3E}">
        <p14:creationId xmlns:p14="http://schemas.microsoft.com/office/powerpoint/2010/main" val="425671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00C3-11EB-9A4E-B38A-86C5B2E6D4F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25394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Working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Exeplanation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491" y="2181016"/>
            <a:ext cx="6571343" cy="369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13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Bluetooth App :</a:t>
            </a:r>
          </a:p>
        </p:txBody>
      </p:sp>
      <p:sp>
        <p:nvSpPr>
          <p:cNvPr id="3" name="Content Placeholder 2"/>
          <p:cNvSpPr>
            <a:spLocks noGrp="1"/>
          </p:cNvSpPr>
          <p:nvPr>
            <p:ph idx="1"/>
          </p:nvPr>
        </p:nvSpPr>
        <p:spPr/>
        <p:txBody>
          <a:bodyPr/>
          <a:lstStyle/>
          <a:p>
            <a:pPr lvl="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Download and install Bluetooth Controller.</a:t>
            </a:r>
          </a:p>
          <a:p>
            <a:pPr lvl="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Turned ON mobile Bluetooth.</a:t>
            </a:r>
          </a:p>
          <a:p>
            <a:pPr lvl="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Now open Bluetooth controller app.</a:t>
            </a:r>
          </a:p>
          <a:p>
            <a:pPr lvl="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Press scan.</a:t>
            </a:r>
          </a:p>
          <a:p>
            <a:pPr lvl="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Select desired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BluetoothModule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HC-05).</a:t>
            </a:r>
          </a:p>
          <a:p>
            <a:pPr lvl="0" algn="just">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Now set keys by pressing set button on screen.</a:t>
            </a:r>
          </a:p>
          <a:p>
            <a:endParaRPr lang="en-US" dirty="0"/>
          </a:p>
        </p:txBody>
      </p:sp>
    </p:spTree>
    <p:extLst>
      <p:ext uri="{BB962C8B-B14F-4D97-AF65-F5344CB8AC3E}">
        <p14:creationId xmlns:p14="http://schemas.microsoft.com/office/powerpoint/2010/main" val="2555213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Screen shots:</a:t>
            </a:r>
          </a:p>
        </p:txBody>
      </p:sp>
      <p:pic>
        <p:nvPicPr>
          <p:cNvPr id="10" name="Content Placeholder 6"/>
          <p:cNvPicPr>
            <a:picLocks noGrp="1"/>
          </p:cNvPicPr>
          <p:nvPr>
            <p:ph sz="half" idx="1"/>
          </p:nvPr>
        </p:nvPicPr>
        <p:blipFill>
          <a:blip r:embed="rId2"/>
          <a:stretch>
            <a:fillRect/>
          </a:stretch>
        </p:blipFill>
        <p:spPr>
          <a:xfrm>
            <a:off x="1443491" y="2013935"/>
            <a:ext cx="3263420" cy="3437559"/>
          </a:xfrm>
          <a:prstGeom prst="rect">
            <a:avLst/>
          </a:prstGeom>
          <a:ln>
            <a:noFill/>
          </a:ln>
          <a:effectLst>
            <a:outerShdw blurRad="292100" dist="139700" dir="2700000" algn="tl" rotWithShape="0">
              <a:srgbClr val="333333">
                <a:alpha val="65000"/>
              </a:srgbClr>
            </a:outerShdw>
          </a:effectLst>
        </p:spPr>
      </p:pic>
      <p:pic>
        <p:nvPicPr>
          <p:cNvPr id="11"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12735" y="2029089"/>
            <a:ext cx="3388198" cy="3437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21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473" y="610462"/>
            <a:ext cx="6589199" cy="727018"/>
          </a:xfrm>
        </p:spPr>
        <p:txBody>
          <a:bodyPr>
            <a:normAutofit/>
          </a:bodyPr>
          <a:lstStyle/>
          <a:p>
            <a:r>
              <a:rPr lang="en-US" b="1"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1508473" y="1765110"/>
            <a:ext cx="6591985" cy="3777622"/>
          </a:xfrm>
        </p:spPr>
        <p:txBody>
          <a:bodyPr>
            <a:normAutofit/>
          </a:bodyPr>
          <a:lstStyle/>
          <a:p>
            <a:r>
              <a:rPr lang="en-US" sz="2400" dirty="0">
                <a:latin typeface="Times New Roman" panose="02020603050405020304" pitchFamily="18" charset="0"/>
                <a:cs typeface="Times New Roman" panose="02020603050405020304" pitchFamily="18" charset="0"/>
              </a:rPr>
              <a:t>Home Automation is undeniably a resource which can make a home environment automated. People can control their electrical devices via these Home Automation devices and set up controlling actions through Mobile. </a:t>
            </a:r>
          </a:p>
          <a:p>
            <a:r>
              <a:rPr lang="en-US" sz="2400" dirty="0">
                <a:latin typeface="Times New Roman" panose="02020603050405020304" pitchFamily="18" charset="0"/>
                <a:cs typeface="Times New Roman" panose="02020603050405020304" pitchFamily="18" charset="0"/>
              </a:rPr>
              <a:t>In future this product may have high potential for marketing.</a:t>
            </a:r>
          </a:p>
        </p:txBody>
      </p:sp>
    </p:spTree>
    <p:extLst>
      <p:ext uri="{BB962C8B-B14F-4D97-AF65-F5344CB8AC3E}">
        <p14:creationId xmlns:p14="http://schemas.microsoft.com/office/powerpoint/2010/main" val="424567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devices: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490" y="2121056"/>
            <a:ext cx="6571343" cy="3815050"/>
          </a:xfrm>
          <a:prstGeom prst="rect">
            <a:avLst/>
          </a:prstGeom>
        </p:spPr>
      </p:pic>
    </p:spTree>
    <p:extLst>
      <p:ext uri="{BB962C8B-B14F-4D97-AF65-F5344CB8AC3E}">
        <p14:creationId xmlns:p14="http://schemas.microsoft.com/office/powerpoint/2010/main" val="375245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99290" y="4090642"/>
            <a:ext cx="6589200" cy="1280890"/>
          </a:xfrm>
        </p:spPr>
        <p:txBody>
          <a:bodyPr>
            <a:normAutofit/>
          </a:bodyPr>
          <a:lstStyle/>
          <a:p>
            <a:r>
              <a:rPr lang="en-US" sz="4800" b="1" dirty="0">
                <a:latin typeface="Times New Roman" panose="02020603050405020304" pitchFamily="18" charset="0"/>
                <a:cs typeface="Times New Roman" panose="02020603050405020304" pitchFamily="18" charset="0"/>
              </a:rPr>
              <a:t>THANK YOU . .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651" y="2353080"/>
            <a:ext cx="2442111" cy="3256150"/>
          </a:xfrm>
          <a:prstGeom prst="rect">
            <a:avLst/>
          </a:prstGeom>
          <a:ln>
            <a:noFill/>
          </a:ln>
          <a:effectLst>
            <a:softEdge rad="112500"/>
          </a:effectLst>
        </p:spPr>
      </p:pic>
    </p:spTree>
    <p:extLst>
      <p:ext uri="{BB962C8B-B14F-4D97-AF65-F5344CB8AC3E}">
        <p14:creationId xmlns:p14="http://schemas.microsoft.com/office/powerpoint/2010/main" val="273832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Home Automation?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491" y="2013870"/>
            <a:ext cx="5193713" cy="3877264"/>
          </a:xfrm>
          <a:prstGeom prst="rect">
            <a:avLst/>
          </a:prstGeom>
        </p:spPr>
      </p:pic>
    </p:spTree>
    <p:extLst>
      <p:ext uri="{BB962C8B-B14F-4D97-AF65-F5344CB8AC3E}">
        <p14:creationId xmlns:p14="http://schemas.microsoft.com/office/powerpoint/2010/main" val="107399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586" y="624110"/>
            <a:ext cx="6589199" cy="1280890"/>
          </a:xfrm>
        </p:spPr>
        <p:txBody>
          <a:bodyPr>
            <a:normAutofit/>
          </a:bodyPr>
          <a:lstStyle/>
          <a:p>
            <a:r>
              <a:rPr lang="en-US" sz="4000" b="1" dirty="0">
                <a:latin typeface="Times New Roman" panose="02020603050405020304" pitchFamily="18" charset="0"/>
                <a:cs typeface="Times New Roman" panose="02020603050405020304" pitchFamily="18" charset="0"/>
              </a:rPr>
              <a:t>What is Home Automation?</a:t>
            </a:r>
          </a:p>
        </p:txBody>
      </p:sp>
      <p:sp>
        <p:nvSpPr>
          <p:cNvPr id="3" name="Content Placeholder 2"/>
          <p:cNvSpPr>
            <a:spLocks noGrp="1"/>
          </p:cNvSpPr>
          <p:nvPr>
            <p:ph idx="1"/>
          </p:nvPr>
        </p:nvSpPr>
        <p:spPr>
          <a:xfrm>
            <a:off x="1426586" y="1905000"/>
            <a:ext cx="7021378" cy="3911184"/>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Home automation involves introducing a degree of computerized or automatic control to certain electrical and electronics system in a building. </a:t>
            </a:r>
          </a:p>
          <a:p>
            <a:r>
              <a:rPr lang="en-US" sz="2400" dirty="0">
                <a:latin typeface="Times New Roman" panose="02020603050405020304" pitchFamily="18" charset="0"/>
                <a:cs typeface="Times New Roman" panose="02020603050405020304" pitchFamily="18" charset="0"/>
              </a:rPr>
              <a:t>These lighting, temperature control, etc.., this paper demonstrate a simple home automation system which contains a remote mobile host controller and several client module (home appliances). </a:t>
            </a:r>
          </a:p>
          <a:p>
            <a:r>
              <a:rPr lang="en-US" sz="2400" dirty="0">
                <a:latin typeface="Times New Roman" panose="02020603050405020304" pitchFamily="18" charset="0"/>
                <a:cs typeface="Times New Roman" panose="02020603050405020304" pitchFamily="18" charset="0"/>
              </a:rPr>
              <a:t>The client modules communicate with host controllers through a wireless device such as a Bluetooth enabled mobile phone, in this case, an android based smart phone. </a:t>
            </a:r>
          </a:p>
        </p:txBody>
      </p:sp>
    </p:spTree>
    <p:extLst>
      <p:ext uri="{BB962C8B-B14F-4D97-AF65-F5344CB8AC3E}">
        <p14:creationId xmlns:p14="http://schemas.microsoft.com/office/powerpoint/2010/main" val="102730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What are the benefits of an automated home?</a:t>
            </a:r>
            <a:br>
              <a:rPr lang="en-US" b="1" dirty="0">
                <a:solidFill>
                  <a:schemeClr val="tx1">
                    <a:lumMod val="85000"/>
                    <a:lumOff val="15000"/>
                  </a:schemeClr>
                </a:solidFill>
                <a:latin typeface="Times New Roman" panose="02020603050405020304" pitchFamily="18" charset="0"/>
                <a:cs typeface="Times New Roman" panose="02020603050405020304" pitchFamily="18" charset="0"/>
              </a:rPr>
            </a:b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3491" y="2015733"/>
            <a:ext cx="6571343" cy="4070274"/>
          </a:xfrm>
        </p:spPr>
        <p:txBody>
          <a:bodyPr/>
          <a:lstStyle/>
          <a:p>
            <a:pPr>
              <a:buFont typeface="Wingdings" panose="05000000000000000000" pitchFamily="2" charset="2"/>
              <a:buChar char="§"/>
            </a:pPr>
            <a:r>
              <a:rPr lang="en-US" sz="2400" dirty="0"/>
              <a:t>Home automation keeps your home secure by being able to look your front door from your smart phone or tablet and do not be worry. because you misplaced your keys inside home.</a:t>
            </a:r>
          </a:p>
          <a:p>
            <a:pPr>
              <a:buFont typeface="Wingdings" panose="05000000000000000000" pitchFamily="2" charset="2"/>
              <a:buChar char="§"/>
            </a:pPr>
            <a:r>
              <a:rPr lang="en-US" sz="2400" dirty="0"/>
              <a:t>Home automation saves your money.</a:t>
            </a:r>
          </a:p>
          <a:p>
            <a:pPr>
              <a:buFont typeface="Wingdings" panose="05000000000000000000" pitchFamily="2" charset="2"/>
              <a:buChar char="§"/>
            </a:pPr>
            <a:endParaRPr lang="en-US" sz="2400"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6360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What are the benefits of an automated home?</a:t>
            </a:r>
            <a:br>
              <a:rPr lang="en-US" b="1" dirty="0">
                <a:solidFill>
                  <a:schemeClr val="tx1">
                    <a:lumMod val="85000"/>
                    <a:lumOff val="15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469932" y="2060703"/>
            <a:ext cx="6571343" cy="3450613"/>
          </a:xfrm>
        </p:spPr>
        <p:txBody>
          <a:bodyPr/>
          <a:lstStyle/>
          <a:p>
            <a:r>
              <a:rPr lang="en-US" sz="2400" dirty="0"/>
              <a:t>Home automation keeps your family comfortable. </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932" y="2667626"/>
            <a:ext cx="4196350" cy="3185549"/>
          </a:xfrm>
          <a:prstGeom prst="rect">
            <a:avLst/>
          </a:prstGeom>
        </p:spPr>
      </p:pic>
    </p:spTree>
    <p:extLst>
      <p:ext uri="{BB962C8B-B14F-4D97-AF65-F5344CB8AC3E}">
        <p14:creationId xmlns:p14="http://schemas.microsoft.com/office/powerpoint/2010/main" val="376241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What are the benefits of an automated home?</a:t>
            </a:r>
            <a:br>
              <a:rPr lang="en-US" b="1" dirty="0">
                <a:solidFill>
                  <a:schemeClr val="tx1">
                    <a:lumMod val="85000"/>
                    <a:lumOff val="15000"/>
                  </a:schemeClr>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3491" y="2015733"/>
            <a:ext cx="6571343" cy="3680529"/>
          </a:xfrm>
        </p:spPr>
        <p:txBody>
          <a:bodyPr/>
          <a:lstStyle/>
          <a:p>
            <a:r>
              <a:rPr lang="en-US" sz="2400" dirty="0"/>
              <a:t>control over your home from any location .</a:t>
            </a:r>
          </a:p>
          <a:p>
            <a:r>
              <a:rPr lang="en-US" sz="2400" dirty="0"/>
              <a:t>The greatest benefits of home automation system are added of sense of security and peace of mind.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491" y="3855997"/>
            <a:ext cx="4387683" cy="2058254"/>
          </a:xfrm>
          <a:prstGeom prst="rect">
            <a:avLst/>
          </a:prstGeom>
        </p:spPr>
      </p:pic>
    </p:spTree>
    <p:extLst>
      <p:ext uri="{BB962C8B-B14F-4D97-AF65-F5344CB8AC3E}">
        <p14:creationId xmlns:p14="http://schemas.microsoft.com/office/powerpoint/2010/main" val="47914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Disadvantages of home automation:</a:t>
            </a:r>
          </a:p>
        </p:txBody>
      </p:sp>
      <p:sp>
        <p:nvSpPr>
          <p:cNvPr id="3" name="Content Placeholder 2"/>
          <p:cNvSpPr>
            <a:spLocks noGrp="1"/>
          </p:cNvSpPr>
          <p:nvPr>
            <p:ph idx="1"/>
          </p:nvPr>
        </p:nvSpPr>
        <p:spPr/>
        <p:txBody>
          <a:bodyPr/>
          <a:lstStyle/>
          <a:p>
            <a:r>
              <a:rPr lang="en-US" sz="2400" dirty="0"/>
              <a:t>Equipment and installation costs.</a:t>
            </a:r>
          </a:p>
          <a:p>
            <a:r>
              <a:rPr lang="en-US" sz="2400" dirty="0"/>
              <a:t>System Compatibility.</a:t>
            </a:r>
            <a:endParaRPr lang="en-US" sz="2400" b="1" dirty="0"/>
          </a:p>
          <a:p>
            <a:r>
              <a:rPr lang="en-US" sz="2400" dirty="0"/>
              <a:t>Human errors.</a:t>
            </a:r>
          </a:p>
          <a:p>
            <a:endParaRPr lang="en-US" sz="2400" dirty="0"/>
          </a:p>
          <a:p>
            <a:endParaRPr lang="en-US" b="1" dirty="0"/>
          </a:p>
        </p:txBody>
      </p:sp>
      <p:pic>
        <p:nvPicPr>
          <p:cNvPr id="4" name="Picture 3" descr="C:\Users\kanan\AppData\Local\Microsoft\Windows\INetCacheContent.Word\h-m-2.jpg"/>
          <p:cNvPicPr/>
          <p:nvPr/>
        </p:nvPicPr>
        <p:blipFill>
          <a:blip r:embed="rId2">
            <a:extLst>
              <a:ext uri="{28A0092B-C50C-407E-A947-70E740481C1C}">
                <a14:useLocalDpi xmlns:a14="http://schemas.microsoft.com/office/drawing/2010/main" val="0"/>
              </a:ext>
            </a:extLst>
          </a:blip>
          <a:srcRect/>
          <a:stretch>
            <a:fillRect/>
          </a:stretch>
        </p:blipFill>
        <p:spPr bwMode="auto">
          <a:xfrm>
            <a:off x="5406254" y="2857766"/>
            <a:ext cx="2608580" cy="2608580"/>
          </a:xfrm>
          <a:prstGeom prst="rect">
            <a:avLst/>
          </a:prstGeom>
          <a:noFill/>
          <a:ln>
            <a:noFill/>
          </a:ln>
        </p:spPr>
      </p:pic>
    </p:spTree>
    <p:extLst>
      <p:ext uri="{BB962C8B-B14F-4D97-AF65-F5344CB8AC3E}">
        <p14:creationId xmlns:p14="http://schemas.microsoft.com/office/powerpoint/2010/main" val="168377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371" y="726655"/>
            <a:ext cx="6571343" cy="1049235"/>
          </a:xfrm>
        </p:spPr>
        <p:txBody>
          <a:bodyPr/>
          <a:lstStyle/>
          <a:p>
            <a:r>
              <a:rPr lang="en-US" dirty="0"/>
              <a:t>Technology used:</a:t>
            </a:r>
          </a:p>
        </p:txBody>
      </p:sp>
      <p:sp>
        <p:nvSpPr>
          <p:cNvPr id="3" name="Content Placeholder 2"/>
          <p:cNvSpPr>
            <a:spLocks noGrp="1"/>
          </p:cNvSpPr>
          <p:nvPr>
            <p:ph idx="1"/>
          </p:nvPr>
        </p:nvSpPr>
        <p:spPr>
          <a:xfrm>
            <a:off x="959371" y="1880821"/>
            <a:ext cx="7055464" cy="3755480"/>
          </a:xfrm>
        </p:spPr>
        <p:txBody>
          <a:bodyPr/>
          <a:lstStyle/>
          <a:p>
            <a:pPr marL="0" lvl="1" indent="0">
              <a:buClr>
                <a:schemeClr val="accent3"/>
              </a:buClr>
              <a:buSzPct val="95000"/>
              <a:buNone/>
            </a:pPr>
            <a:r>
              <a:rPr lang="en-US" sz="2600" b="1" dirty="0">
                <a:solidFill>
                  <a:schemeClr val="tx1">
                    <a:lumMod val="95000"/>
                    <a:lumOff val="5000"/>
                  </a:schemeClr>
                </a:solidFill>
              </a:rPr>
              <a:t>   Arduino Uno</a:t>
            </a:r>
          </a:p>
          <a:p>
            <a:pPr lvl="1"/>
            <a:r>
              <a:rPr lang="en-US" sz="2000" dirty="0"/>
              <a:t>The main piece in our project is an </a:t>
            </a:r>
            <a:r>
              <a:rPr lang="en-US" sz="2000" dirty="0" err="1"/>
              <a:t>arduino</a:t>
            </a:r>
            <a:r>
              <a:rPr lang="en-US" sz="2000" dirty="0"/>
              <a:t> ATmega328 kit attached by GPRS/GSM Shield.</a:t>
            </a:r>
          </a:p>
          <a:p>
            <a:pPr marL="0" indent="0">
              <a:buNone/>
            </a:pPr>
            <a:endParaRPr lang="en-US" dirty="0"/>
          </a:p>
        </p:txBody>
      </p:sp>
      <p:pic>
        <p:nvPicPr>
          <p:cNvPr id="5" name="Picture 4" descr="E:\Users\audai\السنةالخامسة\Graduation project 2\Images\download.jpg"/>
          <p:cNvPicPr/>
          <p:nvPr/>
        </p:nvPicPr>
        <p:blipFill>
          <a:blip r:embed="rId2">
            <a:extLst>
              <a:ext uri="{28A0092B-C50C-407E-A947-70E740481C1C}">
                <a14:useLocalDpi xmlns:a14="http://schemas.microsoft.com/office/drawing/2010/main" val="0"/>
              </a:ext>
            </a:extLst>
          </a:blip>
          <a:srcRect/>
          <a:stretch>
            <a:fillRect/>
          </a:stretch>
        </p:blipFill>
        <p:spPr bwMode="auto">
          <a:xfrm>
            <a:off x="1094281" y="3372787"/>
            <a:ext cx="5426439" cy="2263514"/>
          </a:xfrm>
          <a:prstGeom prst="rect">
            <a:avLst/>
          </a:prstGeom>
          <a:noFill/>
          <a:ln>
            <a:noFill/>
          </a:ln>
        </p:spPr>
      </p:pic>
    </p:spTree>
    <p:extLst>
      <p:ext uri="{BB962C8B-B14F-4D97-AF65-F5344CB8AC3E}">
        <p14:creationId xmlns:p14="http://schemas.microsoft.com/office/powerpoint/2010/main" val="17490302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2140</TotalTime>
  <Words>479</Words>
  <Application>Microsoft Office PowerPoint</Application>
  <PresentationFormat>On-screen Show (4:3)</PresentationFormat>
  <Paragraphs>79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Gallery</vt:lpstr>
      <vt:lpstr>Home Automation using ARDUINO</vt:lpstr>
      <vt:lpstr>PowerPoint Presentation</vt:lpstr>
      <vt:lpstr>What is Home Automation?</vt:lpstr>
      <vt:lpstr>What is Home Automation?</vt:lpstr>
      <vt:lpstr>What are the benefits of an automated home? </vt:lpstr>
      <vt:lpstr>What are the benefits of an automated home? </vt:lpstr>
      <vt:lpstr>What are the benefits of an automated home? </vt:lpstr>
      <vt:lpstr>Disadvantages of home automation:</vt:lpstr>
      <vt:lpstr>Technology used:</vt:lpstr>
      <vt:lpstr>CONTENT:      </vt:lpstr>
      <vt:lpstr>CONTENT:</vt:lpstr>
      <vt:lpstr>INTRODUCTION</vt:lpstr>
      <vt:lpstr>COMPONETNS USED:</vt:lpstr>
      <vt:lpstr>PowerPoint Presentation</vt:lpstr>
      <vt:lpstr>Relay :</vt:lpstr>
      <vt:lpstr>Relay working :</vt:lpstr>
      <vt:lpstr>Interface :</vt:lpstr>
      <vt:lpstr>PROTUES  Connection(circuit diagram ) </vt:lpstr>
      <vt:lpstr>Working Explanation: </vt:lpstr>
      <vt:lpstr>Working  Exeplanation:</vt:lpstr>
      <vt:lpstr>Bluetooth App :</vt:lpstr>
      <vt:lpstr>Screen shots:</vt:lpstr>
      <vt:lpstr>Conclusion :</vt:lpstr>
      <vt:lpstr>Project devices:</vt:lpstr>
      <vt:lpstr>THANK YOU .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Raja</dc:creator>
  <cp:lastModifiedBy>kanan</cp:lastModifiedBy>
  <cp:revision>71</cp:revision>
  <dcterms:created xsi:type="dcterms:W3CDTF">2014-04-06T09:47:57Z</dcterms:created>
  <dcterms:modified xsi:type="dcterms:W3CDTF">2017-12-20T05:17:14Z</dcterms:modified>
</cp:coreProperties>
</file>