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aveat"/>
      <p:regular r:id="rId15"/>
      <p:bold r:id="rId16"/>
    </p:embeddedFont>
    <p:embeddedFont>
      <p:font typeface="Amatic SC"/>
      <p:regular r:id="rId17"/>
      <p:bold r:id="rId18"/>
    </p:embeddedFon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veat-regular.fntdata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d40be40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cd40be40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d40be40d9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d40be40d9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d40be40d9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d40be40d9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d40be40d9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d40be40d9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d40be40d9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d40be40d9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d40be40d9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d40be40d9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d40be40d9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d40be40d9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d40be40d9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d40be40d9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d40be40d9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d40be40d9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mvickykumar999.herokuapp.com/playfair_cipher" TargetMode="External"/><Relationship Id="rId4" Type="http://schemas.openxmlformats.org/officeDocument/2006/relationships/hyperlink" Target="https://imvickykumar999.herokuapp.com/playfair_cipher" TargetMode="External"/><Relationship Id="rId5" Type="http://schemas.openxmlformats.org/officeDocument/2006/relationships/hyperlink" Target="https://imvickykumar999.herokuapp.com/playfair_cipher" TargetMode="External"/><Relationship Id="rId6" Type="http://schemas.openxmlformats.org/officeDocument/2006/relationships/hyperlink" Target="https://imvickykumar999.herokuapp.com/playfair_cipher" TargetMode="External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46300" y="299350"/>
            <a:ext cx="86514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5400" u="sng">
                <a:latin typeface="Comic Sans MS"/>
                <a:ea typeface="Comic Sans MS"/>
                <a:cs typeface="Comic Sans MS"/>
                <a:sym typeface="Comic Sans MS"/>
              </a:rPr>
              <a:t>PlayFair C</a:t>
            </a:r>
            <a:r>
              <a:rPr lang="en" sz="5400" u="sng">
                <a:latin typeface="Comic Sans MS"/>
                <a:ea typeface="Comic Sans MS"/>
                <a:cs typeface="Comic Sans MS"/>
                <a:sym typeface="Comic Sans MS"/>
              </a:rPr>
              <a:t>iphertext Encryption</a:t>
            </a:r>
            <a:endParaRPr sz="5400"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633225"/>
            <a:ext cx="85206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3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Submitted</a:t>
            </a:r>
            <a:r>
              <a:rPr lang="en" sz="23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by:                      </a:t>
            </a:r>
            <a:r>
              <a:rPr lang="en" sz="23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Submitted to:</a:t>
            </a:r>
            <a:r>
              <a:rPr lang="en" sz="23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endParaRPr sz="23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      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Vicky Kumar          		    Ms. Shalini Ma’am                                        (6th </a:t>
            </a:r>
            <a:r>
              <a:rPr lang="en"/>
              <a:t>Semester)						 </a:t>
            </a:r>
            <a:r>
              <a:rPr lang="en"/>
              <a:t>(Assistant Professor)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                     (CSE Department)</a:t>
            </a:r>
            <a:r>
              <a:rPr lang="en"/>
              <a:t>			 										      	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61200" y="178350"/>
            <a:ext cx="7821600" cy="47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3069" lvl="0" marL="457200" rtl="0" algn="ctr">
              <a:spcBef>
                <a:spcPts val="0"/>
              </a:spcBef>
              <a:spcAft>
                <a:spcPts val="0"/>
              </a:spcAft>
              <a:buSzPts val="3220"/>
              <a:buFont typeface="Comic Sans MS"/>
              <a:buChar char="●"/>
            </a:pPr>
            <a:r>
              <a:rPr lang="en" sz="3220">
                <a:latin typeface="Comic Sans MS"/>
                <a:ea typeface="Comic Sans MS"/>
                <a:cs typeface="Comic Sans MS"/>
                <a:sym typeface="Comic Sans MS"/>
              </a:rPr>
              <a:t>We </a:t>
            </a:r>
            <a:r>
              <a:rPr lang="en" sz="3220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encrypt </a:t>
            </a:r>
            <a:r>
              <a:rPr lang="en" sz="3220"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" sz="322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pair of alphabets</a:t>
            </a:r>
            <a:r>
              <a:rPr lang="en" sz="322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22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instead </a:t>
            </a:r>
            <a:r>
              <a:rPr lang="en" sz="3220">
                <a:latin typeface="Comic Sans MS"/>
                <a:ea typeface="Comic Sans MS"/>
                <a:cs typeface="Comic Sans MS"/>
                <a:sym typeface="Comic Sans MS"/>
              </a:rPr>
              <a:t>of a </a:t>
            </a:r>
            <a:r>
              <a:rPr lang="en" sz="322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single alphabet</a:t>
            </a:r>
            <a:r>
              <a:rPr lang="en" sz="322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322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33069" lvl="0" marL="457200" rtl="0" algn="ctr">
              <a:spcBef>
                <a:spcPts val="0"/>
              </a:spcBef>
              <a:spcAft>
                <a:spcPts val="0"/>
              </a:spcAft>
              <a:buSzPts val="3220"/>
              <a:buFont typeface="Comic Sans MS"/>
              <a:buChar char="●"/>
            </a:pPr>
            <a:r>
              <a:rPr lang="en" sz="3220">
                <a:latin typeface="Comic Sans MS"/>
                <a:ea typeface="Comic Sans MS"/>
                <a:cs typeface="Comic Sans MS"/>
                <a:sym typeface="Comic Sans MS"/>
              </a:rPr>
              <a:t>It was used for tactical purposes </a:t>
            </a:r>
            <a:r>
              <a:rPr lang="en" sz="322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British forces in the Second Boer War</a:t>
            </a:r>
            <a:r>
              <a:rPr lang="en" sz="3220">
                <a:latin typeface="Comic Sans MS"/>
                <a:ea typeface="Comic Sans MS"/>
                <a:cs typeface="Comic Sans MS"/>
                <a:sym typeface="Comic Sans MS"/>
              </a:rPr>
              <a:t> and in </a:t>
            </a:r>
            <a:r>
              <a:rPr lang="en" sz="322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World War I</a:t>
            </a:r>
            <a:r>
              <a:rPr lang="en" sz="3220">
                <a:latin typeface="Comic Sans MS"/>
                <a:ea typeface="Comic Sans MS"/>
                <a:cs typeface="Comic Sans MS"/>
                <a:sym typeface="Comic Sans MS"/>
              </a:rPr>
              <a:t> and for the same purpose by the </a:t>
            </a:r>
            <a:r>
              <a:rPr lang="en" sz="322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Australians during World War II</a:t>
            </a:r>
            <a:r>
              <a:rPr lang="en" sz="322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322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19950" y="168500"/>
            <a:ext cx="7904100" cy="9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Algorithm </a:t>
            </a:r>
            <a:r>
              <a:rPr lang="en"/>
              <a:t>: Generate the key Matrix (5×5)</a:t>
            </a:r>
            <a:endParaRPr/>
          </a:p>
        </p:txBody>
      </p:sp>
      <p:sp>
        <p:nvSpPr>
          <p:cNvPr id="68" name="Google Shape;68;p15"/>
          <p:cNvSpPr txBox="1"/>
          <p:nvPr>
            <p:ph idx="4294967295" type="body"/>
          </p:nvPr>
        </p:nvSpPr>
        <p:spPr>
          <a:xfrm>
            <a:off x="311700" y="1326900"/>
            <a:ext cx="8520600" cy="3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7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Comic Sans MS"/>
              <a:buChar char="●"/>
            </a:pPr>
            <a:r>
              <a:rPr b="1" lang="en" sz="153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key square is a </a:t>
            </a:r>
            <a:r>
              <a:rPr b="1" lang="en" sz="153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5×5 grid</a:t>
            </a:r>
            <a:r>
              <a:rPr b="1" lang="en" sz="153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alphabets (that acts as the key for encrypting the plaintext). </a:t>
            </a:r>
            <a:endParaRPr b="1" sz="153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53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57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Comic Sans MS"/>
              <a:buChar char="●"/>
            </a:pPr>
            <a:r>
              <a:rPr b="1" lang="en" sz="153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of the 25 alphabets must be </a:t>
            </a:r>
            <a:r>
              <a:rPr b="1" lang="en" sz="153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unique </a:t>
            </a:r>
            <a:r>
              <a:rPr b="1" lang="en" sz="153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one letter of the alphabet</a:t>
            </a:r>
            <a:r>
              <a:rPr b="1" lang="en" sz="153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b="1" lang="en" sz="153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(usually J) is omitted </a:t>
            </a:r>
            <a:r>
              <a:rPr b="1" lang="en" sz="153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the table (as the table can hold only 5x5 alphabets). </a:t>
            </a:r>
            <a:endParaRPr b="1" sz="153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53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57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Comic Sans MS"/>
              <a:buChar char="●"/>
            </a:pPr>
            <a:r>
              <a:rPr b="1" lang="en" sz="153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the plaintext contains J, then it is </a:t>
            </a:r>
            <a:r>
              <a:rPr b="1" lang="en" sz="153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replaced </a:t>
            </a:r>
            <a:r>
              <a:rPr b="1" lang="en" sz="153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I.</a:t>
            </a:r>
            <a:endParaRPr b="1" sz="153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53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57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Comic Sans MS"/>
              <a:buChar char="●"/>
            </a:pPr>
            <a:r>
              <a:rPr b="1" lang="en" sz="153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b="1" lang="en" sz="153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 alphabets</a:t>
            </a:r>
            <a:r>
              <a:rPr b="1" lang="en" sz="153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the key square are the unique alphabets of the key in the </a:t>
            </a:r>
            <a:r>
              <a:rPr b="1" lang="en" sz="153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order in which they appear</a:t>
            </a:r>
            <a:r>
              <a:rPr b="1" lang="en" sz="153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followed by the </a:t>
            </a:r>
            <a:r>
              <a:rPr b="1" lang="en" sz="153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remaining letters</a:t>
            </a:r>
            <a:r>
              <a:rPr b="1" lang="en" sz="153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the alphabet in order.</a:t>
            </a:r>
            <a:endParaRPr b="1" sz="153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45450" y="205050"/>
            <a:ext cx="4471200" cy="473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/>
              <a:t>For example:</a:t>
            </a:r>
            <a:endParaRPr sz="33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>
                <a:solidFill>
                  <a:srgbClr val="FF0000"/>
                </a:solidFill>
              </a:rPr>
              <a:t>The key is "</a:t>
            </a:r>
            <a:r>
              <a:rPr lang="en" sz="3355">
                <a:solidFill>
                  <a:srgbClr val="0000FF"/>
                </a:solidFill>
              </a:rPr>
              <a:t>monarchy</a:t>
            </a:r>
            <a:r>
              <a:rPr lang="en" sz="3355">
                <a:solidFill>
                  <a:srgbClr val="FF0000"/>
                </a:solidFill>
              </a:rPr>
              <a:t>"</a:t>
            </a:r>
            <a:endParaRPr sz="3355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>
                <a:latin typeface="Comic Sans MS"/>
                <a:ea typeface="Comic Sans MS"/>
                <a:cs typeface="Comic Sans MS"/>
                <a:sym typeface="Comic Sans MS"/>
              </a:rPr>
              <a:t>Thus the initial </a:t>
            </a:r>
            <a:r>
              <a:rPr lang="en" sz="2244">
                <a:latin typeface="Comic Sans MS"/>
                <a:ea typeface="Comic Sans MS"/>
                <a:cs typeface="Comic Sans MS"/>
                <a:sym typeface="Comic Sans MS"/>
              </a:rPr>
              <a:t>entries</a:t>
            </a:r>
            <a:r>
              <a:rPr lang="en" sz="2244">
                <a:latin typeface="Comic Sans MS"/>
                <a:ea typeface="Comic Sans MS"/>
                <a:cs typeface="Comic Sans MS"/>
                <a:sym typeface="Comic Sans MS"/>
              </a:rPr>
              <a:t> are...</a:t>
            </a:r>
            <a:endParaRPr sz="22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'm','o','n','a','r','c','h','y'</a:t>
            </a:r>
            <a:endParaRPr sz="2244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44">
                <a:latin typeface="Comic Sans MS"/>
                <a:ea typeface="Comic Sans MS"/>
                <a:cs typeface="Comic Sans MS"/>
                <a:sym typeface="Comic Sans MS"/>
              </a:rPr>
              <a:t>...followed by remaining characters of </a:t>
            </a:r>
            <a:endParaRPr sz="21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44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" sz="2144">
                <a:latin typeface="Comic Sans MS"/>
                <a:ea typeface="Comic Sans MS"/>
                <a:cs typeface="Comic Sans MS"/>
                <a:sym typeface="Comic Sans MS"/>
              </a:rPr>
              <a:t>-z </a:t>
            </a:r>
            <a:r>
              <a:rPr lang="en" sz="2144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(except 'j')</a:t>
            </a:r>
            <a:r>
              <a:rPr lang="en" sz="2144">
                <a:latin typeface="Comic Sans MS"/>
                <a:ea typeface="Comic Sans MS"/>
                <a:cs typeface="Comic Sans MS"/>
                <a:sym typeface="Comic Sans MS"/>
              </a:rPr>
              <a:t> in that order.</a:t>
            </a:r>
            <a:endParaRPr sz="47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525" y="1233038"/>
            <a:ext cx="4161800" cy="26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619950" y="168500"/>
            <a:ext cx="7904100" cy="9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Algorithm </a:t>
            </a:r>
            <a:r>
              <a:rPr lang="en"/>
              <a:t>: encrypt the plain text</a:t>
            </a:r>
            <a:endParaRPr/>
          </a:p>
        </p:txBody>
      </p:sp>
      <p:sp>
        <p:nvSpPr>
          <p:cNvPr id="80" name="Google Shape;80;p17"/>
          <p:cNvSpPr txBox="1"/>
          <p:nvPr>
            <p:ph idx="4294967295" type="body"/>
          </p:nvPr>
        </p:nvSpPr>
        <p:spPr>
          <a:xfrm>
            <a:off x="311700" y="1326900"/>
            <a:ext cx="8520600" cy="3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65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0"/>
              <a:buFont typeface="Comic Sans MS"/>
              <a:buChar char="●"/>
            </a:pPr>
            <a:r>
              <a:rPr b="1" lang="en" sz="233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plaintext is split into </a:t>
            </a:r>
            <a:r>
              <a:rPr b="1" lang="en" sz="233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pairs of                    two letters</a:t>
            </a:r>
            <a:r>
              <a:rPr b="1" lang="en" sz="233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(digraphs).</a:t>
            </a:r>
            <a:endParaRPr b="1" sz="233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233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65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30"/>
              <a:buFont typeface="Comic Sans MS"/>
              <a:buChar char="●"/>
            </a:pPr>
            <a:r>
              <a:rPr b="1" lang="en" sz="233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there is an </a:t>
            </a:r>
            <a:r>
              <a:rPr b="1" lang="en" sz="233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odd number of letters</a:t>
            </a:r>
            <a:r>
              <a:rPr b="1" lang="en" sz="233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then </a:t>
            </a:r>
            <a:r>
              <a:rPr b="1" lang="en" sz="233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Z is added</a:t>
            </a:r>
            <a:r>
              <a:rPr b="1" lang="en" sz="233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the last letter.</a:t>
            </a:r>
            <a:r>
              <a:rPr b="1" lang="en" sz="233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233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233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65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30"/>
              <a:buFont typeface="Comic Sans MS"/>
              <a:buChar char="●"/>
            </a:pPr>
            <a:r>
              <a:rPr b="1" lang="en" sz="233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PlainText: "</a:t>
            </a:r>
            <a:r>
              <a:rPr b="1" lang="en" sz="233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instruments</a:t>
            </a:r>
            <a:r>
              <a:rPr b="1" lang="en" sz="233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" </a:t>
            </a:r>
            <a:endParaRPr b="1" sz="233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65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0"/>
              <a:buFont typeface="Comic Sans MS"/>
              <a:buChar char="●"/>
            </a:pPr>
            <a:r>
              <a:rPr b="1" lang="en" sz="233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 Split: 'in' 'st' 'ru' 'me' 'nt' 's</a:t>
            </a:r>
            <a:r>
              <a:rPr b="1" lang="en" sz="233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z</a:t>
            </a:r>
            <a:r>
              <a:rPr b="1" lang="en" sz="233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'</a:t>
            </a:r>
            <a:endParaRPr b="1" sz="233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45450" y="125025"/>
            <a:ext cx="4881900" cy="48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/>
              <a:t>Rules </a:t>
            </a:r>
            <a:r>
              <a:rPr lang="en" sz="3355">
                <a:solidFill>
                  <a:srgbClr val="0000FF"/>
                </a:solidFill>
              </a:rPr>
              <a:t>1st </a:t>
            </a:r>
            <a:r>
              <a:rPr lang="en" sz="3355"/>
              <a:t>for Encryption</a:t>
            </a:r>
            <a:endParaRPr sz="33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8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If both the letters are in the same column</a:t>
            </a:r>
            <a:endParaRPr sz="2688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>
                <a:latin typeface="Comic Sans MS"/>
                <a:ea typeface="Comic Sans MS"/>
                <a:cs typeface="Comic Sans MS"/>
                <a:sym typeface="Comic Sans MS"/>
              </a:rPr>
              <a:t>----------------------------</a:t>
            </a:r>
            <a:endParaRPr sz="22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44">
                <a:latin typeface="Comic Sans MS"/>
                <a:ea typeface="Comic Sans MS"/>
                <a:cs typeface="Comic Sans MS"/>
                <a:sym typeface="Comic Sans MS"/>
              </a:rPr>
              <a:t>Take the letter </a:t>
            </a:r>
            <a:r>
              <a:rPr b="0" lang="en" sz="2244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below each one</a:t>
            </a:r>
            <a:r>
              <a:rPr b="0" lang="en" sz="2244">
                <a:latin typeface="Comic Sans MS"/>
                <a:ea typeface="Comic Sans MS"/>
                <a:cs typeface="Comic Sans MS"/>
                <a:sym typeface="Comic Sans MS"/>
              </a:rPr>
              <a:t> (going back to the top if at the bottom).</a:t>
            </a:r>
            <a:endParaRPr b="0" sz="22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44" u="sng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example:</a:t>
            </a:r>
            <a:endParaRPr i="1" sz="2244" u="sng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44">
                <a:latin typeface="Comic Sans MS"/>
                <a:ea typeface="Comic Sans MS"/>
                <a:cs typeface="Comic Sans MS"/>
                <a:sym typeface="Comic Sans MS"/>
              </a:rPr>
              <a:t>Diagraph: "</a:t>
            </a:r>
            <a:r>
              <a:rPr b="0" lang="en" sz="2244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</a:t>
            </a:r>
            <a:r>
              <a:rPr b="0" lang="en" sz="2244">
                <a:latin typeface="Comic Sans MS"/>
                <a:ea typeface="Comic Sans MS"/>
                <a:cs typeface="Comic Sans MS"/>
                <a:sym typeface="Comic Sans MS"/>
              </a:rPr>
              <a:t>"</a:t>
            </a:r>
            <a:endParaRPr b="0" sz="22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44">
                <a:latin typeface="Comic Sans MS"/>
                <a:ea typeface="Comic Sans MS"/>
                <a:cs typeface="Comic Sans MS"/>
                <a:sym typeface="Comic Sans MS"/>
              </a:rPr>
              <a:t>Encrypted Text: </a:t>
            </a:r>
            <a:r>
              <a:rPr b="0" lang="en" sz="2244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</a:t>
            </a:r>
            <a:endParaRPr b="0" sz="2244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44">
                <a:latin typeface="Comic Sans MS"/>
                <a:ea typeface="Comic Sans MS"/>
                <a:cs typeface="Comic Sans MS"/>
                <a:sym typeface="Comic Sans MS"/>
              </a:rPr>
              <a:t>Encryption: </a:t>
            </a:r>
            <a:endParaRPr b="0" sz="22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44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m -&gt; c</a:t>
            </a:r>
            <a:endParaRPr b="0" sz="2244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44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e -&gt; l</a:t>
            </a:r>
            <a:endParaRPr b="0" sz="2244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148" y="1368910"/>
            <a:ext cx="3734525" cy="24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45450" y="98538"/>
            <a:ext cx="4881900" cy="49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/>
              <a:t>Rules </a:t>
            </a:r>
            <a:r>
              <a:rPr lang="en" sz="3355">
                <a:solidFill>
                  <a:srgbClr val="0000FF"/>
                </a:solidFill>
              </a:rPr>
              <a:t>2nd </a:t>
            </a:r>
            <a:r>
              <a:rPr lang="en" sz="3355"/>
              <a:t>for Encryption</a:t>
            </a:r>
            <a:endParaRPr sz="33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8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If both the letters are in the same row</a:t>
            </a:r>
            <a:endParaRPr sz="2688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>
                <a:latin typeface="Comic Sans MS"/>
                <a:ea typeface="Comic Sans MS"/>
                <a:cs typeface="Comic Sans MS"/>
                <a:sym typeface="Comic Sans MS"/>
              </a:rPr>
              <a:t>----------------------------</a:t>
            </a:r>
            <a:endParaRPr sz="22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44">
                <a:latin typeface="Comic Sans MS"/>
                <a:ea typeface="Comic Sans MS"/>
                <a:cs typeface="Comic Sans MS"/>
                <a:sym typeface="Comic Sans MS"/>
              </a:rPr>
              <a:t>Take the letter to the </a:t>
            </a:r>
            <a:r>
              <a:rPr b="0" lang="en" sz="2244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right of each one</a:t>
            </a:r>
            <a:r>
              <a:rPr b="0" lang="en" sz="2244">
                <a:latin typeface="Comic Sans MS"/>
                <a:ea typeface="Comic Sans MS"/>
                <a:cs typeface="Comic Sans MS"/>
                <a:sym typeface="Comic Sans MS"/>
              </a:rPr>
              <a:t> (going back to the leftmost if at the rightmost position).</a:t>
            </a:r>
            <a:endParaRPr b="0" sz="22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44" u="sng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example:</a:t>
            </a:r>
            <a:endParaRPr i="1" sz="2244" u="sng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44">
                <a:latin typeface="Comic Sans MS"/>
                <a:ea typeface="Comic Sans MS"/>
                <a:cs typeface="Comic Sans MS"/>
                <a:sym typeface="Comic Sans MS"/>
              </a:rPr>
              <a:t>Diagraph: "</a:t>
            </a:r>
            <a:r>
              <a:rPr b="0" lang="en" sz="2244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</a:t>
            </a:r>
            <a:r>
              <a:rPr b="0" lang="en" sz="2244">
                <a:latin typeface="Comic Sans MS"/>
                <a:ea typeface="Comic Sans MS"/>
                <a:cs typeface="Comic Sans MS"/>
                <a:sym typeface="Comic Sans MS"/>
              </a:rPr>
              <a:t>"</a:t>
            </a:r>
            <a:endParaRPr b="0" sz="22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44">
                <a:latin typeface="Comic Sans MS"/>
                <a:ea typeface="Comic Sans MS"/>
                <a:cs typeface="Comic Sans MS"/>
                <a:sym typeface="Comic Sans MS"/>
              </a:rPr>
              <a:t>Encrypted Text: </a:t>
            </a:r>
            <a:r>
              <a:rPr b="0" lang="en" sz="2244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tl</a:t>
            </a:r>
            <a:endParaRPr b="0" sz="2244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44">
                <a:latin typeface="Comic Sans MS"/>
                <a:ea typeface="Comic Sans MS"/>
                <a:cs typeface="Comic Sans MS"/>
                <a:sym typeface="Comic Sans MS"/>
              </a:rPr>
              <a:t>Encryption: </a:t>
            </a:r>
            <a:endParaRPr b="0" sz="22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44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s -&gt; t</a:t>
            </a:r>
            <a:endParaRPr b="0" sz="2244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44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t -&gt; l</a:t>
            </a:r>
            <a:endParaRPr b="0" sz="2244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75" y="1347900"/>
            <a:ext cx="3811850" cy="2447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145450" y="98538"/>
            <a:ext cx="4881900" cy="494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/>
              <a:t>Rules </a:t>
            </a:r>
            <a:r>
              <a:rPr lang="en" sz="3355">
                <a:solidFill>
                  <a:srgbClr val="0000FF"/>
                </a:solidFill>
              </a:rPr>
              <a:t>3rd </a:t>
            </a:r>
            <a:r>
              <a:rPr lang="en" sz="3355"/>
              <a:t>for Encryption</a:t>
            </a:r>
            <a:endParaRPr sz="33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8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If neither of the above rules is true</a:t>
            </a:r>
            <a:endParaRPr sz="2688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>
                <a:latin typeface="Comic Sans MS"/>
                <a:ea typeface="Comic Sans MS"/>
                <a:cs typeface="Comic Sans MS"/>
                <a:sym typeface="Comic Sans MS"/>
              </a:rPr>
              <a:t>----------------------------</a:t>
            </a:r>
            <a:endParaRPr sz="22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44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 a rectangle</a:t>
            </a:r>
            <a:r>
              <a:rPr b="0" lang="en" sz="2244">
                <a:latin typeface="Comic Sans MS"/>
                <a:ea typeface="Comic Sans MS"/>
                <a:cs typeface="Comic Sans MS"/>
                <a:sym typeface="Comic Sans MS"/>
              </a:rPr>
              <a:t> with the two letters and take the letters on the </a:t>
            </a:r>
            <a:r>
              <a:rPr b="0" lang="en" sz="2244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horizontal opposite corner</a:t>
            </a:r>
            <a:r>
              <a:rPr b="0" lang="en" sz="2244">
                <a:latin typeface="Comic Sans MS"/>
                <a:ea typeface="Comic Sans MS"/>
                <a:cs typeface="Comic Sans MS"/>
                <a:sym typeface="Comic Sans MS"/>
              </a:rPr>
              <a:t> of the rectangle.</a:t>
            </a:r>
            <a:endParaRPr b="0" sz="22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44" u="sng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example:</a:t>
            </a:r>
            <a:endParaRPr i="1" sz="2244" u="sng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44">
                <a:latin typeface="Comic Sans MS"/>
                <a:ea typeface="Comic Sans MS"/>
                <a:cs typeface="Comic Sans MS"/>
                <a:sym typeface="Comic Sans MS"/>
              </a:rPr>
              <a:t>Diagraph: "</a:t>
            </a:r>
            <a:r>
              <a:rPr b="0" lang="en" sz="2244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nt</a:t>
            </a:r>
            <a:r>
              <a:rPr b="0" lang="en" sz="2244">
                <a:latin typeface="Comic Sans MS"/>
                <a:ea typeface="Comic Sans MS"/>
                <a:cs typeface="Comic Sans MS"/>
                <a:sym typeface="Comic Sans MS"/>
              </a:rPr>
              <a:t>"</a:t>
            </a:r>
            <a:endParaRPr b="0" sz="22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44">
                <a:latin typeface="Comic Sans MS"/>
                <a:ea typeface="Comic Sans MS"/>
                <a:cs typeface="Comic Sans MS"/>
                <a:sym typeface="Comic Sans MS"/>
              </a:rPr>
              <a:t>Encrypted Text: </a:t>
            </a:r>
            <a:r>
              <a:rPr b="0" lang="en" sz="2244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rq</a:t>
            </a:r>
            <a:endParaRPr b="0" sz="2244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44">
                <a:latin typeface="Comic Sans MS"/>
                <a:ea typeface="Comic Sans MS"/>
                <a:cs typeface="Comic Sans MS"/>
                <a:sym typeface="Comic Sans MS"/>
              </a:rPr>
              <a:t>Encryption: </a:t>
            </a:r>
            <a:endParaRPr b="0" sz="2244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44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lang="en" sz="2244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n -&gt; r</a:t>
            </a:r>
            <a:endParaRPr b="0" sz="2244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44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t -&gt; q</a:t>
            </a:r>
            <a:endParaRPr b="0" sz="2244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750" y="1344013"/>
            <a:ext cx="3811850" cy="245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1678800" y="0"/>
            <a:ext cx="5786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highlight>
                  <a:srgbClr val="FFFF00"/>
                </a:highlight>
                <a:latin typeface="Comic Sans MS"/>
                <a:ea typeface="Comic Sans MS"/>
                <a:cs typeface="Comic Sans MS"/>
                <a:sym typeface="Comic Sans MS"/>
              </a:rPr>
              <a:t>Check </a:t>
            </a:r>
            <a:r>
              <a:rPr b="1" lang="en" sz="3300">
                <a:solidFill>
                  <a:srgbClr val="FF0000"/>
                </a:solidFill>
                <a:highlight>
                  <a:srgbClr val="FFFF00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Output </a:t>
            </a:r>
            <a:r>
              <a:rPr b="1" lang="en" sz="3300">
                <a:solidFill>
                  <a:srgbClr val="0000FF"/>
                </a:solidFill>
                <a:highlight>
                  <a:srgbClr val="FFFF00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 </a:t>
            </a:r>
            <a:r>
              <a:rPr b="1" lang="en" sz="3300">
                <a:solidFill>
                  <a:srgbClr val="FF0000"/>
                </a:solidFill>
                <a:highlight>
                  <a:srgbClr val="FFFF00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</a:t>
            </a:r>
            <a:r>
              <a:rPr b="1" lang="en" sz="3300">
                <a:solidFill>
                  <a:srgbClr val="FF0000"/>
                </a:solidFill>
                <a:highlight>
                  <a:srgbClr val="FFFF00"/>
                </a:highlight>
                <a:uFill>
                  <a:noFill/>
                </a:uFill>
                <a:latin typeface="Comic Sans MS"/>
                <a:ea typeface="Comic Sans MS"/>
                <a:cs typeface="Comic Sans MS"/>
                <a:sym typeface="Comic Sans M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bsite</a:t>
            </a:r>
            <a:endParaRPr b="1" sz="3300">
              <a:solidFill>
                <a:srgbClr val="FF0000"/>
              </a:solidFill>
              <a:highlight>
                <a:srgbClr val="FFFF00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300" y="692700"/>
            <a:ext cx="7801402" cy="438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