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5" r:id="rId7"/>
    <p:sldId id="260" r:id="rId8"/>
    <p:sldId id="267" r:id="rId9"/>
    <p:sldId id="261" r:id="rId10"/>
    <p:sldId id="263"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D8EA8FA-DC13-44BB-9E15-56EA3684F253}"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341986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8EA8FA-DC13-44BB-9E15-56EA3684F253}"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86949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8EA8FA-DC13-44BB-9E15-56EA3684F253}"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266739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8EA8FA-DC13-44BB-9E15-56EA3684F253}"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390639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8EA8FA-DC13-44BB-9E15-56EA3684F253}"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393698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D8EA8FA-DC13-44BB-9E15-56EA3684F253}"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282878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D8EA8FA-DC13-44BB-9E15-56EA3684F253}"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30227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D8EA8FA-DC13-44BB-9E15-56EA3684F253}"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236668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EA8FA-DC13-44BB-9E15-56EA3684F253}" type="datetimeFigureOut">
              <a:rPr lang="en-IN" smtClean="0"/>
              <a:t>24-06-2021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341557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EA8FA-DC13-44BB-9E15-56EA3684F253}"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10861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8EA8FA-DC13-44BB-9E15-56EA3684F253}"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E7202-1D41-4C40-8DFB-9674C1B9743C}" type="slidenum">
              <a:rPr lang="en-IN" smtClean="0"/>
              <a:t>‹#›</a:t>
            </a:fld>
            <a:endParaRPr lang="en-IN"/>
          </a:p>
        </p:txBody>
      </p:sp>
    </p:spTree>
    <p:extLst>
      <p:ext uri="{BB962C8B-B14F-4D97-AF65-F5344CB8AC3E}">
        <p14:creationId xmlns:p14="http://schemas.microsoft.com/office/powerpoint/2010/main" val="7713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A8FA-DC13-44BB-9E15-56EA3684F253}" type="datetimeFigureOut">
              <a:rPr lang="en-IN" smtClean="0"/>
              <a:t>24-06-2021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E7202-1D41-4C40-8DFB-9674C1B9743C}" type="slidenum">
              <a:rPr lang="en-IN" smtClean="0"/>
              <a:t>‹#›</a:t>
            </a:fld>
            <a:endParaRPr lang="en-IN"/>
          </a:p>
        </p:txBody>
      </p:sp>
    </p:spTree>
    <p:extLst>
      <p:ext uri="{BB962C8B-B14F-4D97-AF65-F5344CB8AC3E}">
        <p14:creationId xmlns:p14="http://schemas.microsoft.com/office/powerpoint/2010/main" val="365228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7541064" y="889600"/>
            <a:ext cx="2652531" cy="1981251"/>
          </a:xfrm>
          <a:prstGeom prst="rect">
            <a:avLst/>
          </a:prstGeom>
          <a:ln>
            <a:noFill/>
          </a:ln>
        </p:spPr>
        <p:txBody>
          <a:bodyPr vert="horz" lIns="0" tIns="0" rIns="0" bIns="0" rtlCol="0">
            <a:noAutofit/>
          </a:bodyPr>
          <a:lstStyle/>
          <a:p>
            <a:pPr>
              <a:lnSpc>
                <a:spcPct val="107000"/>
              </a:lnSpc>
              <a:spcAft>
                <a:spcPts val="800"/>
              </a:spcAft>
            </a:pPr>
            <a:r>
              <a:rPr lang="en-IN" sz="6600" b="1" dirty="0">
                <a:solidFill>
                  <a:srgbClr val="000000"/>
                </a:solidFill>
                <a:effectLst/>
                <a:latin typeface="Calibri" panose="020F0502020204030204" pitchFamily="34" charset="0"/>
                <a:ea typeface="Calibri" panose="020F0502020204030204" pitchFamily="34" charset="0"/>
              </a:rPr>
              <a:t>‘21</a:t>
            </a:r>
            <a:endParaRPr lang="en-IN" dirty="0">
              <a:solidFill>
                <a:srgbClr val="000000"/>
              </a:solidFill>
              <a:effectLst/>
              <a:latin typeface="Calibri" panose="020F0502020204030204" pitchFamily="34" charset="0"/>
              <a:ea typeface="Calibri" panose="020F0502020204030204" pitchFamily="34" charset="0"/>
            </a:endParaRPr>
          </a:p>
        </p:txBody>
      </p:sp>
      <p:sp>
        <p:nvSpPr>
          <p:cNvPr id="14" name="TextBox 13"/>
          <p:cNvSpPr txBox="1"/>
          <p:nvPr/>
        </p:nvSpPr>
        <p:spPr>
          <a:xfrm>
            <a:off x="348343" y="1326718"/>
            <a:ext cx="8064138" cy="523220"/>
          </a:xfrm>
          <a:prstGeom prst="rect">
            <a:avLst/>
          </a:prstGeom>
          <a:noFill/>
        </p:spPr>
        <p:txBody>
          <a:bodyPr wrap="square" rtlCol="0">
            <a:spAutoFit/>
          </a:bodyPr>
          <a:lstStyle/>
          <a:p>
            <a:pPr algn="ctr"/>
            <a:r>
              <a:rPr lang="en-IN" sz="2800" dirty="0">
                <a:solidFill>
                  <a:srgbClr val="C00000"/>
                </a:solidFill>
                <a:effectLst>
                  <a:outerShdw blurRad="38100" dist="38100" dir="2700000" algn="tl">
                    <a:srgbClr val="000000">
                      <a:alpha val="43137"/>
                    </a:srgbClr>
                  </a:outerShdw>
                </a:effectLst>
                <a:latin typeface="Bodoni Bd BT" panose="02070803080706020303" pitchFamily="18" charset="0"/>
              </a:rPr>
              <a:t>Organized by</a:t>
            </a:r>
          </a:p>
        </p:txBody>
      </p:sp>
      <p:sp>
        <p:nvSpPr>
          <p:cNvPr id="19" name="TextBox 18"/>
          <p:cNvSpPr txBox="1"/>
          <p:nvPr/>
        </p:nvSpPr>
        <p:spPr>
          <a:xfrm>
            <a:off x="316432" y="1837410"/>
            <a:ext cx="8055531" cy="646331"/>
          </a:xfrm>
          <a:prstGeom prst="rect">
            <a:avLst/>
          </a:prstGeom>
          <a:solidFill>
            <a:schemeClr val="accent1">
              <a:lumMod val="40000"/>
              <a:lumOff val="60000"/>
            </a:schemeClr>
          </a:solid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Rajasthan </a:t>
            </a:r>
            <a:r>
              <a:rPr lang="en-IN" sz="2400" b="1" dirty="0">
                <a:latin typeface="Times New Roman" panose="02020603050405020304" pitchFamily="18" charset="0"/>
                <a:cs typeface="Times New Roman" panose="02020603050405020304" pitchFamily="18" charset="0"/>
              </a:rPr>
              <a:t>Institute Of Engineering And Technology Jaipur</a:t>
            </a:r>
          </a:p>
          <a:p>
            <a:pPr algn="ctr"/>
            <a:r>
              <a:rPr lang="en-IN" sz="1200" dirty="0"/>
              <a:t>(Affiliated to Rajasthan Technical University, Kota and Approved by AICTE, New Delhi)</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963" y="57945"/>
            <a:ext cx="3785204" cy="6800055"/>
          </a:xfrm>
          <a:prstGeom prst="rect">
            <a:avLst/>
          </a:prstGeom>
        </p:spPr>
      </p:pic>
      <p:sp>
        <p:nvSpPr>
          <p:cNvPr id="25" name="TextBox 24"/>
          <p:cNvSpPr txBox="1"/>
          <p:nvPr/>
        </p:nvSpPr>
        <p:spPr>
          <a:xfrm>
            <a:off x="3124997" y="2822234"/>
            <a:ext cx="2438400" cy="369332"/>
          </a:xfrm>
          <a:prstGeom prst="rect">
            <a:avLst/>
          </a:prstGeom>
          <a:solidFill>
            <a:schemeClr val="accent2">
              <a:lumMod val="40000"/>
              <a:lumOff val="60000"/>
            </a:schemeClr>
          </a:solidFill>
        </p:spPr>
        <p:txBody>
          <a:bodyPr wrap="square" rtlCol="0">
            <a:spAutoFit/>
          </a:bodyPr>
          <a:lstStyle/>
          <a:p>
            <a:pPr algn="ctr"/>
            <a:r>
              <a:rPr lang="en-US" dirty="0"/>
              <a:t>26th June 2021</a:t>
            </a:r>
            <a:endParaRPr lang="en-IN" dirty="0"/>
          </a:p>
        </p:txBody>
      </p:sp>
      <p:sp>
        <p:nvSpPr>
          <p:cNvPr id="26" name="Rounded Rectangle 25"/>
          <p:cNvSpPr/>
          <p:nvPr/>
        </p:nvSpPr>
        <p:spPr>
          <a:xfrm>
            <a:off x="830239" y="3530060"/>
            <a:ext cx="6940731" cy="3100252"/>
          </a:xfrm>
          <a:prstGeom prst="roundRect">
            <a:avLst>
              <a:gd name="adj" fmla="val 2052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Project Name: Vehicle Counting using VANET</a:t>
            </a:r>
          </a:p>
          <a:p>
            <a:pPr algn="ctr"/>
            <a:r>
              <a:rPr lang="en-US" b="1" dirty="0">
                <a:solidFill>
                  <a:schemeClr val="tx1"/>
                </a:solidFill>
                <a:latin typeface="Times New Roman" panose="02020603050405020304" pitchFamily="18" charset="0"/>
                <a:cs typeface="Times New Roman" panose="02020603050405020304" pitchFamily="18" charset="0"/>
              </a:rPr>
              <a:t>Team Name: Aura</a:t>
            </a:r>
          </a:p>
          <a:p>
            <a:pPr algn="ctr"/>
            <a:r>
              <a:rPr lang="en-US" b="1" dirty="0">
                <a:solidFill>
                  <a:schemeClr val="tx1"/>
                </a:solidFill>
                <a:latin typeface="Times New Roman" panose="02020603050405020304" pitchFamily="18" charset="0"/>
                <a:cs typeface="Times New Roman" panose="02020603050405020304" pitchFamily="18" charset="0"/>
              </a:rPr>
              <a:t>Team Leader-Aleena Sara Varghese</a:t>
            </a:r>
          </a:p>
          <a:p>
            <a:pPr algn="ctr"/>
            <a:r>
              <a:rPr lang="en-US" b="1" dirty="0">
                <a:solidFill>
                  <a:schemeClr val="tx1"/>
                </a:solidFill>
                <a:latin typeface="Times New Roman" panose="02020603050405020304" pitchFamily="18" charset="0"/>
                <a:cs typeface="Times New Roman" panose="02020603050405020304" pitchFamily="18" charset="0"/>
              </a:rPr>
              <a:t>Team members- Harsha Daniel</a:t>
            </a:r>
          </a:p>
          <a:p>
            <a:pPr algn="ct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Sindhoora</a:t>
            </a: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Sreeram</a:t>
            </a:r>
            <a:r>
              <a:rPr lang="en-US" b="1" dirty="0">
                <a:solidFill>
                  <a:schemeClr val="tx1"/>
                </a:solidFill>
                <a:latin typeface="Times New Roman" panose="02020603050405020304" pitchFamily="18" charset="0"/>
                <a:cs typeface="Times New Roman" panose="02020603050405020304" pitchFamily="18" charset="0"/>
              </a:rPr>
              <a:t> M</a:t>
            </a:r>
          </a:p>
          <a:p>
            <a:pPr algn="ctr"/>
            <a:r>
              <a:rPr lang="en-US" b="1" dirty="0">
                <a:solidFill>
                  <a:schemeClr val="tx1"/>
                </a:solidFill>
                <a:latin typeface="Times New Roman" panose="02020603050405020304" pitchFamily="18" charset="0"/>
                <a:cs typeface="Times New Roman" panose="02020603050405020304" pitchFamily="18" charset="0"/>
              </a:rPr>
              <a:t>Technology Name: VANET</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4E6EA93-0035-4A19-A332-2E4A6A3BBCC5}"/>
              </a:ext>
            </a:extLst>
          </p:cNvPr>
          <p:cNvSpPr/>
          <p:nvPr/>
        </p:nvSpPr>
        <p:spPr>
          <a:xfrm>
            <a:off x="1430239" y="-17062"/>
            <a:ext cx="5838826" cy="1469391"/>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06649AC-30CB-4AB4-958A-7DA04E35E79E}"/>
              </a:ext>
            </a:extLst>
          </p:cNvPr>
          <p:cNvSpPr/>
          <p:nvPr/>
        </p:nvSpPr>
        <p:spPr>
          <a:xfrm>
            <a:off x="0" y="69077"/>
            <a:ext cx="1333500" cy="1412292"/>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07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APPLICATIONS</a:t>
            </a:r>
          </a:p>
        </p:txBody>
      </p:sp>
      <p:sp>
        <p:nvSpPr>
          <p:cNvPr id="7" name="Content Placeholder 2"/>
          <p:cNvSpPr txBox="1">
            <a:spLocks/>
          </p:cNvSpPr>
          <p:nvPr/>
        </p:nvSpPr>
        <p:spPr>
          <a:xfrm>
            <a:off x="843379" y="1700249"/>
            <a:ext cx="10067277" cy="49188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1000"/>
              </a:spcAft>
            </a:pPr>
            <a:r>
              <a:rPr lang="en-US" sz="2400" dirty="0">
                <a:effectLst/>
                <a:latin typeface="Times New Roman" panose="02020603050405020304" pitchFamily="18" charset="0"/>
                <a:cs typeface="Times New Roman" panose="02020603050405020304" pitchFamily="18" charset="0"/>
              </a:rPr>
              <a:t>This algorithm can be used as a basic tool in the development of Adaptive Traffic Control Systems (ATCSs)  and should dramatically help to optimize vehicular flow.</a:t>
            </a:r>
          </a:p>
          <a:p>
            <a:pPr algn="just">
              <a:lnSpc>
                <a:spcPct val="100000"/>
              </a:lnSpc>
              <a:spcAft>
                <a:spcPts val="120"/>
              </a:spcAft>
            </a:pPr>
            <a:r>
              <a:rPr lang="en-US" sz="2400" dirty="0">
                <a:effectLst/>
                <a:latin typeface="Times New Roman" panose="02020603050405020304" pitchFamily="18" charset="0"/>
                <a:cs typeface="Times New Roman" panose="02020603050405020304" pitchFamily="18" charset="0"/>
              </a:rPr>
              <a:t>Road Transportation Emergency Services</a:t>
            </a:r>
            <a:r>
              <a:rPr lang="en-US" sz="2400" baseline="300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 where VANET communications, VANET networks, and road safety warning and status information dissemination are used to reduce delays and speed up emergency rescue operations to save the lives of those injured.</a:t>
            </a:r>
          </a:p>
          <a:p>
            <a:pPr algn="just">
              <a:lnSpc>
                <a:spcPct val="100000"/>
              </a:lnSpc>
              <a:spcAft>
                <a:spcPts val="120"/>
              </a:spcAft>
            </a:pPr>
            <a:r>
              <a:rPr lang="en-US" sz="2400" strike="noStrike" dirty="0">
                <a:effectLst/>
                <a:latin typeface="Times New Roman" panose="02020603050405020304" pitchFamily="18" charset="0"/>
                <a:cs typeface="Times New Roman" panose="02020603050405020304" pitchFamily="18" charset="0"/>
              </a:rPr>
              <a:t>Traffic information</a:t>
            </a:r>
            <a:r>
              <a:rPr lang="en-US" sz="2400" dirty="0">
                <a:effectLst/>
                <a:latin typeface="Times New Roman" panose="02020603050405020304" pitchFamily="18" charset="0"/>
                <a:cs typeface="Times New Roman" panose="02020603050405020304" pitchFamily="18" charset="0"/>
              </a:rPr>
              <a:t> systems, which use VANET communication to provide up-to-the minute obstacle reports to a vehicle's </a:t>
            </a:r>
            <a:r>
              <a:rPr lang="en-US" sz="2400" strike="noStrike" dirty="0">
                <a:effectLst/>
                <a:latin typeface="Times New Roman" panose="02020603050405020304" pitchFamily="18" charset="0"/>
                <a:cs typeface="Times New Roman" panose="02020603050405020304" pitchFamily="18" charset="0"/>
              </a:rPr>
              <a:t>satellite navigation system</a:t>
            </a:r>
            <a:endParaRPr lang="en-US" sz="2400" dirty="0">
              <a:effectLst/>
              <a:latin typeface="Times New Roman" panose="02020603050405020304" pitchFamily="18" charset="0"/>
              <a:cs typeface="Times New Roman" panose="02020603050405020304" pitchFamily="18" charset="0"/>
            </a:endParaRPr>
          </a:p>
          <a:p>
            <a:pPr algn="just">
              <a:lnSpc>
                <a:spcPct val="100000"/>
              </a:lnSpc>
              <a:spcAft>
                <a:spcPts val="120"/>
              </a:spcAft>
            </a:pPr>
            <a:r>
              <a:rPr lang="en-US" sz="2400" dirty="0">
                <a:effectLst/>
                <a:latin typeface="Times New Roman" panose="02020603050405020304" pitchFamily="18" charset="0"/>
                <a:cs typeface="Times New Roman" panose="02020603050405020304" pitchFamily="18" charset="0"/>
              </a:rPr>
              <a:t>Electronic brake lights, which allow a driver (or an </a:t>
            </a:r>
            <a:r>
              <a:rPr lang="en-US" sz="2400" strike="noStrike" dirty="0">
                <a:effectLst/>
                <a:latin typeface="Times New Roman" panose="02020603050405020304" pitchFamily="18" charset="0"/>
                <a:cs typeface="Times New Roman" panose="02020603050405020304" pitchFamily="18" charset="0"/>
              </a:rPr>
              <a:t>autonomous car</a:t>
            </a:r>
            <a:r>
              <a:rPr lang="en-US" sz="2400" dirty="0">
                <a:effectLst/>
                <a:latin typeface="Times New Roman" panose="02020603050405020304" pitchFamily="18" charset="0"/>
                <a:cs typeface="Times New Roman" panose="02020603050405020304" pitchFamily="18" charset="0"/>
              </a:rPr>
              <a:t> or truck) to react to vehicles braking even though they might be obscured (e.g., by other vehicles).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val 1">
            <a:extLst>
              <a:ext uri="{FF2B5EF4-FFF2-40B4-BE49-F238E27FC236}">
                <a16:creationId xmlns:a16="http://schemas.microsoft.com/office/drawing/2014/main" id="{FBBDD9BB-A2FA-4FA0-BFB1-8D5F57D518C1}"/>
              </a:ext>
            </a:extLst>
          </p:cNvPr>
          <p:cNvSpPr/>
          <p:nvPr/>
        </p:nvSpPr>
        <p:spPr>
          <a:xfrm>
            <a:off x="361950" y="78956"/>
            <a:ext cx="1152525" cy="95721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31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DCE81A-85D4-4F8E-A8F2-144454178612}"/>
              </a:ext>
            </a:extLst>
          </p:cNvPr>
          <p:cNvSpPr>
            <a:spLocks noGrp="1"/>
          </p:cNvSpPr>
          <p:nvPr>
            <p:ph type="title"/>
          </p:nvPr>
        </p:nvSpPr>
        <p:spPr>
          <a:xfrm>
            <a:off x="1500717" y="290680"/>
            <a:ext cx="10905066" cy="1135737"/>
          </a:xfrm>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504861-9FC6-4E8E-BDAF-ECCD5ABAFE5A}"/>
              </a:ext>
            </a:extLst>
          </p:cNvPr>
          <p:cNvSpPr>
            <a:spLocks noGrp="1"/>
          </p:cNvSpPr>
          <p:nvPr>
            <p:ph idx="1"/>
          </p:nvPr>
        </p:nvSpPr>
        <p:spPr>
          <a:xfrm>
            <a:off x="1014060" y="1782981"/>
            <a:ext cx="10003128" cy="4393982"/>
          </a:xfrm>
        </p:spPr>
        <p:txBody>
          <a:bodyPr>
            <a:normAutofit fontScale="92500"/>
          </a:bodyPr>
          <a:lstStyle/>
          <a:p>
            <a:pPr marL="0" indent="0">
              <a:buNone/>
            </a:pPr>
            <a:r>
              <a:rPr lang="en-IN" b="0" i="0" u="none" strike="noStrike" baseline="0" dirty="0">
                <a:solidFill>
                  <a:srgbClr val="000000"/>
                </a:solidFill>
                <a:latin typeface="Times New Roman" panose="02020603050405020304" pitchFamily="18" charset="0"/>
                <a:cs typeface="Times New Roman" panose="02020603050405020304" pitchFamily="18" charset="0"/>
              </a:rPr>
              <a:t>The simulations that we performed show that our algorithm calculates a total number of vehicles, with very low response times and small numbers of control messages sent by the units during the counting. </a:t>
            </a: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Improving the algorithm in such a way that the total number of vehicles in a parking lot can be calculated and assisting in finding a vacant slot.</a:t>
            </a:r>
            <a:br>
              <a:rPr lang="en-IN"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IN" dirty="0">
                <a:effectLst/>
                <a:latin typeface="Times New Roman" panose="02020603050405020304" pitchFamily="18" charset="0"/>
                <a:ea typeface="Calibri" panose="020F0502020204030204" pitchFamily="34" charset="0"/>
                <a:cs typeface="Times New Roman" panose="02020603050405020304" pitchFamily="18" charset="0"/>
              </a:rPr>
            </a:br>
            <a:r>
              <a:rPr lang="en-IN" dirty="0">
                <a:latin typeface="Times New Roman" panose="02020603050405020304" pitchFamily="18" charset="0"/>
                <a:ea typeface="Calibri" panose="020F0502020204030204" pitchFamily="34" charset="0"/>
                <a:cs typeface="Times New Roman" panose="02020603050405020304" pitchFamily="18" charset="0"/>
              </a:rPr>
              <a:t>W</a:t>
            </a:r>
            <a:r>
              <a:rPr lang="en-IN" dirty="0">
                <a:effectLst/>
                <a:latin typeface="Times New Roman" panose="02020603050405020304" pitchFamily="18" charset="0"/>
                <a:ea typeface="Calibri" panose="020F0502020204030204" pitchFamily="34" charset="0"/>
                <a:cs typeface="Times New Roman" panose="02020603050405020304" pitchFamily="18" charset="0"/>
              </a:rPr>
              <a:t>e plan to enhance our algorithm by dividing roads into multiple lanes and obtaining the data to control traffic light system. </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Oval 3">
            <a:extLst>
              <a:ext uri="{FF2B5EF4-FFF2-40B4-BE49-F238E27FC236}">
                <a16:creationId xmlns:a16="http://schemas.microsoft.com/office/drawing/2014/main" id="{AEF303AB-689C-4FB2-ADCD-AEAD44A53F38}"/>
              </a:ext>
            </a:extLst>
          </p:cNvPr>
          <p:cNvSpPr/>
          <p:nvPr/>
        </p:nvSpPr>
        <p:spPr>
          <a:xfrm>
            <a:off x="289559" y="-3152"/>
            <a:ext cx="1100138" cy="114833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960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963" y="57945"/>
            <a:ext cx="3785204" cy="6800055"/>
          </a:xfrm>
          <a:prstGeom prst="rect">
            <a:avLst/>
          </a:prstGeom>
        </p:spPr>
      </p:pic>
      <p:sp>
        <p:nvSpPr>
          <p:cNvPr id="6" name="Title 1"/>
          <p:cNvSpPr txBox="1">
            <a:spLocks/>
          </p:cNvSpPr>
          <p:nvPr/>
        </p:nvSpPr>
        <p:spPr>
          <a:xfrm>
            <a:off x="820551" y="2368393"/>
            <a:ext cx="8064136" cy="235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latin typeface="Times New Roman" panose="02020603050405020304" pitchFamily="18" charset="0"/>
                <a:cs typeface="Times New Roman" panose="02020603050405020304" pitchFamily="18" charset="0"/>
              </a:rPr>
              <a:t>	THANK YOU</a:t>
            </a:r>
            <a:endParaRPr lang="en-IN" sz="6000" b="1"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455152" y="2633579"/>
            <a:ext cx="7852955" cy="4479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EDDB8848-96CE-4E7A-8A66-2C143D9C1FC1}"/>
              </a:ext>
            </a:extLst>
          </p:cNvPr>
          <p:cNvSpPr/>
          <p:nvPr/>
        </p:nvSpPr>
        <p:spPr>
          <a:xfrm>
            <a:off x="455152" y="85110"/>
            <a:ext cx="1152525" cy="1190625"/>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939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b="1" dirty="0">
                <a:latin typeface="Times New Roman" panose="02020603050405020304" pitchFamily="18" charset="0"/>
                <a:cs typeface="Times New Roman" panose="02020603050405020304" pitchFamily="18" charset="0"/>
              </a:rPr>
              <a:t>	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6645" y="1317050"/>
            <a:ext cx="10022323" cy="5072935"/>
          </a:xfrm>
        </p:spPr>
        <p:txBody>
          <a:bodyPr>
            <a:noAutofit/>
          </a:bodyPr>
          <a:lstStyle/>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The growing density of vehicles on the roads of most towns and cities around the world is becoming a hazard.</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This growth leads to traffic congestion on the roads, resulting in negative effects on traveling time, traffic safety, air pollution, noise pollution, and energy consumption. Therefore, controlling and optimizing the vehicular flows is a major task. </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Before dealing with a complex problem as the optimization of vehicular traffic, we must understand the behaviour of traffic flow through some models.</a:t>
            </a:r>
          </a:p>
          <a:p>
            <a:pPr algn="just"/>
            <a:r>
              <a:rPr lang="en-IN" sz="2400" dirty="0">
                <a:latin typeface="Times New Roman" panose="02020603050405020304" pitchFamily="18" charset="0"/>
                <a:cs typeface="Times New Roman" panose="02020603050405020304" pitchFamily="18" charset="0"/>
              </a:rPr>
              <a:t>A specific problem to be solved is the development of algorithms to optimize the cycles of traffic lights of a set of intersections and thus achieve a greater vehicular flow with fairer waiting times for all vehicles.</a:t>
            </a:r>
            <a:endParaRPr lang="en-US" sz="2400" i="0" u="none" strike="noStrike" baseline="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4BB1225F-EF8F-4301-95A6-F2C27833396A}"/>
              </a:ext>
            </a:extLst>
          </p:cNvPr>
          <p:cNvSpPr/>
          <p:nvPr/>
        </p:nvSpPr>
        <p:spPr>
          <a:xfrm>
            <a:off x="212510" y="87314"/>
            <a:ext cx="1158241" cy="99531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14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txBox="1">
            <a:spLocks/>
          </p:cNvSpPr>
          <p:nvPr/>
        </p:nvSpPr>
        <p:spPr>
          <a:xfrm>
            <a:off x="802004" y="62728"/>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EXISTING SOLUTIONS</a:t>
            </a:r>
          </a:p>
        </p:txBody>
      </p:sp>
      <p:sp>
        <p:nvSpPr>
          <p:cNvPr id="10" name="Content Placeholder 2"/>
          <p:cNvSpPr>
            <a:spLocks noGrp="1"/>
          </p:cNvSpPr>
          <p:nvPr>
            <p:ph idx="1"/>
          </p:nvPr>
        </p:nvSpPr>
        <p:spPr>
          <a:xfrm>
            <a:off x="1314450" y="1251752"/>
            <a:ext cx="9604518" cy="5539574"/>
          </a:xfrm>
        </p:spPr>
        <p:txBody>
          <a:bodyPr vert="horz" lIns="91440" tIns="45720" rIns="91440" bIns="45720" numCol="2" rtlCol="0">
            <a:normAutofit lnSpcReduction="10000"/>
          </a:bodyPr>
          <a:lstStyle/>
          <a:p>
            <a:pPr marL="0" indent="0" algn="just">
              <a:spcAft>
                <a:spcPts val="1000"/>
              </a:spcAft>
              <a:buNone/>
            </a:pPr>
            <a:r>
              <a:rPr lang="en-US" sz="1800" b="1" u="sng" dirty="0">
                <a:effectLst/>
                <a:latin typeface="Times New Roman" panose="02020603050405020304" pitchFamily="18" charset="0"/>
                <a:cs typeface="Times New Roman" panose="02020603050405020304" pitchFamily="18" charset="0"/>
              </a:rPr>
              <a:t>INDUCTIVE LOOP DETECTORS</a:t>
            </a:r>
            <a:endParaRPr lang="en-US" sz="1800" b="1" dirty="0">
              <a:effectLst/>
              <a:latin typeface="Times New Roman" panose="02020603050405020304" pitchFamily="18" charset="0"/>
              <a:cs typeface="Times New Roman" panose="02020603050405020304" pitchFamily="18" charset="0"/>
            </a:endParaRPr>
          </a:p>
          <a:p>
            <a:pPr algn="just">
              <a:spcAft>
                <a:spcPts val="1000"/>
              </a:spcAft>
            </a:pPr>
            <a:r>
              <a:rPr lang="en-US" sz="1800" dirty="0">
                <a:effectLst/>
                <a:latin typeface="Times New Roman" panose="02020603050405020304" pitchFamily="18" charset="0"/>
                <a:cs typeface="Times New Roman" panose="02020603050405020304" pitchFamily="18" charset="0"/>
              </a:rPr>
              <a:t>ILDs are most widely used  sensor for collecting traffic data and are commonly used for detection at traffic signals and for  freeway monitoring.</a:t>
            </a:r>
            <a:endParaRPr lang="en-US" sz="1800" dirty="0">
              <a:latin typeface="Times New Roman" panose="02020603050405020304" pitchFamily="18" charset="0"/>
              <a:cs typeface="Times New Roman" panose="02020603050405020304" pitchFamily="18" charset="0"/>
            </a:endParaRPr>
          </a:p>
          <a:p>
            <a:pPr marL="0" indent="0" algn="just">
              <a:spcAft>
                <a:spcPts val="1000"/>
              </a:spcAft>
              <a:buNone/>
            </a:pPr>
            <a:endParaRPr lang="en-US" sz="1800" b="1" dirty="0">
              <a:effectLst/>
              <a:latin typeface="Times New Roman" panose="02020603050405020304" pitchFamily="18" charset="0"/>
              <a:cs typeface="Times New Roman" panose="02020603050405020304" pitchFamily="18" charset="0"/>
            </a:endParaRPr>
          </a:p>
          <a:p>
            <a:pPr marL="0" indent="0" algn="just">
              <a:spcAft>
                <a:spcPts val="1000"/>
              </a:spcAft>
              <a:buNone/>
            </a:pPr>
            <a:r>
              <a:rPr lang="en-US" sz="1800" b="1" dirty="0">
                <a:effectLst/>
                <a:latin typeface="Times New Roman" panose="02020603050405020304" pitchFamily="18" charset="0"/>
                <a:cs typeface="Times New Roman" panose="02020603050405020304" pitchFamily="18" charset="0"/>
              </a:rPr>
              <a:t>DRAWBACKS</a:t>
            </a:r>
          </a:p>
          <a:p>
            <a:pPr marL="0" algn="just">
              <a:spcAft>
                <a:spcPts val="1000"/>
              </a:spcAft>
            </a:pPr>
            <a:r>
              <a:rPr lang="en-US" sz="1800" dirty="0">
                <a:effectLst/>
                <a:latin typeface="Times New Roman" panose="02020603050405020304" pitchFamily="18" charset="0"/>
                <a:cs typeface="Times New Roman" panose="02020603050405020304" pitchFamily="18" charset="0"/>
              </a:rPr>
              <a:t>ILDs  require regular tuning to ensure that speeds and vehicle classification data are of high quality. Maintenance and installation of ILDs can be problematic, particularly in congested urban areas.</a:t>
            </a:r>
          </a:p>
          <a:p>
            <a:pPr marL="0" algn="just">
              <a:spcAft>
                <a:spcPts val="1000"/>
              </a:spcAft>
            </a:pPr>
            <a:r>
              <a:rPr lang="en-US" sz="1800" dirty="0">
                <a:effectLst/>
                <a:latin typeface="Times New Roman" panose="02020603050405020304" pitchFamily="18" charset="0"/>
                <a:cs typeface="Times New Roman" panose="02020603050405020304" pitchFamily="18" charset="0"/>
              </a:rPr>
              <a:t> If an ILD needs to be replaced, an entire lane of road would need to be closed so that the loop could be cut out and reinstalled.</a:t>
            </a:r>
          </a:p>
          <a:p>
            <a:pPr marL="0" indent="0" algn="just">
              <a:spcAft>
                <a:spcPts val="1000"/>
              </a:spcAft>
              <a:buNone/>
            </a:pPr>
            <a:endParaRPr lang="en-US" sz="1800" u="sng" dirty="0">
              <a:latin typeface="Times New Roman" panose="02020603050405020304" pitchFamily="18" charset="0"/>
              <a:cs typeface="Times New Roman" panose="02020603050405020304" pitchFamily="18" charset="0"/>
            </a:endParaRPr>
          </a:p>
          <a:p>
            <a:pPr marL="0" indent="0" algn="just">
              <a:spcAft>
                <a:spcPts val="1000"/>
              </a:spcAft>
              <a:buNone/>
            </a:pPr>
            <a:endParaRPr lang="en-US" sz="1800" b="1" u="sng" dirty="0">
              <a:latin typeface="Times New Roman" panose="02020603050405020304" pitchFamily="18" charset="0"/>
              <a:cs typeface="Times New Roman" panose="02020603050405020304" pitchFamily="18" charset="0"/>
            </a:endParaRPr>
          </a:p>
          <a:p>
            <a:pPr marL="457200" lvl="1" indent="0" algn="just">
              <a:spcAft>
                <a:spcPts val="1000"/>
              </a:spcAft>
              <a:buNone/>
            </a:pPr>
            <a:r>
              <a:rPr lang="en-US" sz="1800" b="1" u="sng" dirty="0">
                <a:effectLst/>
                <a:latin typeface="Times New Roman" panose="02020603050405020304" pitchFamily="18" charset="0"/>
                <a:cs typeface="Times New Roman" panose="02020603050405020304" pitchFamily="18" charset="0"/>
              </a:rPr>
              <a:t>VIDEO DETECTING SYSTEM</a:t>
            </a:r>
            <a:endParaRPr lang="en-US" sz="1800" b="1" u="sng" dirty="0">
              <a:latin typeface="Times New Roman" panose="02020603050405020304" pitchFamily="18" charset="0"/>
              <a:cs typeface="Times New Roman" panose="02020603050405020304" pitchFamily="18" charset="0"/>
            </a:endParaRPr>
          </a:p>
          <a:p>
            <a:pPr lvl="1" algn="just">
              <a:spcAft>
                <a:spcPts val="1000"/>
              </a:spcAft>
            </a:pPr>
            <a:r>
              <a:rPr lang="en-US" sz="1800" dirty="0">
                <a:effectLst/>
                <a:latin typeface="Times New Roman" panose="02020603050405020304" pitchFamily="18" charset="0"/>
                <a:cs typeface="Times New Roman" panose="02020603050405020304" pitchFamily="18" charset="0"/>
              </a:rPr>
              <a:t>Video detection systems uses cameras and image processing software to collect data on traffic flow. In this a camera is pointed at a roadway, and image processing software analyses pixels changes between successive frames.</a:t>
            </a:r>
          </a:p>
          <a:p>
            <a:pPr marL="0" lvl="0" indent="0" algn="just">
              <a:spcAft>
                <a:spcPts val="1000"/>
              </a:spcAft>
              <a:buNone/>
            </a:pPr>
            <a:r>
              <a:rPr lang="en-US" sz="1800" b="1" dirty="0">
                <a:effectLst/>
                <a:latin typeface="Times New Roman" panose="02020603050405020304" pitchFamily="18" charset="0"/>
                <a:cs typeface="Times New Roman" panose="02020603050405020304" pitchFamily="18" charset="0"/>
              </a:rPr>
              <a:t>         DRAWBACKS</a:t>
            </a:r>
          </a:p>
          <a:p>
            <a:pPr marL="457200" lvl="1" algn="just">
              <a:spcAft>
                <a:spcPts val="1000"/>
              </a:spcAft>
            </a:pPr>
            <a:r>
              <a:rPr lang="en-US" sz="1800" dirty="0">
                <a:effectLst/>
                <a:latin typeface="Times New Roman" panose="02020603050405020304" pitchFamily="18" charset="0"/>
                <a:cs typeface="Times New Roman" panose="02020603050405020304" pitchFamily="18" charset="0"/>
              </a:rPr>
              <a:t>Most important problem with video detection is occlusion. Occlusion occurs when a vehicle obscures another vehicle within the camera’s field of view. Occlusion causes undercounting of traffic volumes or poor speed calculation.</a:t>
            </a:r>
          </a:p>
          <a:p>
            <a:pPr marL="457200" lvl="1" algn="just">
              <a:spcAft>
                <a:spcPts val="1000"/>
              </a:spcAft>
            </a:pPr>
            <a:r>
              <a:rPr lang="en-US" sz="1800" dirty="0">
                <a:effectLst/>
                <a:latin typeface="Times New Roman" panose="02020603050405020304" pitchFamily="18" charset="0"/>
                <a:cs typeface="Times New Roman" panose="02020603050405020304" pitchFamily="18" charset="0"/>
              </a:rPr>
              <a:t>Difficult for periodic maintenances such as cleaning camera lenses </a:t>
            </a:r>
          </a:p>
          <a:p>
            <a:pPr marL="457200" lvl="1" algn="just">
              <a:spcAft>
                <a:spcPts val="1000"/>
              </a:spcAft>
            </a:pPr>
            <a:r>
              <a:rPr lang="en-US" sz="1800" dirty="0">
                <a:effectLst/>
                <a:latin typeface="Times New Roman" panose="02020603050405020304" pitchFamily="18" charset="0"/>
                <a:cs typeface="Times New Roman" panose="02020603050405020304" pitchFamily="18" charset="0"/>
              </a:rPr>
              <a:t>Fog and snow create problems with the video processing software and  is also affected by high winds </a:t>
            </a: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val 1">
            <a:extLst>
              <a:ext uri="{FF2B5EF4-FFF2-40B4-BE49-F238E27FC236}">
                <a16:creationId xmlns:a16="http://schemas.microsoft.com/office/drawing/2014/main" id="{2C55C890-C0C7-4B27-AC29-C1E36224CA2D}"/>
              </a:ext>
            </a:extLst>
          </p:cNvPr>
          <p:cNvSpPr/>
          <p:nvPr/>
        </p:nvSpPr>
        <p:spPr>
          <a:xfrm>
            <a:off x="289559" y="159387"/>
            <a:ext cx="1024891" cy="98579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367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solidFill>
                  <a:schemeClr val="tx1"/>
                </a:solidFill>
                <a:latin typeface="Times New Roman" panose="02020603050405020304" pitchFamily="18" charset="0"/>
                <a:cs typeface="Times New Roman" panose="02020603050405020304" pitchFamily="18" charset="0"/>
              </a:rPr>
              <a:t>	PROPOSED SOLUTION</a:t>
            </a:r>
          </a:p>
        </p:txBody>
      </p:sp>
      <p:sp>
        <p:nvSpPr>
          <p:cNvPr id="7" name="Content Placeholder 2"/>
          <p:cNvSpPr txBox="1">
            <a:spLocks/>
          </p:cNvSpPr>
          <p:nvPr/>
        </p:nvSpPr>
        <p:spPr>
          <a:xfrm>
            <a:off x="941033" y="1393794"/>
            <a:ext cx="10049522" cy="5142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b="1" i="0" u="none" strike="noStrike" baseline="0" dirty="0">
                <a:latin typeface="Times New Roman" panose="02020603050405020304" pitchFamily="18" charset="0"/>
                <a:cs typeface="Times New Roman" panose="02020603050405020304" pitchFamily="18" charset="0"/>
              </a:rPr>
              <a:t>Existing technologies- </a:t>
            </a:r>
            <a:r>
              <a:rPr lang="en-US" sz="2400" b="0" i="0" u="none" strike="noStrike" baseline="0" dirty="0">
                <a:latin typeface="Times New Roman" panose="02020603050405020304" pitchFamily="18" charset="0"/>
                <a:cs typeface="Times New Roman" panose="02020603050405020304" pitchFamily="18" charset="0"/>
              </a:rPr>
              <a:t>Complex to install, and they suffer a high economic cost caused by both installation and recurring maintenance. </a:t>
            </a:r>
          </a:p>
          <a:p>
            <a:pPr marL="0" indent="0" algn="just">
              <a:lnSpc>
                <a:spcPct val="100000"/>
              </a:lnSpc>
              <a:buNone/>
            </a:pPr>
            <a:endParaRPr lang="en-US" sz="24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b="1" i="0" u="none" strike="noStrike" baseline="0" dirty="0">
                <a:latin typeface="Times New Roman" panose="02020603050405020304" pitchFamily="18" charset="0"/>
                <a:cs typeface="Times New Roman" panose="02020603050405020304" pitchFamily="18" charset="0"/>
              </a:rPr>
              <a:t>Solution-</a:t>
            </a:r>
            <a:r>
              <a:rPr lang="en-US" sz="2400" b="0" i="0" u="none" strike="noStrike" baseline="0" dirty="0">
                <a:latin typeface="Times New Roman" panose="02020603050405020304" pitchFamily="18" charset="0"/>
                <a:cs typeface="Times New Roman" panose="02020603050405020304" pitchFamily="18" charset="0"/>
              </a:rPr>
              <a:t>VANET technology seems to be a good option for vehicle counting and should become ubiquitous promptly since it is estimated that all vehicles will be equipped with a WAVE device within the next few years. </a:t>
            </a:r>
          </a:p>
          <a:p>
            <a:pPr algn="just">
              <a:lnSpc>
                <a:spcPct val="100000"/>
              </a:lnSpc>
            </a:pPr>
            <a:r>
              <a:rPr lang="en-US" sz="2400" b="0" i="0" u="none" strike="noStrike" baseline="0" dirty="0">
                <a:latin typeface="Times New Roman" panose="02020603050405020304" pitchFamily="18" charset="0"/>
                <a:cs typeface="Times New Roman" panose="02020603050405020304" pitchFamily="18" charset="0"/>
              </a:rPr>
              <a:t>Knowing the number of vehicles on the road can help estimate the occupation in a certain road section, or propose a dynamic schedule for the traffic lights at an intersection, etc. </a:t>
            </a:r>
          </a:p>
          <a:p>
            <a:pPr algn="just">
              <a:lnSpc>
                <a:spcPct val="100000"/>
              </a:lnSpc>
            </a:pPr>
            <a:r>
              <a:rPr lang="en-US" sz="2400" dirty="0">
                <a:latin typeface="Times New Roman" panose="02020603050405020304" pitchFamily="18" charset="0"/>
                <a:cs typeface="Times New Roman" panose="02020603050405020304" pitchFamily="18" charset="0"/>
              </a:rPr>
              <a:t>W</a:t>
            </a:r>
            <a:r>
              <a:rPr lang="en-US" sz="2400" b="0" i="0" u="none" strike="noStrike" baseline="0" dirty="0">
                <a:latin typeface="Times New Roman" panose="02020603050405020304" pitchFamily="18" charset="0"/>
                <a:cs typeface="Times New Roman" panose="02020603050405020304" pitchFamily="18" charset="0"/>
              </a:rPr>
              <a:t>e obtain the count of the vehicles through communication between vehicles and RSU. The algorithm for counting and the simulation of vehicles were developed using OMNeT++, SUMO and Veins.</a:t>
            </a:r>
          </a:p>
          <a:p>
            <a:pPr algn="just">
              <a:lnSpc>
                <a:spcPct val="100000"/>
              </a:lnSpc>
            </a:pPr>
            <a:r>
              <a:rPr lang="en-US" sz="2400" b="0" i="0" u="none" strike="noStrike" baseline="0" dirty="0">
                <a:latin typeface="Times New Roman" panose="02020603050405020304" pitchFamily="18" charset="0"/>
                <a:cs typeface="Times New Roman" panose="02020603050405020304" pitchFamily="18" charset="0"/>
              </a:rPr>
              <a:t>The technology and algorithm is highly adaptive and can be incorporated for various purposes such as accident detection or for paving a path for emergency vehicles such as ambulances. </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val 1">
            <a:extLst>
              <a:ext uri="{FF2B5EF4-FFF2-40B4-BE49-F238E27FC236}">
                <a16:creationId xmlns:a16="http://schemas.microsoft.com/office/drawing/2014/main" id="{D86DB315-8BA0-AA46-8209-A67AF6CC4AA3}"/>
              </a:ext>
            </a:extLst>
          </p:cNvPr>
          <p:cNvSpPr/>
          <p:nvPr/>
        </p:nvSpPr>
        <p:spPr>
          <a:xfrm>
            <a:off x="289559" y="-3152"/>
            <a:ext cx="1100138" cy="114833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293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AFD43-EC38-431F-ACF9-A86A966E5C68}"/>
              </a:ext>
            </a:extLst>
          </p:cNvPr>
          <p:cNvSpPr>
            <a:spLocks noGrp="1"/>
          </p:cNvSpPr>
          <p:nvPr>
            <p:ph type="title"/>
          </p:nvPr>
        </p:nvSpPr>
        <p:spPr>
          <a:xfrm>
            <a:off x="1679256" y="328342"/>
            <a:ext cx="10905066" cy="1135737"/>
          </a:xfrm>
        </p:spPr>
        <p:txBody>
          <a:bodyPr>
            <a:normAutofit/>
          </a:bodyPr>
          <a:lstStyle/>
          <a:p>
            <a:r>
              <a:rPr lang="en-IN" b="1" dirty="0">
                <a:latin typeface="Times New Roman" panose="02020603050405020304" pitchFamily="18" charset="0"/>
                <a:cs typeface="Times New Roman" panose="02020603050405020304" pitchFamily="18" charset="0"/>
              </a:rPr>
              <a:t>SIMULATION ENVIRONMENT</a:t>
            </a:r>
          </a:p>
        </p:txBody>
      </p:sp>
      <p:sp>
        <p:nvSpPr>
          <p:cNvPr id="3" name="Content Placeholder 2">
            <a:extLst>
              <a:ext uri="{FF2B5EF4-FFF2-40B4-BE49-F238E27FC236}">
                <a16:creationId xmlns:a16="http://schemas.microsoft.com/office/drawing/2014/main" id="{24417B43-715D-4A4C-9413-C95CD04927B3}"/>
              </a:ext>
            </a:extLst>
          </p:cNvPr>
          <p:cNvSpPr>
            <a:spLocks noGrp="1"/>
          </p:cNvSpPr>
          <p:nvPr>
            <p:ph idx="1"/>
          </p:nvPr>
        </p:nvSpPr>
        <p:spPr>
          <a:xfrm>
            <a:off x="923277" y="1507995"/>
            <a:ext cx="10120544" cy="4901905"/>
          </a:xfrm>
        </p:spPr>
        <p:txBody>
          <a:bodyPr>
            <a:normAutofit lnSpcReduction="10000"/>
          </a:bodyPr>
          <a:lstStyle/>
          <a:p>
            <a:pPr algn="just">
              <a:buFont typeface="Wingdings" panose="05000000000000000000" pitchFamily="2" charset="2"/>
              <a:buChar char="q"/>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Simulation of Urban mobility (SUMO)</a:t>
            </a:r>
            <a:r>
              <a:rPr lang="en-IN" sz="2000" b="1" dirty="0">
                <a:latin typeface="Times New Roman" panose="02020603050405020304" pitchFamily="18" charset="0"/>
                <a:cs typeface="Times New Roman" panose="02020603050405020304" pitchFamily="18" charset="0"/>
              </a:rPr>
              <a:t> : 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pen-source traffic simulator to generate traffic pattern.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Key features : Collision free vehicle movement, multi-lane street environment, junction-based right-of-way rules </a:t>
            </a:r>
          </a:p>
          <a:p>
            <a:pPr marL="0" indent="0" algn="jus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OMNET++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C++-based discrete event simulator for modelling communication networks, multiprocessors and other distributed or parallel systems.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network structure of modules is illustrated using a special language, known as NEtwork Description (NED) language.</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Simulation executions are easily configured via initialization files (*.ini files) that are configured prior to the simulation run. </a:t>
            </a:r>
          </a:p>
          <a:p>
            <a:pPr algn="just"/>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VEINS:  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ntegrated network and traffic simulator.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Veins make a TCP connection between SUMO and OMNeT++ and it can simulate traffic and network.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Oval 4">
            <a:extLst>
              <a:ext uri="{FF2B5EF4-FFF2-40B4-BE49-F238E27FC236}">
                <a16:creationId xmlns:a16="http://schemas.microsoft.com/office/drawing/2014/main" id="{E365188F-AB1A-42A7-BFAF-C18CADA75892}"/>
              </a:ext>
            </a:extLst>
          </p:cNvPr>
          <p:cNvSpPr/>
          <p:nvPr/>
        </p:nvSpPr>
        <p:spPr>
          <a:xfrm>
            <a:off x="289559" y="-3152"/>
            <a:ext cx="1100138" cy="114833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217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312F-8864-4B01-A3D5-915AA26F7766}"/>
              </a:ext>
            </a:extLst>
          </p:cNvPr>
          <p:cNvSpPr>
            <a:spLocks noGrp="1"/>
          </p:cNvSpPr>
          <p:nvPr>
            <p:ph type="title"/>
          </p:nvPr>
        </p:nvSpPr>
        <p:spPr>
          <a:xfrm>
            <a:off x="1468120" y="401436"/>
            <a:ext cx="10515600" cy="1325563"/>
          </a:xfrm>
        </p:spPr>
        <p:txBody>
          <a:bodyPr/>
          <a:lstStyle/>
          <a:p>
            <a:r>
              <a:rPr lang="en-IN" b="1" dirty="0">
                <a:latin typeface="Times New Roman" panose="02020603050405020304" pitchFamily="18" charset="0"/>
                <a:cs typeface="Times New Roman" panose="02020603050405020304" pitchFamily="18" charset="0"/>
              </a:rPr>
              <a:t>SIMULATION SETUP</a:t>
            </a:r>
          </a:p>
        </p:txBody>
      </p:sp>
      <p:pic>
        <p:nvPicPr>
          <p:cNvPr id="6" name="Content Placeholder 3">
            <a:extLst>
              <a:ext uri="{FF2B5EF4-FFF2-40B4-BE49-F238E27FC236}">
                <a16:creationId xmlns:a16="http://schemas.microsoft.com/office/drawing/2014/main" id="{5F747B06-92AF-4C64-97FF-F3D39110BBD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931" t="18716" r="11669" b="17469"/>
          <a:stretch/>
        </p:blipFill>
        <p:spPr bwMode="auto">
          <a:xfrm>
            <a:off x="839713" y="1862964"/>
            <a:ext cx="5028958" cy="3284469"/>
          </a:xfrm>
          <a:prstGeom prst="rect">
            <a:avLst/>
          </a:prstGeom>
          <a:noFill/>
          <a:ln>
            <a:noFill/>
          </a:ln>
          <a:extLst>
            <a:ext uri="{53640926-AAD7-44D8-BBD7-CCE9431645EC}">
              <a14:shadowObscured xmlns:a14="http://schemas.microsoft.com/office/drawing/2010/main"/>
            </a:ext>
          </a:extLst>
        </p:spPr>
      </p:pic>
      <p:pic>
        <p:nvPicPr>
          <p:cNvPr id="12" name="table">
            <a:extLst>
              <a:ext uri="{FF2B5EF4-FFF2-40B4-BE49-F238E27FC236}">
                <a16:creationId xmlns:a16="http://schemas.microsoft.com/office/drawing/2014/main" id="{6A3D9E42-0929-4C23-846E-CFECAFFDCFC3}"/>
              </a:ext>
            </a:extLst>
          </p:cNvPr>
          <p:cNvPicPr>
            <a:picLocks noChangeAspect="1"/>
          </p:cNvPicPr>
          <p:nvPr/>
        </p:nvPicPr>
        <p:blipFill>
          <a:blip r:embed="rId3"/>
          <a:stretch>
            <a:fillRect/>
          </a:stretch>
        </p:blipFill>
        <p:spPr>
          <a:xfrm>
            <a:off x="6323331" y="1862965"/>
            <a:ext cx="4860290" cy="3284470"/>
          </a:xfrm>
          <a:prstGeom prst="rect">
            <a:avLst/>
          </a:prstGeom>
        </p:spPr>
      </p:pic>
      <p:sp>
        <p:nvSpPr>
          <p:cNvPr id="14" name="TextBox 13">
            <a:extLst>
              <a:ext uri="{FF2B5EF4-FFF2-40B4-BE49-F238E27FC236}">
                <a16:creationId xmlns:a16="http://schemas.microsoft.com/office/drawing/2014/main" id="{0F92330D-3ED2-441A-9E6D-BE82EA78EDE1}"/>
              </a:ext>
            </a:extLst>
          </p:cNvPr>
          <p:cNvSpPr txBox="1"/>
          <p:nvPr/>
        </p:nvSpPr>
        <p:spPr>
          <a:xfrm>
            <a:off x="1112668" y="5419363"/>
            <a:ext cx="4356718"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SUMO- Vehicles approaching intersection</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647FA9C-906A-4B55-9F83-1C7490450540}"/>
              </a:ext>
            </a:extLst>
          </p:cNvPr>
          <p:cNvSpPr txBox="1"/>
          <p:nvPr/>
        </p:nvSpPr>
        <p:spPr>
          <a:xfrm>
            <a:off x="7372855" y="5419363"/>
            <a:ext cx="2776985"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Simulation Configuration</a:t>
            </a:r>
            <a:endParaRPr lang="en-IN" dirty="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DCDCF332-D247-4C79-9A8E-CC1548EBCBDC}"/>
              </a:ext>
            </a:extLst>
          </p:cNvPr>
          <p:cNvSpPr/>
          <p:nvPr/>
        </p:nvSpPr>
        <p:spPr>
          <a:xfrm>
            <a:off x="289559" y="-43792"/>
            <a:ext cx="1100138" cy="114833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020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418893" y="112476"/>
            <a:ext cx="6901193"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Times New Roman" panose="02020603050405020304" pitchFamily="18" charset="0"/>
                <a:cs typeface="Times New Roman" panose="02020603050405020304" pitchFamily="18" charset="0"/>
              </a:rPr>
              <a:t>ALGORITHM</a:t>
            </a:r>
          </a:p>
        </p:txBody>
      </p:sp>
      <p:sp>
        <p:nvSpPr>
          <p:cNvPr id="7" name="Content Placeholder 2"/>
          <p:cNvSpPr txBox="1">
            <a:spLocks/>
          </p:cNvSpPr>
          <p:nvPr/>
        </p:nvSpPr>
        <p:spPr>
          <a:xfrm>
            <a:off x="643468" y="1782981"/>
            <a:ext cx="6901193"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Times New Roman" panose="02020603050405020304" pitchFamily="18" charset="0"/>
              <a:cs typeface="Times New Roman" panose="02020603050405020304" pitchFamily="18" charset="0"/>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0EB3EB3D-39F3-45A8-BCD9-775DCE85A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408" y="1143439"/>
            <a:ext cx="4897892" cy="5171414"/>
          </a:xfrm>
          <a:prstGeom prst="rect">
            <a:avLst/>
          </a:prstGeom>
        </p:spPr>
      </p:pic>
      <p:grpSp>
        <p:nvGrpSpPr>
          <p:cNvPr id="18" name="Group 1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13AF5602-9F52-4570-984B-983128E0AD1C}"/>
              </a:ext>
            </a:extLst>
          </p:cNvPr>
          <p:cNvSpPr/>
          <p:nvPr/>
        </p:nvSpPr>
        <p:spPr>
          <a:xfrm>
            <a:off x="289558" y="78956"/>
            <a:ext cx="1062991" cy="852862"/>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09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5E6B83-5450-4871-BB8B-CCF28D511A1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7719" b="35357"/>
          <a:stretch/>
        </p:blipFill>
        <p:spPr bwMode="auto">
          <a:xfrm>
            <a:off x="1389697" y="1263007"/>
            <a:ext cx="5518828" cy="2201831"/>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9E0BBA3-AB07-41FA-B384-5D613F97B183}"/>
              </a:ext>
            </a:extLst>
          </p:cNvPr>
          <p:cNvSpPr txBox="1"/>
          <p:nvPr/>
        </p:nvSpPr>
        <p:spPr>
          <a:xfrm>
            <a:off x="1582737" y="3762494"/>
            <a:ext cx="4690171"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OMNeT- position of RSU and nodes (with id)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30344B-8C4C-4461-B355-2F3E5F7F0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43499" y="3762494"/>
            <a:ext cx="4552261" cy="2201830"/>
          </a:xfrm>
          <a:prstGeom prst="rect">
            <a:avLst/>
          </a:prstGeom>
          <a:noFill/>
          <a:ln>
            <a:noFill/>
          </a:ln>
        </p:spPr>
      </p:pic>
      <p:sp>
        <p:nvSpPr>
          <p:cNvPr id="9" name="TextBox 8">
            <a:extLst>
              <a:ext uri="{FF2B5EF4-FFF2-40B4-BE49-F238E27FC236}">
                <a16:creationId xmlns:a16="http://schemas.microsoft.com/office/drawing/2014/main" id="{BDE69C4D-C70B-453B-97E9-9EFD9B662614}"/>
              </a:ext>
            </a:extLst>
          </p:cNvPr>
          <p:cNvSpPr txBox="1"/>
          <p:nvPr/>
        </p:nvSpPr>
        <p:spPr>
          <a:xfrm>
            <a:off x="8270239" y="6099343"/>
            <a:ext cx="2997201"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Count obtained by RSU</a:t>
            </a:r>
            <a:endParaRPr lang="en-IN"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BE8B194D-BE2B-43E9-956F-5BA50156E0AB}"/>
              </a:ext>
            </a:extLst>
          </p:cNvPr>
          <p:cNvSpPr/>
          <p:nvPr/>
        </p:nvSpPr>
        <p:spPr>
          <a:xfrm>
            <a:off x="289559" y="-3152"/>
            <a:ext cx="1100138" cy="114833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739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MERITS</a:t>
            </a:r>
          </a:p>
        </p:txBody>
      </p:sp>
      <p:sp>
        <p:nvSpPr>
          <p:cNvPr id="7" name="Content Placeholder 2"/>
          <p:cNvSpPr txBox="1">
            <a:spLocks/>
          </p:cNvSpPr>
          <p:nvPr/>
        </p:nvSpPr>
        <p:spPr>
          <a:xfrm>
            <a:off x="1014060" y="1139332"/>
            <a:ext cx="10118538" cy="5639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sz="2200" b="0" i="0" u="none" strike="noStrike" baseline="0" dirty="0">
              <a:solidFill>
                <a:srgbClr val="000000"/>
              </a:solidFill>
              <a:latin typeface="Calibri" panose="020F0502020204030204" pitchFamily="34" charset="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speed and choice of path defines the dynamic topology of VANET.</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VANET’s topology is extremely dynamic as vehicles go in and out transmission range quite rapidly. </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IN" sz="2200" b="0" i="0" u="none" strike="noStrike" baseline="0" dirty="0">
                <a:solidFill>
                  <a:srgbClr val="000000"/>
                </a:solidFill>
                <a:latin typeface="Times New Roman" panose="02020603050405020304" pitchFamily="18" charset="0"/>
                <a:cs typeface="Times New Roman" panose="02020603050405020304" pitchFamily="18" charset="0"/>
              </a:rPr>
              <a:t>Large coverage area. </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Vehicles act as mobile power plants. Thus, power consumption is not a concern. </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Interaction with onboard Sensors: These sensors help in providing node location and their movement nature that are used for effective communication link and routing purposes. </a:t>
            </a:r>
          </a:p>
          <a:p>
            <a:pPr marL="0" indent="0" algn="just">
              <a:buNone/>
            </a:pP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Vehicular ad hoc network is one of the most interesting research areas due to low cost, flexibility, fault tolerance, creating many new and exciting application areas for remote sensing.</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val 1">
            <a:extLst>
              <a:ext uri="{FF2B5EF4-FFF2-40B4-BE49-F238E27FC236}">
                <a16:creationId xmlns:a16="http://schemas.microsoft.com/office/drawing/2014/main" id="{3B8427FE-2DEA-423D-A4AF-A05BD6406CB5}"/>
              </a:ext>
            </a:extLst>
          </p:cNvPr>
          <p:cNvSpPr/>
          <p:nvPr/>
        </p:nvSpPr>
        <p:spPr>
          <a:xfrm>
            <a:off x="289559" y="78956"/>
            <a:ext cx="948691" cy="852862"/>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401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Theme11</Template>
  <TotalTime>264</TotalTime>
  <Words>1017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Bd BT</vt:lpstr>
      <vt:lpstr>Calibri</vt:lpstr>
      <vt:lpstr>Calibri Light</vt:lpstr>
      <vt:lpstr>Times New Roman</vt:lpstr>
      <vt:lpstr>Wingdings</vt:lpstr>
      <vt:lpstr>Office Theme</vt:lpstr>
      <vt:lpstr>PowerPoint Presentation</vt:lpstr>
      <vt:lpstr> PROBLEM STATEMENT</vt:lpstr>
      <vt:lpstr>PowerPoint Presentation</vt:lpstr>
      <vt:lpstr>PowerPoint Presentation</vt:lpstr>
      <vt:lpstr>SIMULATION ENVIRONMENT</vt:lpstr>
      <vt:lpstr>SIMULATION SETUP</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Aleena Varghese</cp:lastModifiedBy>
  <cp:revision>31</cp:revision>
  <dcterms:created xsi:type="dcterms:W3CDTF">2021-05-21T17:26:06Z</dcterms:created>
  <dcterms:modified xsi:type="dcterms:W3CDTF">2021-06-24T15:28:40Z</dcterms:modified>
</cp:coreProperties>
</file>