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9127" autoAdjust="0"/>
  </p:normalViewPr>
  <p:slideViewPr>
    <p:cSldViewPr>
      <p:cViewPr>
        <p:scale>
          <a:sx n="66" d="100"/>
          <a:sy n="66" d="100"/>
        </p:scale>
        <p:origin x="-151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F5FA7-C91D-45D6-95DD-AEC954A58E2A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B8E53-3B38-4D93-BDFD-C28FEB333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2" dirty="0" smtClean="0">
                <a:latin typeface="Century Schoolbook"/>
                <a:cs typeface="Century Schoolbook"/>
              </a:rPr>
              <a:t>T</a:t>
            </a:r>
            <a:r>
              <a:rPr lang="en-US" sz="1200" spc="-9" dirty="0" smtClean="0">
                <a:latin typeface="Century Schoolbook"/>
                <a:cs typeface="Century Schoolbook"/>
              </a:rPr>
              <a:t>he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9" dirty="0" smtClean="0">
                <a:latin typeface="Century Schoolbook"/>
                <a:cs typeface="Century Schoolbook"/>
              </a:rPr>
              <a:t>c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re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f</a:t>
            </a:r>
            <a:r>
              <a:rPr lang="en-US" sz="1200" spc="-18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v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spc="-9" dirty="0" smtClean="0">
                <a:latin typeface="Century Schoolbook"/>
                <a:cs typeface="Century Schoolbook"/>
              </a:rPr>
              <a:t>u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9" dirty="0" smtClean="0">
                <a:latin typeface="Century Schoolbook"/>
                <a:cs typeface="Century Schoolbook"/>
              </a:rPr>
              <a:t>l</a:t>
            </a:r>
            <a:r>
              <a:rPr lang="en-US" sz="1200" spc="-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spc="-13" dirty="0" smtClean="0">
                <a:latin typeface="Century Schoolbook"/>
                <a:cs typeface="Century Schoolbook"/>
              </a:rPr>
              <a:t>ali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nce</a:t>
            </a:r>
            <a:r>
              <a:rPr lang="en-US" sz="1200" spc="26" dirty="0" smtClean="0">
                <a:latin typeface="Century Schoolbook"/>
                <a:cs typeface="Century Schoolbook"/>
              </a:rPr>
              <a:t> 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9" dirty="0" smtClean="0">
                <a:latin typeface="Century Schoolbook"/>
                <a:cs typeface="Century Schoolbook"/>
              </a:rPr>
              <a:t>s</a:t>
            </a:r>
            <a:r>
              <a:rPr lang="en-US" sz="1200" spc="-13" dirty="0" smtClean="0">
                <a:latin typeface="Century Schoolbook"/>
                <a:cs typeface="Century Schoolbook"/>
              </a:rPr>
              <a:t> a</a:t>
            </a:r>
            <a:r>
              <a:rPr lang="en-US" sz="1200" spc="13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b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18" dirty="0" smtClean="0">
                <a:latin typeface="Century Schoolbook"/>
                <a:cs typeface="Century Schoolbook"/>
              </a:rPr>
              <a:t>tt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31" dirty="0" smtClean="0">
                <a:latin typeface="Century Schoolbook"/>
                <a:cs typeface="Century Schoolbook"/>
              </a:rPr>
              <a:t>m</a:t>
            </a:r>
            <a:r>
              <a:rPr lang="en-US" sz="1200" spc="-4" dirty="0" smtClean="0">
                <a:latin typeface="Century Schoolbook"/>
                <a:cs typeface="Century Schoolbook"/>
              </a:rPr>
              <a:t>-up</a:t>
            </a:r>
            <a:r>
              <a:rPr lang="en-US" sz="1200" spc="-9" dirty="0" smtClean="0">
                <a:latin typeface="Century Schoolbook"/>
                <a:cs typeface="Century Schoolbook"/>
              </a:rPr>
              <a:t>,</a:t>
            </a:r>
            <a:r>
              <a:rPr lang="en-US" sz="1200" spc="-26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st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18" dirty="0" smtClean="0">
                <a:latin typeface="Century Schoolbook"/>
                <a:cs typeface="Century Schoolbook"/>
              </a:rPr>
              <a:t>m</a:t>
            </a:r>
            <a:r>
              <a:rPr lang="en-US" sz="1200" spc="-9" dirty="0" smtClean="0">
                <a:latin typeface="Century Schoolbook"/>
                <a:cs typeface="Century Schoolbook"/>
              </a:rPr>
              <a:t>u</a:t>
            </a:r>
            <a:r>
              <a:rPr lang="en-US" sz="1200" spc="-13" dirty="0" smtClean="0">
                <a:latin typeface="Century Schoolbook"/>
                <a:cs typeface="Century Schoolbook"/>
              </a:rPr>
              <a:t>l</a:t>
            </a:r>
            <a:r>
              <a:rPr lang="en-US" sz="1200" spc="-9" dirty="0" smtClean="0">
                <a:latin typeface="Century Schoolbook"/>
                <a:cs typeface="Century Schoolbook"/>
              </a:rPr>
              <a:t>u</a:t>
            </a:r>
            <a:r>
              <a:rPr lang="en-US" sz="1200" spc="-22" dirty="0" smtClean="0">
                <a:latin typeface="Century Schoolbook"/>
                <a:cs typeface="Century Schoolbook"/>
              </a:rPr>
              <a:t>s</a:t>
            </a:r>
            <a:r>
              <a:rPr lang="en-US" sz="1200" spc="-4" dirty="0" smtClean="0">
                <a:latin typeface="Century Schoolbook"/>
                <a:cs typeface="Century Schoolbook"/>
              </a:rPr>
              <a:t>-d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4" dirty="0" smtClean="0">
                <a:latin typeface="Century Schoolbook"/>
                <a:cs typeface="Century Schoolbook"/>
              </a:rPr>
              <a:t>ve</a:t>
            </a:r>
            <a:r>
              <a:rPr lang="en-US" sz="1200" spc="-13" dirty="0" smtClean="0">
                <a:latin typeface="Century Schoolbook"/>
                <a:cs typeface="Century Schoolbook"/>
              </a:rPr>
              <a:t>n</a:t>
            </a:r>
            <a:r>
              <a:rPr lang="en-US" sz="1200" spc="-9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4" dirty="0" smtClean="0">
                <a:latin typeface="Century Schoolbook"/>
                <a:cs typeface="Century Schoolbook"/>
              </a:rPr>
              <a:t>g</a:t>
            </a:r>
            <a:r>
              <a:rPr lang="en-US" sz="1200" spc="-9" dirty="0" smtClean="0">
                <a:latin typeface="Century Schoolbook"/>
                <a:cs typeface="Century Schoolbook"/>
              </a:rPr>
              <a:t>n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9" dirty="0" smtClean="0">
                <a:latin typeface="Century Schoolbook"/>
                <a:cs typeface="Century Schoolbook"/>
              </a:rPr>
              <a:t>l</a:t>
            </a:r>
            <a:r>
              <a:rPr lang="en-US" sz="1200" spc="13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9" dirty="0" smtClean="0">
                <a:latin typeface="Century Schoolbook"/>
                <a:cs typeface="Century Schoolbook"/>
              </a:rPr>
              <a:t>h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9" dirty="0" smtClean="0">
                <a:latin typeface="Century Schoolbook"/>
                <a:cs typeface="Century Schoolbook"/>
              </a:rPr>
              <a:t>t</a:t>
            </a:r>
            <a:r>
              <a:rPr lang="en-US" sz="1200" spc="9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9" dirty="0" smtClean="0">
                <a:latin typeface="Century Schoolbook"/>
                <a:cs typeface="Century Schoolbook"/>
              </a:rPr>
              <a:t>nn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unc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s</a:t>
            </a:r>
            <a:r>
              <a:rPr lang="en-US" sz="1200" spc="-13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“t</a:t>
            </a:r>
            <a:r>
              <a:rPr lang="en-US" sz="1200" spc="-9" dirty="0" smtClean="0">
                <a:latin typeface="Century Schoolbook"/>
                <a:cs typeface="Century Schoolbook"/>
              </a:rPr>
              <a:t>h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9" dirty="0" smtClean="0">
                <a:latin typeface="Century Schoolbook"/>
                <a:cs typeface="Century Schoolbook"/>
              </a:rPr>
              <a:t>s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13" dirty="0" smtClean="0">
                <a:latin typeface="Century Schoolbook"/>
                <a:cs typeface="Century Schoolbook"/>
              </a:rPr>
              <a:t>l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c</a:t>
            </a:r>
            <a:r>
              <a:rPr lang="en-US" sz="1200" spc="-18" dirty="0" smtClean="0">
                <a:latin typeface="Century Schoolbook"/>
                <a:cs typeface="Century Schoolbook"/>
              </a:rPr>
              <a:t>at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13" dirty="0" smtClean="0">
                <a:latin typeface="Century Schoolbook"/>
                <a:cs typeface="Century Schoolbook"/>
              </a:rPr>
              <a:t>n i</a:t>
            </a:r>
            <a:r>
              <a:rPr lang="en-US" sz="1200" spc="-9" dirty="0" smtClean="0">
                <a:latin typeface="Century Schoolbook"/>
                <a:cs typeface="Century Schoolbook"/>
              </a:rPr>
              <a:t>s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spc="-4" dirty="0" smtClean="0">
                <a:latin typeface="Century Schoolbook"/>
                <a:cs typeface="Century Schoolbook"/>
              </a:rPr>
              <a:t>uff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9" dirty="0" smtClean="0">
                <a:latin typeface="Century Schoolbook"/>
                <a:cs typeface="Century Schoolbook"/>
              </a:rPr>
              <a:t>c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n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13" dirty="0" smtClean="0">
                <a:latin typeface="Century Schoolbook"/>
                <a:cs typeface="Century Schoolbook"/>
              </a:rPr>
              <a:t>ly</a:t>
            </a:r>
            <a:r>
              <a:rPr lang="en-US" sz="1200" spc="-18" dirty="0" smtClean="0">
                <a:latin typeface="Century Schoolbook"/>
                <a:cs typeface="Century Schoolbook"/>
              </a:rPr>
              <a:t> </a:t>
            </a:r>
            <a:r>
              <a:rPr lang="en-US" sz="1200" spc="-9" dirty="0" smtClean="0">
                <a:latin typeface="Century Schoolbook"/>
                <a:cs typeface="Century Schoolbook"/>
              </a:rPr>
              <a:t>d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4" dirty="0" smtClean="0">
                <a:latin typeface="Century Schoolbook"/>
                <a:cs typeface="Century Schoolbook"/>
              </a:rPr>
              <a:t>ff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nt  </a:t>
            </a:r>
            <a:r>
              <a:rPr lang="en-US" sz="1200" spc="-4" dirty="0" smtClean="0">
                <a:latin typeface="Century Schoolbook"/>
                <a:cs typeface="Century Schoolbook"/>
              </a:rPr>
              <a:t>f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18" dirty="0" smtClean="0">
                <a:latin typeface="Century Schoolbook"/>
                <a:cs typeface="Century Schoolbook"/>
              </a:rPr>
              <a:t>m</a:t>
            </a:r>
            <a:r>
              <a:rPr lang="en-US" sz="1200" spc="-22" dirty="0" smtClean="0">
                <a:latin typeface="Century Schoolbook"/>
                <a:cs typeface="Century Schoolbook"/>
              </a:rPr>
              <a:t> 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9" dirty="0" smtClean="0">
                <a:latin typeface="Century Schoolbook"/>
                <a:cs typeface="Century Schoolbook"/>
              </a:rPr>
              <a:t>s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spc="-9" dirty="0" smtClean="0">
                <a:latin typeface="Century Schoolbook"/>
                <a:cs typeface="Century Schoolbook"/>
              </a:rPr>
              <a:t>urr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und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9" dirty="0" smtClean="0">
                <a:latin typeface="Century Schoolbook"/>
                <a:cs typeface="Century Schoolbook"/>
              </a:rPr>
              <a:t>n</a:t>
            </a:r>
            <a:r>
              <a:rPr lang="en-US" sz="1200" spc="-4" dirty="0" smtClean="0">
                <a:latin typeface="Century Schoolbook"/>
                <a:cs typeface="Century Schoolbook"/>
              </a:rPr>
              <a:t>g</a:t>
            </a:r>
            <a:r>
              <a:rPr lang="en-US" sz="1200" spc="-9" dirty="0" smtClean="0">
                <a:latin typeface="Century Schoolbook"/>
                <a:cs typeface="Century Schoolbook"/>
              </a:rPr>
              <a:t>s</a:t>
            </a:r>
            <a:r>
              <a:rPr lang="en-US" sz="1200" spc="-13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9" dirty="0" smtClean="0">
                <a:latin typeface="Century Schoolbook"/>
                <a:cs typeface="Century Schoolbook"/>
              </a:rPr>
              <a:t>o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b</a:t>
            </a:r>
            <a:r>
              <a:rPr lang="en-US" sz="1200" spc="-9" dirty="0" smtClean="0">
                <a:latin typeface="Century Schoolbook"/>
                <a:cs typeface="Century Schoolbook"/>
              </a:rPr>
              <a:t>e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wo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9" dirty="0" smtClean="0">
                <a:latin typeface="Century Schoolbook"/>
                <a:cs typeface="Century Schoolbook"/>
              </a:rPr>
              <a:t>h</a:t>
            </a:r>
            <a:r>
              <a:rPr lang="en-US" sz="1200" spc="-13" dirty="0" smtClean="0">
                <a:latin typeface="Century Schoolbook"/>
                <a:cs typeface="Century Schoolbook"/>
              </a:rPr>
              <a:t>y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f</a:t>
            </a:r>
            <a:r>
              <a:rPr lang="en-US" sz="1200" spc="-18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yo</a:t>
            </a:r>
            <a:r>
              <a:rPr lang="en-US" sz="1200" spc="-9" dirty="0" smtClean="0">
                <a:latin typeface="Century Schoolbook"/>
                <a:cs typeface="Century Schoolbook"/>
              </a:rPr>
              <a:t>ur</a:t>
            </a:r>
            <a:r>
              <a:rPr lang="en-US" sz="1200" spc="-22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att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n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n</a:t>
            </a:r>
            <a:r>
              <a:rPr lang="en-US" sz="1200" spc="-18" dirty="0" smtClean="0">
                <a:latin typeface="Century Schoolbook"/>
                <a:cs typeface="Century Schoolbook"/>
              </a:rPr>
              <a:t>”</a:t>
            </a:r>
            <a:r>
              <a:rPr lang="en-US" sz="1200" spc="-9" dirty="0" smtClean="0">
                <a:latin typeface="Century Schoolbook"/>
                <a:cs typeface="Century Schoolbook"/>
              </a:rPr>
              <a:t>.</a:t>
            </a:r>
            <a:r>
              <a:rPr lang="en-US" sz="1200" spc="9" dirty="0" smtClean="0">
                <a:latin typeface="Century Schoolbook"/>
                <a:cs typeface="Century Schoolbook"/>
              </a:rPr>
              <a:t> </a:t>
            </a:r>
            <a:r>
              <a:rPr lang="en-US" sz="1200" spc="-22" dirty="0" smtClean="0">
                <a:latin typeface="Century Schoolbook"/>
                <a:cs typeface="Century Schoolbook"/>
              </a:rPr>
              <a:t>T</a:t>
            </a:r>
            <a:r>
              <a:rPr lang="en-US" sz="1200" spc="-9" dirty="0" smtClean="0">
                <a:latin typeface="Century Schoolbook"/>
                <a:cs typeface="Century Schoolbook"/>
              </a:rPr>
              <a:t>h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9" dirty="0" smtClean="0">
                <a:latin typeface="Century Schoolbook"/>
                <a:cs typeface="Century Schoolbook"/>
              </a:rPr>
              <a:t>s </a:t>
            </a:r>
            <a:r>
              <a:rPr lang="en-US" sz="1200" i="1" spc="-18" dirty="0" smtClean="0">
                <a:latin typeface="Century Schoolbook"/>
                <a:cs typeface="Century Schoolbook"/>
              </a:rPr>
              <a:t>b</a:t>
            </a:r>
            <a:r>
              <a:rPr lang="en-US" sz="1200" i="1" dirty="0" smtClean="0">
                <a:latin typeface="Century Schoolbook"/>
                <a:cs typeface="Century Schoolbook"/>
              </a:rPr>
              <a:t>o</a:t>
            </a:r>
            <a:r>
              <a:rPr lang="en-US" sz="1200" i="1" spc="-13" dirty="0" smtClean="0">
                <a:latin typeface="Century Schoolbook"/>
                <a:cs typeface="Century Schoolbook"/>
              </a:rPr>
              <a:t>tt</a:t>
            </a:r>
            <a:r>
              <a:rPr lang="en-US" sz="1200" i="1" dirty="0" smtClean="0">
                <a:latin typeface="Century Schoolbook"/>
                <a:cs typeface="Century Schoolbook"/>
              </a:rPr>
              <a:t>o</a:t>
            </a:r>
            <a:r>
              <a:rPr lang="en-US" sz="1200" i="1" spc="-18" dirty="0" smtClean="0">
                <a:latin typeface="Century Schoolbook"/>
                <a:cs typeface="Century Schoolbook"/>
              </a:rPr>
              <a:t>m</a:t>
            </a:r>
            <a:r>
              <a:rPr lang="en-US" sz="1200" i="1" spc="-4" dirty="0" smtClean="0">
                <a:latin typeface="Century Schoolbook"/>
                <a:cs typeface="Century Schoolbook"/>
              </a:rPr>
              <a:t>-u</a:t>
            </a:r>
            <a:r>
              <a:rPr lang="en-US" sz="1200" i="1" spc="-13" dirty="0" smtClean="0">
                <a:latin typeface="Century Schoolbook"/>
                <a:cs typeface="Century Schoolbook"/>
              </a:rPr>
              <a:t>p</a:t>
            </a:r>
            <a:r>
              <a:rPr lang="en-US" sz="1200" i="1" spc="-18" dirty="0" smtClean="0">
                <a:latin typeface="Century Schoolbook"/>
                <a:cs typeface="Century Schoolbook"/>
              </a:rPr>
              <a:t> </a:t>
            </a:r>
            <a:r>
              <a:rPr lang="en-US" sz="1200" spc="-9" dirty="0" smtClean="0">
                <a:latin typeface="Century Schoolbook"/>
                <a:cs typeface="Century Schoolbook"/>
              </a:rPr>
              <a:t>d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p</a:t>
            </a:r>
            <a:r>
              <a:rPr lang="en-US" sz="1200" spc="-13" dirty="0" smtClean="0">
                <a:latin typeface="Century Schoolbook"/>
                <a:cs typeface="Century Schoolbook"/>
              </a:rPr>
              <a:t>l</a:t>
            </a:r>
            <a:r>
              <a:rPr lang="en-US" sz="1200" spc="-4" dirty="0" smtClean="0">
                <a:latin typeface="Century Schoolbook"/>
                <a:cs typeface="Century Schoolbook"/>
              </a:rPr>
              <a:t>oy</a:t>
            </a:r>
            <a:r>
              <a:rPr lang="en-US" sz="1200" spc="-18" dirty="0" smtClean="0">
                <a:latin typeface="Century Schoolbook"/>
                <a:cs typeface="Century Schoolbook"/>
              </a:rPr>
              <a:t>m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nt</a:t>
            </a:r>
            <a:r>
              <a:rPr lang="en-US" sz="1200" spc="-31" dirty="0" smtClean="0">
                <a:latin typeface="Century Schoolbook"/>
                <a:cs typeface="Century Schoolbook"/>
              </a:rPr>
              <a:t> 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f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att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n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13" dirty="0" smtClean="0">
                <a:latin typeface="Century Schoolbook"/>
                <a:cs typeface="Century Schoolbook"/>
              </a:rPr>
              <a:t>n 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4" dirty="0" smtClean="0">
                <a:latin typeface="Century Schoolbook"/>
                <a:cs typeface="Century Schoolbook"/>
              </a:rPr>
              <a:t>ow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9" dirty="0" smtClean="0">
                <a:latin typeface="Century Schoolbook"/>
                <a:cs typeface="Century Schoolbook"/>
              </a:rPr>
              <a:t>rds</a:t>
            </a:r>
            <a:r>
              <a:rPr lang="en-US" sz="1200" spc="-13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spc="-13" dirty="0" smtClean="0">
                <a:latin typeface="Century Schoolbook"/>
                <a:cs typeface="Century Schoolbook"/>
              </a:rPr>
              <a:t>ali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nt</a:t>
            </a:r>
            <a:r>
              <a:rPr lang="en-US" sz="1200" spc="9" dirty="0" smtClean="0">
                <a:latin typeface="Century Schoolbook"/>
                <a:cs typeface="Century Schoolbook"/>
              </a:rPr>
              <a:t> </a:t>
            </a:r>
            <a:r>
              <a:rPr lang="en-US" sz="1200" spc="-13" dirty="0" smtClean="0">
                <a:latin typeface="Century Schoolbook"/>
                <a:cs typeface="Century Schoolbook"/>
              </a:rPr>
              <a:t>l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c</a:t>
            </a:r>
            <a:r>
              <a:rPr lang="en-US" sz="1200" spc="-18" dirty="0" smtClean="0">
                <a:latin typeface="Century Schoolbook"/>
                <a:cs typeface="Century Schoolbook"/>
              </a:rPr>
              <a:t>at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ns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9" dirty="0" smtClean="0">
                <a:latin typeface="Century Schoolbook"/>
                <a:cs typeface="Century Schoolbook"/>
              </a:rPr>
              <a:t>c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13" dirty="0" smtClean="0">
                <a:latin typeface="Century Schoolbook"/>
                <a:cs typeface="Century Schoolbook"/>
              </a:rPr>
              <a:t>n</a:t>
            </a:r>
            <a:r>
              <a:rPr lang="en-US" sz="1200" spc="-9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b</a:t>
            </a:r>
            <a:r>
              <a:rPr lang="en-US" sz="1200" spc="-9" dirty="0" smtClean="0">
                <a:latin typeface="Century Schoolbook"/>
                <a:cs typeface="Century Schoolbook"/>
              </a:rPr>
              <a:t>e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st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n</a:t>
            </a:r>
            <a:r>
              <a:rPr lang="en-US" sz="1200" spc="-4" dirty="0" smtClean="0">
                <a:latin typeface="Century Schoolbook"/>
                <a:cs typeface="Century Schoolbook"/>
              </a:rPr>
              <a:t>g</a:t>
            </a:r>
            <a:r>
              <a:rPr lang="en-US" sz="1200" spc="-13" dirty="0" smtClean="0">
                <a:latin typeface="Century Schoolbook"/>
                <a:cs typeface="Century Schoolbook"/>
              </a:rPr>
              <a:t>ly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m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du</a:t>
            </a:r>
            <a:r>
              <a:rPr lang="en-US" sz="1200" spc="-13" dirty="0" smtClean="0">
                <a:latin typeface="Century Schoolbook"/>
                <a:cs typeface="Century Schoolbook"/>
              </a:rPr>
              <a:t>la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13" dirty="0" smtClean="0">
                <a:latin typeface="Century Schoolbook"/>
                <a:cs typeface="Century Schoolbook"/>
              </a:rPr>
              <a:t>d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spc="-22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eve</a:t>
            </a:r>
            <a:r>
              <a:rPr lang="en-US" sz="1200" spc="-13" dirty="0" smtClean="0">
                <a:latin typeface="Century Schoolbook"/>
                <a:cs typeface="Century Schoolbook"/>
              </a:rPr>
              <a:t>n</a:t>
            </a:r>
            <a:r>
              <a:rPr lang="en-US" sz="1200" spc="-22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18" dirty="0" smtClean="0">
                <a:latin typeface="Century Schoolbook"/>
                <a:cs typeface="Century Schoolbook"/>
              </a:rPr>
              <a:t>m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18" dirty="0" smtClean="0">
                <a:latin typeface="Century Schoolbook"/>
                <a:cs typeface="Century Schoolbook"/>
              </a:rPr>
              <a:t>m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s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ove</a:t>
            </a:r>
            <a:r>
              <a:rPr lang="en-US" sz="1200" spc="-9" dirty="0" smtClean="0">
                <a:latin typeface="Century Schoolbook"/>
                <a:cs typeface="Century Schoolbook"/>
              </a:rPr>
              <a:t>rr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9" dirty="0" smtClean="0">
                <a:latin typeface="Century Schoolbook"/>
                <a:cs typeface="Century Schoolbook"/>
              </a:rPr>
              <a:t>dd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13" dirty="0" smtClean="0">
                <a:latin typeface="Century Schoolbook"/>
                <a:cs typeface="Century Schoolbook"/>
              </a:rPr>
              <a:t>n</a:t>
            </a:r>
            <a:r>
              <a:rPr lang="en-US" sz="1200" spc="-39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b</a:t>
            </a:r>
            <a:r>
              <a:rPr lang="en-US" sz="1200" spc="-13" dirty="0" smtClean="0">
                <a:latin typeface="Century Schoolbook"/>
                <a:cs typeface="Century Schoolbook"/>
              </a:rPr>
              <a:t>y</a:t>
            </a:r>
            <a:r>
              <a:rPr lang="en-US" sz="1200" spc="-4" dirty="0" smtClean="0">
                <a:latin typeface="Century Schoolbook"/>
                <a:cs typeface="Century Schoolbook"/>
              </a:rPr>
              <a:t> </a:t>
            </a:r>
            <a:r>
              <a:rPr lang="en-US" sz="1200" i="1" spc="-13" dirty="0" smtClean="0">
                <a:latin typeface="Century Schoolbook"/>
                <a:cs typeface="Century Schoolbook"/>
              </a:rPr>
              <a:t>t</a:t>
            </a:r>
            <a:r>
              <a:rPr lang="en-US" sz="1200" i="1" dirty="0" smtClean="0">
                <a:latin typeface="Century Schoolbook"/>
                <a:cs typeface="Century Schoolbook"/>
              </a:rPr>
              <a:t>o</a:t>
            </a:r>
            <a:r>
              <a:rPr lang="en-US" sz="1200" i="1" spc="-9" dirty="0" smtClean="0">
                <a:latin typeface="Century Schoolbook"/>
                <a:cs typeface="Century Schoolbook"/>
              </a:rPr>
              <a:t>p- d</a:t>
            </a:r>
            <a:r>
              <a:rPr lang="en-US" sz="1200" i="1" spc="-4" dirty="0" smtClean="0">
                <a:latin typeface="Century Schoolbook"/>
                <a:cs typeface="Century Schoolbook"/>
              </a:rPr>
              <a:t>ow</a:t>
            </a:r>
            <a:r>
              <a:rPr lang="en-US" sz="1200" i="1" spc="-9" dirty="0" smtClean="0">
                <a:latin typeface="Century Schoolbook"/>
                <a:cs typeface="Century Schoolbook"/>
              </a:rPr>
              <a:t>n,</a:t>
            </a:r>
            <a:r>
              <a:rPr lang="en-US" sz="1200" i="1" spc="-26" dirty="0" smtClean="0">
                <a:latin typeface="Century Schoolbook"/>
                <a:cs typeface="Century Schoolbook"/>
              </a:rPr>
              <a:t> </a:t>
            </a:r>
            <a:r>
              <a:rPr lang="en-US" sz="1200" spc="-9" dirty="0" smtClean="0">
                <a:latin typeface="Century Schoolbook"/>
                <a:cs typeface="Century Schoolbook"/>
              </a:rPr>
              <a:t>u</a:t>
            </a:r>
            <a:r>
              <a:rPr lang="en-US" sz="1200" spc="-18" dirty="0" smtClean="0">
                <a:latin typeface="Century Schoolbook"/>
                <a:cs typeface="Century Schoolbook"/>
              </a:rPr>
              <a:t>s</a:t>
            </a:r>
            <a:r>
              <a:rPr lang="en-US" sz="1200" dirty="0" smtClean="0">
                <a:latin typeface="Century Schoolbook"/>
                <a:cs typeface="Century Schoolbook"/>
              </a:rPr>
              <a:t>e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spc="-4" dirty="0" smtClean="0">
                <a:latin typeface="Century Schoolbook"/>
                <a:cs typeface="Century Schoolbook"/>
              </a:rPr>
              <a:t>-d</a:t>
            </a:r>
            <a:r>
              <a:rPr lang="en-US" sz="1200" spc="-9" dirty="0" smtClean="0">
                <a:latin typeface="Century Schoolbook"/>
                <a:cs typeface="Century Schoolbook"/>
              </a:rPr>
              <a:t>r</a:t>
            </a:r>
            <a:r>
              <a:rPr lang="en-US" sz="1200" spc="-13" dirty="0" smtClean="0">
                <a:latin typeface="Century Schoolbook"/>
                <a:cs typeface="Century Schoolbook"/>
              </a:rPr>
              <a:t>i</a:t>
            </a:r>
            <a:r>
              <a:rPr lang="en-US" sz="1200" spc="-4" dirty="0" smtClean="0">
                <a:latin typeface="Century Schoolbook"/>
                <a:cs typeface="Century Schoolbook"/>
              </a:rPr>
              <a:t>ve</a:t>
            </a:r>
            <a:r>
              <a:rPr lang="en-US" sz="1200" spc="-13" dirty="0" smtClean="0">
                <a:latin typeface="Century Schoolbook"/>
                <a:cs typeface="Century Schoolbook"/>
              </a:rPr>
              <a:t>n</a:t>
            </a:r>
            <a:r>
              <a:rPr lang="en-US" sz="1200" spc="-22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f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9" dirty="0" smtClean="0">
                <a:latin typeface="Century Schoolbook"/>
                <a:cs typeface="Century Schoolbook"/>
              </a:rPr>
              <a:t>c</a:t>
            </a:r>
            <a:r>
              <a:rPr lang="en-US" sz="1200" spc="-18" dirty="0" smtClean="0">
                <a:latin typeface="Century Schoolbook"/>
                <a:cs typeface="Century Schoolbook"/>
              </a:rPr>
              <a:t>t</a:t>
            </a:r>
            <a:r>
              <a:rPr lang="en-US" sz="1200" dirty="0" smtClean="0">
                <a:latin typeface="Century Schoolbook"/>
                <a:cs typeface="Century Schoolbook"/>
              </a:rPr>
              <a:t>o</a:t>
            </a:r>
            <a:r>
              <a:rPr lang="en-US" sz="1200" spc="-9" dirty="0" smtClean="0">
                <a:latin typeface="Century Schoolbook"/>
                <a:cs typeface="Century Schoolbook"/>
              </a:rPr>
              <a:t>rs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(</a:t>
            </a:r>
            <a:r>
              <a:rPr lang="en-US" sz="1200" spc="-4" dirty="0" err="1" smtClean="0">
                <a:latin typeface="Century Schoolbook"/>
                <a:cs typeface="Century Schoolbook"/>
              </a:rPr>
              <a:t>De</a:t>
            </a:r>
            <a:r>
              <a:rPr lang="en-US" sz="1200" spc="-18" dirty="0" err="1" smtClean="0">
                <a:latin typeface="Century Schoolbook"/>
                <a:cs typeface="Century Schoolbook"/>
              </a:rPr>
              <a:t>s</a:t>
            </a:r>
            <a:r>
              <a:rPr lang="en-US" sz="1200" spc="-13" dirty="0" err="1" smtClean="0">
                <a:latin typeface="Century Schoolbook"/>
                <a:cs typeface="Century Schoolbook"/>
              </a:rPr>
              <a:t>i</a:t>
            </a:r>
            <a:r>
              <a:rPr lang="en-US" sz="1200" spc="-18" dirty="0" err="1" smtClean="0">
                <a:latin typeface="Century Schoolbook"/>
                <a:cs typeface="Century Schoolbook"/>
              </a:rPr>
              <a:t>m</a:t>
            </a:r>
            <a:r>
              <a:rPr lang="en-US" sz="1200" dirty="0" err="1" smtClean="0">
                <a:latin typeface="Century Schoolbook"/>
                <a:cs typeface="Century Schoolbook"/>
              </a:rPr>
              <a:t>o</a:t>
            </a:r>
            <a:r>
              <a:rPr lang="en-US" sz="1200" spc="-9" dirty="0" err="1" smtClean="0">
                <a:latin typeface="Century Schoolbook"/>
                <a:cs typeface="Century Schoolbook"/>
              </a:rPr>
              <a:t>ne</a:t>
            </a:r>
            <a:r>
              <a:rPr lang="en-US" sz="1200" spc="-35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&amp;</a:t>
            </a:r>
            <a:r>
              <a:rPr lang="en-US" sz="1200" spc="4" dirty="0" smtClean="0">
                <a:latin typeface="Century Schoolbook"/>
                <a:cs typeface="Century Schoolbook"/>
              </a:rPr>
              <a:t> </a:t>
            </a:r>
            <a:r>
              <a:rPr lang="en-US" sz="1200" spc="-9" dirty="0" smtClean="0">
                <a:latin typeface="Century Schoolbook"/>
                <a:cs typeface="Century Schoolbook"/>
              </a:rPr>
              <a:t>Dunc</a:t>
            </a:r>
            <a:r>
              <a:rPr lang="en-US" sz="1200" spc="-18" dirty="0" smtClean="0">
                <a:latin typeface="Century Schoolbook"/>
                <a:cs typeface="Century Schoolbook"/>
              </a:rPr>
              <a:t>a</a:t>
            </a:r>
            <a:r>
              <a:rPr lang="en-US" sz="1200" spc="-9" dirty="0" smtClean="0">
                <a:latin typeface="Century Schoolbook"/>
                <a:cs typeface="Century Schoolbook"/>
              </a:rPr>
              <a:t>n,</a:t>
            </a:r>
            <a:r>
              <a:rPr lang="en-US" sz="1200" spc="-4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1995</a:t>
            </a:r>
            <a:r>
              <a:rPr lang="en-US" sz="1200" spc="-9" dirty="0" smtClean="0">
                <a:latin typeface="Century Schoolbook"/>
                <a:cs typeface="Century Schoolbook"/>
              </a:rPr>
              <a:t>;</a:t>
            </a:r>
            <a:r>
              <a:rPr lang="en-US" sz="1200" spc="13" dirty="0" smtClean="0">
                <a:latin typeface="Century Schoolbook"/>
                <a:cs typeface="Century Schoolbook"/>
              </a:rPr>
              <a:t> </a:t>
            </a:r>
            <a:r>
              <a:rPr lang="en-US" sz="1200" spc="-9" dirty="0" err="1" smtClean="0">
                <a:latin typeface="Century Schoolbook"/>
                <a:cs typeface="Century Schoolbook"/>
              </a:rPr>
              <a:t>I</a:t>
            </a:r>
            <a:r>
              <a:rPr lang="en-US" sz="1200" spc="-18" dirty="0" err="1" smtClean="0">
                <a:latin typeface="Century Schoolbook"/>
                <a:cs typeface="Century Schoolbook"/>
              </a:rPr>
              <a:t>tt</a:t>
            </a:r>
            <a:r>
              <a:rPr lang="en-US" sz="1200" spc="-9" dirty="0" err="1" smtClean="0">
                <a:latin typeface="Century Schoolbook"/>
                <a:cs typeface="Century Schoolbook"/>
              </a:rPr>
              <a:t>i</a:t>
            </a:r>
            <a:r>
              <a:rPr lang="en-US" sz="1200" spc="13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&amp;</a:t>
            </a:r>
            <a:r>
              <a:rPr lang="en-US" sz="1200" spc="-9" dirty="0" smtClean="0">
                <a:latin typeface="Century Schoolbook"/>
                <a:cs typeface="Century Schoolbook"/>
              </a:rPr>
              <a:t> </a:t>
            </a:r>
            <a:r>
              <a:rPr lang="en-US" sz="1200" spc="-4" dirty="0" smtClean="0">
                <a:latin typeface="Century Schoolbook"/>
                <a:cs typeface="Century Schoolbook"/>
              </a:rPr>
              <a:t>Ko</a:t>
            </a:r>
            <a:r>
              <a:rPr lang="en-US" sz="1200" spc="-9" dirty="0" smtClean="0">
                <a:latin typeface="Century Schoolbook"/>
                <a:cs typeface="Century Schoolbook"/>
              </a:rPr>
              <a:t>ch,</a:t>
            </a:r>
            <a:r>
              <a:rPr lang="en-US" sz="1200" spc="-26" dirty="0" smtClean="0">
                <a:latin typeface="Century Schoolbook"/>
                <a:cs typeface="Century Schoolbook"/>
              </a:rPr>
              <a:t> </a:t>
            </a:r>
            <a:r>
              <a:rPr lang="en-US" sz="1200" spc="-18" dirty="0" smtClean="0">
                <a:latin typeface="Century Schoolbook"/>
                <a:cs typeface="Century Schoolbook"/>
              </a:rPr>
              <a:t>2001</a:t>
            </a:r>
            <a:r>
              <a:rPr lang="en-US" sz="1200" spc="-9" dirty="0" smtClean="0">
                <a:latin typeface="Century Schoolbook"/>
                <a:cs typeface="Century Schoolbook"/>
              </a:rPr>
              <a:t>)</a:t>
            </a:r>
            <a:endParaRPr lang="en-US" sz="1200" dirty="0" smtClean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B8E53-3B38-4D93-BDFD-C28FEB333F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B8E53-3B38-4D93-BDFD-C28FEB333F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2BD0A5-7209-4874-B45C-257AD66736F0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F6825E-E21F-47D7-B7CF-AA55925C45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3" Type="http://schemas.openxmlformats.org/officeDocument/2006/relationships/image" Target="../media/image17.tiff"/><Relationship Id="rId7" Type="http://schemas.openxmlformats.org/officeDocument/2006/relationships/image" Target="../media/image2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11" Type="http://schemas.openxmlformats.org/officeDocument/2006/relationships/image" Target="../media/image25.tiff"/><Relationship Id="rId5" Type="http://schemas.openxmlformats.org/officeDocument/2006/relationships/image" Target="../media/image19.tiff"/><Relationship Id="rId10" Type="http://schemas.openxmlformats.org/officeDocument/2006/relationships/image" Target="../media/image24.tiff"/><Relationship Id="rId4" Type="http://schemas.openxmlformats.org/officeDocument/2006/relationships/image" Target="../media/image18.tiff"/><Relationship Id="rId9" Type="http://schemas.openxmlformats.org/officeDocument/2006/relationships/image" Target="../media/image2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838200"/>
            <a:ext cx="7467600" cy="3037362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Persuading visual attention through low-level image features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0" y="41148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VIKASH KUMAR, IIT HYDERABAD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GUIDED BY – DR. R. PAL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2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304800"/>
            <a:ext cx="80772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changing the saliency of the image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82955"/>
            <a:ext cx="8229600" cy="53309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From the degree centrality matrix, node with the max degree and hence the most salient node is found.</a:t>
            </a:r>
          </a:p>
          <a:p>
            <a:r>
              <a:rPr lang="en-US" dirty="0" smtClean="0"/>
              <a:t>Its feature value i.e mean of all intensities of pixels in the particular block is noted.</a:t>
            </a:r>
          </a:p>
          <a:p>
            <a:r>
              <a:rPr lang="en-US" dirty="0" smtClean="0"/>
              <a:t>User is given the choice to selected a point in the region he wants to be salient.</a:t>
            </a:r>
          </a:p>
          <a:p>
            <a:r>
              <a:rPr lang="en-US" dirty="0" smtClean="0"/>
              <a:t>User selected point is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used to find the node in which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point lies.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86628"/>
            <a:ext cx="2995613" cy="287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2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Cont…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990600"/>
                <a:ext cx="8534400" cy="5483352"/>
              </a:xfrm>
            </p:spPr>
            <p:txBody>
              <a:bodyPr/>
              <a:lstStyle/>
              <a:p>
                <a:r>
                  <a:rPr lang="en-US" dirty="0" smtClean="0"/>
                  <a:t>Difference between their feature value is calculated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𝒇𝒗𝒂𝒍𝒖𝒆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𝒇𝒗𝒂𝒍𝒖𝒆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𝒔𝒂𝒍𝒊𝒆𝒏𝒕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𝒏𝒐𝒅𝒆</m:t>
                        </m:r>
                      </m:e>
                    </m: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𝒇𝒗𝒂𝒍𝒖𝒆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𝒏𝒐𝒅𝒆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𝒕𝒐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𝒃𝒆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𝒎𝒂𝒅𝒆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𝒔𝒂𝒍𝒊𝒆𝒏𝒕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dirty="0" smtClean="0"/>
                  <a:t>Use this difference to increase the feature value of the node to be made salient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990600"/>
                <a:ext cx="8534400" cy="5483352"/>
              </a:xfrm>
              <a:blipFill rotWithShape="1">
                <a:blip r:embed="rId2"/>
                <a:stretch>
                  <a:fillRect l="-357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THeHeCtor\Documents\idrbt project\images\5real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400"/>
            <a:ext cx="2634343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HeHeCtor\Documents\idrbt project\Input Image\m5_0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2743200" cy="30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HeHeCtor\Documents\idrbt project\mycodes\5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81400"/>
            <a:ext cx="2743200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04921"/>
              </p:ext>
            </p:extLst>
          </p:nvPr>
        </p:nvGraphicFramePr>
        <p:xfrm>
          <a:off x="533400" y="304800"/>
          <a:ext cx="800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SALIENCY</a:t>
                      </a:r>
                      <a:r>
                        <a:rPr lang="en-US" baseline="0" dirty="0" smtClean="0"/>
                        <a:t>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MODIFIED</a:t>
                      </a:r>
                      <a:r>
                        <a:rPr lang="en-US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C:\Users\THeHeCtor\Downloads\35real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90600"/>
            <a:ext cx="2667000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HeHeCtor\Documents\idrbt project\Input Image\m35_0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68058"/>
            <a:ext cx="2819400" cy="15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HeHeCtor\Downloads\21real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2743200"/>
            <a:ext cx="262413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THeHeCtor\Documents\idrbt project\Input Image\m21_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1"/>
            <a:ext cx="2819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THeHeCtor\Downloads\34real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4664075"/>
            <a:ext cx="2624137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THeHeCtor\Documents\idrbt project\Input Image\m34_0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64075"/>
            <a:ext cx="2819400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THeHeCtor\Documents\idrbt project\mycodes\90.t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68058"/>
            <a:ext cx="2438400" cy="15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THeHeCtor\Documents\idrbt project\mycodes\90.t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64074"/>
            <a:ext cx="2362199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THeHeCtor\Documents\idrbt project\mycodes\90.t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43200"/>
            <a:ext cx="24384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/>
              <a:t>Modelling visual saliency </a:t>
            </a:r>
            <a:r>
              <a:rPr lang="en-US" dirty="0" smtClean="0"/>
              <a:t>using degree centrality 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fi-FI" dirty="0"/>
              <a:t>R. Pal A. Mukherjee P. Mitra J. </a:t>
            </a:r>
            <a:r>
              <a:rPr lang="fi-FI" dirty="0" smtClean="0"/>
              <a:t>Mukherjee)</a:t>
            </a:r>
            <a:endParaRPr lang="en-US" dirty="0"/>
          </a:p>
          <a:p>
            <a:r>
              <a:rPr lang="en-US" dirty="0" smtClean="0"/>
              <a:t>ICam</a:t>
            </a:r>
            <a:r>
              <a:rPr lang="en-US" dirty="0"/>
              <a:t>: Maximizes Viewers’ Attention on Intended Objects</a:t>
            </a:r>
            <a:r>
              <a:rPr lang="en-US" dirty="0" smtClean="0"/>
              <a:t>( Rajarshi </a:t>
            </a:r>
            <a:r>
              <a:rPr lang="en-US" dirty="0"/>
              <a:t>Pal, Pabitra Mitra, and Jayanta </a:t>
            </a:r>
            <a:r>
              <a:rPr lang="en-US" dirty="0" smtClean="0"/>
              <a:t>Mukhopadhyay)</a:t>
            </a:r>
          </a:p>
          <a:p>
            <a:r>
              <a:rPr lang="en-US" dirty="0"/>
              <a:t>Visual Attention </a:t>
            </a:r>
            <a:r>
              <a:rPr lang="en-US" dirty="0" smtClean="0"/>
              <a:t>(Laurent ITTI)</a:t>
            </a:r>
          </a:p>
          <a:p>
            <a:r>
              <a:rPr lang="en-US" dirty="0"/>
              <a:t>Computational Visual Attention Systems and </a:t>
            </a:r>
            <a:r>
              <a:rPr lang="en-US" dirty="0" smtClean="0"/>
              <a:t>Their Cognitive </a:t>
            </a:r>
            <a:r>
              <a:rPr lang="en-US" dirty="0"/>
              <a:t>Foundations: A Survey(SIMONE, </a:t>
            </a:r>
            <a:r>
              <a:rPr lang="en-US" dirty="0" smtClean="0"/>
              <a:t>ERICH)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2057400"/>
            <a:ext cx="57912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sz="6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960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What is my motivation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500" dirty="0"/>
              <a:t>Attention is one of the most important component of </a:t>
            </a:r>
            <a:r>
              <a:rPr lang="en-US" sz="2500" dirty="0" smtClean="0"/>
              <a:t>primate vision</a:t>
            </a:r>
            <a:r>
              <a:rPr lang="en-US" sz="2500" dirty="0"/>
              <a:t>. It is the mechanism to rapidly focus gaze to </a:t>
            </a:r>
            <a:r>
              <a:rPr lang="en-US" sz="2500" dirty="0" smtClean="0"/>
              <a:t>some selected </a:t>
            </a:r>
            <a:r>
              <a:rPr lang="en-US" sz="2500" dirty="0"/>
              <a:t>portions of the visual </a:t>
            </a:r>
            <a:r>
              <a:rPr lang="en-US" sz="2500" dirty="0" smtClean="0"/>
              <a:t>input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Now-a-days almost every device has the ability to capture images on the go. </a:t>
            </a: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But what if, your object doesn’t draw others attention </a:t>
            </a:r>
            <a:r>
              <a:rPr lang="en-US" sz="2500" smtClean="0"/>
              <a:t>and you </a:t>
            </a:r>
            <a:r>
              <a:rPr lang="en-US" sz="2500" dirty="0" smtClean="0"/>
              <a:t>are forced to pics from different angle or use software.</a:t>
            </a:r>
            <a:endParaRPr lang="en-US" sz="2500" dirty="0" smtClean="0"/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In this project, a step has been taken to address this problem.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 smtClean="0"/>
              <a:t>Visual saliency of required part has been tried to improve 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64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467600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35" algn="ctr"/>
            <a:r>
              <a:rPr sz="4800" b="1" spc="-9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W</a:t>
            </a:r>
            <a:r>
              <a:rPr sz="4800" b="1" spc="13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H</a:t>
            </a:r>
            <a:r>
              <a:rPr sz="4800" b="1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AT</a:t>
            </a:r>
            <a:r>
              <a:rPr sz="3100" b="1" spc="215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 </a:t>
            </a:r>
            <a:r>
              <a:rPr sz="3100" b="1" spc="18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I</a:t>
            </a:r>
            <a:r>
              <a:rPr sz="3100" b="1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S</a:t>
            </a:r>
            <a:r>
              <a:rPr sz="3100" b="1" spc="263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 </a:t>
            </a:r>
            <a:r>
              <a:rPr sz="3100" b="1" spc="9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V</a:t>
            </a:r>
            <a:r>
              <a:rPr sz="3100" b="1" spc="18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I</a:t>
            </a:r>
            <a:r>
              <a:rPr sz="3100" b="1" spc="9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S</a:t>
            </a:r>
            <a:r>
              <a:rPr sz="3100" b="1" spc="18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U</a:t>
            </a:r>
            <a:r>
              <a:rPr sz="3100" b="1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AL</a:t>
            </a:r>
            <a:r>
              <a:rPr sz="3100" b="1" spc="193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 </a:t>
            </a:r>
            <a:r>
              <a:rPr sz="3100" b="1" spc="9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S</a:t>
            </a:r>
            <a:r>
              <a:rPr sz="3100" b="1" spc="18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A</a:t>
            </a:r>
            <a:r>
              <a:rPr sz="3100" b="1" spc="22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L</a:t>
            </a:r>
            <a:r>
              <a:rPr sz="3100" b="1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IE</a:t>
            </a:r>
            <a:r>
              <a:rPr sz="3100" b="1" spc="4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N</a:t>
            </a:r>
            <a:r>
              <a:rPr sz="3100" b="1" dirty="0">
                <a:solidFill>
                  <a:srgbClr val="565E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/>
                <a:cs typeface="Lucida Handwriting"/>
              </a:rPr>
              <a:t>CY</a:t>
            </a:r>
            <a:endParaRPr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/>
              <a:cs typeface="Lucida Handwriting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8001000" cy="548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659" marR="11135" indent="-240524"/>
            <a:r>
              <a:rPr sz="2200" spc="-13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r>
              <a:rPr sz="2200" spc="-13" dirty="0">
                <a:solidFill>
                  <a:srgbClr val="FD8536"/>
                </a:solidFill>
                <a:latin typeface="Times New Roman"/>
                <a:cs typeface="Times New Roman"/>
              </a:rPr>
              <a:t>  </a:t>
            </a:r>
            <a:r>
              <a:rPr sz="2200" spc="-118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200" spc="-22" dirty="0">
                <a:latin typeface="Century Schoolbook"/>
                <a:cs typeface="Century Schoolbook"/>
              </a:rPr>
              <a:t>S</a:t>
            </a:r>
            <a:r>
              <a:rPr sz="2200" spc="-13" dirty="0">
                <a:latin typeface="Century Schoolbook"/>
                <a:cs typeface="Century Schoolbook"/>
              </a:rPr>
              <a:t>ali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ncy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9" dirty="0">
                <a:latin typeface="Century Schoolbook"/>
                <a:cs typeface="Century Schoolbook"/>
              </a:rPr>
              <a:t>f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a</a:t>
            </a:r>
            <a:r>
              <a:rPr sz="2200" spc="-13" dirty="0">
                <a:latin typeface="Century Schoolbook"/>
                <a:cs typeface="Century Schoolbook"/>
              </a:rPr>
              <a:t>n i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18" dirty="0">
                <a:latin typeface="Century Schoolbook"/>
                <a:cs typeface="Century Schoolbook"/>
              </a:rPr>
              <a:t>m</a:t>
            </a:r>
            <a:r>
              <a:rPr sz="2200" spc="-9" dirty="0">
                <a:latin typeface="Century Schoolbook"/>
                <a:cs typeface="Century Schoolbook"/>
              </a:rPr>
              <a:t> -</a:t>
            </a:r>
            <a:r>
              <a:rPr sz="2200" spc="-18" dirty="0">
                <a:latin typeface="Century Schoolbook"/>
                <a:cs typeface="Century Schoolbook"/>
              </a:rPr>
              <a:t> b</a:t>
            </a:r>
            <a:r>
              <a:rPr sz="2200" spc="-9" dirty="0">
                <a:latin typeface="Century Schoolbook"/>
                <a:cs typeface="Century Schoolbook"/>
              </a:rPr>
              <a:t>e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9" dirty="0">
                <a:latin typeface="Century Schoolbook"/>
                <a:cs typeface="Century Schoolbook"/>
              </a:rPr>
              <a:t>t</a:t>
            </a:r>
            <a:r>
              <a:rPr sz="2200" spc="9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a</a:t>
            </a:r>
            <a:r>
              <a:rPr sz="2200" spc="-13" dirty="0">
                <a:latin typeface="Century Schoolbook"/>
                <a:cs typeface="Century Schoolbook"/>
              </a:rPr>
              <a:t>n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8" dirty="0">
                <a:latin typeface="Century Schoolbook"/>
                <a:cs typeface="Century Schoolbook"/>
              </a:rPr>
              <a:t>b</a:t>
            </a:r>
            <a:r>
              <a:rPr sz="2200" dirty="0">
                <a:latin typeface="Century Schoolbook"/>
                <a:cs typeface="Century Schoolbook"/>
              </a:rPr>
              <a:t>je</a:t>
            </a:r>
            <a:r>
              <a:rPr sz="2200" spc="-9" dirty="0">
                <a:latin typeface="Century Schoolbook"/>
                <a:cs typeface="Century Schoolbook"/>
              </a:rPr>
              <a:t>c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,</a:t>
            </a:r>
            <a:r>
              <a:rPr sz="2200" spc="-26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a</a:t>
            </a:r>
            <a:r>
              <a:rPr sz="2200" spc="-4" dirty="0">
                <a:latin typeface="Century Schoolbook"/>
                <a:cs typeface="Century Schoolbook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p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r</a:t>
            </a:r>
            <a:r>
              <a:rPr sz="2200" spc="-18" dirty="0">
                <a:latin typeface="Century Schoolbook"/>
                <a:cs typeface="Century Schoolbook"/>
              </a:rPr>
              <a:t>s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9" dirty="0">
                <a:latin typeface="Century Schoolbook"/>
                <a:cs typeface="Century Schoolbook"/>
              </a:rPr>
              <a:t>n,</a:t>
            </a:r>
            <a:r>
              <a:rPr sz="2200" spc="-4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a</a:t>
            </a:r>
            <a:r>
              <a:rPr sz="2200" spc="-4" dirty="0">
                <a:latin typeface="Century Schoolbook"/>
                <a:cs typeface="Century Schoolbook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p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4" dirty="0">
                <a:latin typeface="Century Schoolbook"/>
                <a:cs typeface="Century Schoolbook"/>
              </a:rPr>
              <a:t>xe</a:t>
            </a:r>
            <a:r>
              <a:rPr sz="2200" spc="-13" dirty="0">
                <a:latin typeface="Century Schoolbook"/>
                <a:cs typeface="Century Schoolbook"/>
              </a:rPr>
              <a:t>l</a:t>
            </a:r>
            <a:r>
              <a:rPr sz="2200" spc="-9" dirty="0">
                <a:latin typeface="Century Schoolbook"/>
                <a:cs typeface="Century Schoolbook"/>
              </a:rPr>
              <a:t>,</a:t>
            </a:r>
            <a:r>
              <a:rPr sz="2200" spc="-22" dirty="0">
                <a:latin typeface="Century Schoolbook"/>
                <a:cs typeface="Century Schoolbook"/>
              </a:rPr>
              <a:t> 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c.</a:t>
            </a:r>
            <a:r>
              <a:rPr sz="2200" spc="-26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9" dirty="0">
                <a:latin typeface="Century Schoolbook"/>
                <a:cs typeface="Century Schoolbook"/>
              </a:rPr>
              <a:t>s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he </a:t>
            </a:r>
            <a:r>
              <a:rPr sz="2200" spc="-18" dirty="0">
                <a:latin typeface="Century Schoolbook"/>
                <a:cs typeface="Century Schoolbook"/>
              </a:rPr>
              <a:t>stat</a:t>
            </a:r>
            <a:r>
              <a:rPr sz="2200" spc="-9" dirty="0">
                <a:latin typeface="Century Schoolbook"/>
                <a:cs typeface="Century Schoolbook"/>
              </a:rPr>
              <a:t>e</a:t>
            </a:r>
            <a:r>
              <a:rPr sz="2200" spc="26" dirty="0">
                <a:latin typeface="Century Schoolbook"/>
                <a:cs typeface="Century Schoolbook"/>
              </a:rPr>
              <a:t>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9" dirty="0">
                <a:latin typeface="Century Schoolbook"/>
                <a:cs typeface="Century Schoolbook"/>
              </a:rPr>
              <a:t>r</a:t>
            </a:r>
            <a:r>
              <a:rPr sz="2200" spc="-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q</a:t>
            </a:r>
            <a:r>
              <a:rPr sz="2200" spc="-9" dirty="0">
                <a:latin typeface="Century Schoolbook"/>
                <a:cs typeface="Century Schoolbook"/>
              </a:rPr>
              <a:t>u</a:t>
            </a:r>
            <a:r>
              <a:rPr sz="2200" spc="-13" dirty="0">
                <a:latin typeface="Century Schoolbook"/>
                <a:cs typeface="Century Schoolbook"/>
              </a:rPr>
              <a:t>ali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13" dirty="0">
                <a:latin typeface="Century Schoolbook"/>
                <a:cs typeface="Century Schoolbook"/>
              </a:rPr>
              <a:t>y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b</a:t>
            </a:r>
            <a:r>
              <a:rPr sz="2200" spc="-13" dirty="0">
                <a:latin typeface="Century Schoolbook"/>
                <a:cs typeface="Century Schoolbook"/>
              </a:rPr>
              <a:t>y</a:t>
            </a:r>
            <a:r>
              <a:rPr sz="2200" spc="22" dirty="0">
                <a:latin typeface="Century Schoolbook"/>
                <a:cs typeface="Century Schoolbook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wh</a:t>
            </a:r>
            <a:r>
              <a:rPr sz="2200" spc="-13" dirty="0">
                <a:latin typeface="Century Schoolbook"/>
                <a:cs typeface="Century Schoolbook"/>
              </a:rPr>
              <a:t>ich</a:t>
            </a:r>
            <a:r>
              <a:rPr sz="2200" spc="-22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9" dirty="0">
                <a:latin typeface="Century Schoolbook"/>
                <a:cs typeface="Century Schoolbook"/>
              </a:rPr>
              <a:t>t </a:t>
            </a:r>
            <a:r>
              <a:rPr sz="2200" spc="-18" dirty="0">
                <a:latin typeface="Century Schoolbook"/>
                <a:cs typeface="Century Schoolbook"/>
              </a:rPr>
              <a:t>sta</a:t>
            </a:r>
            <a:r>
              <a:rPr sz="2200" spc="-9" dirty="0">
                <a:latin typeface="Century Schoolbook"/>
                <a:cs typeface="Century Schoolbook"/>
              </a:rPr>
              <a:t>nds</a:t>
            </a:r>
            <a:r>
              <a:rPr sz="2200" spc="26" dirty="0">
                <a:latin typeface="Century Schoolbook"/>
                <a:cs typeface="Century Schoolbook"/>
              </a:rPr>
              <a:t>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9" dirty="0">
                <a:latin typeface="Century Schoolbook"/>
                <a:cs typeface="Century Schoolbook"/>
              </a:rPr>
              <a:t>ut r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13" dirty="0">
                <a:latin typeface="Century Schoolbook"/>
                <a:cs typeface="Century Schoolbook"/>
              </a:rPr>
              <a:t>la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4" dirty="0">
                <a:latin typeface="Century Schoolbook"/>
                <a:cs typeface="Century Schoolbook"/>
              </a:rPr>
              <a:t>v</a:t>
            </a:r>
            <a:r>
              <a:rPr sz="2200" spc="-9" dirty="0">
                <a:latin typeface="Century Schoolbook"/>
                <a:cs typeface="Century Schoolbook"/>
              </a:rPr>
              <a:t>e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o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s</a:t>
            </a:r>
            <a:r>
              <a:rPr sz="2200" spc="-13" dirty="0">
                <a:latin typeface="Century Schoolbook"/>
                <a:cs typeface="Century Schoolbook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n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4" dirty="0">
                <a:latin typeface="Century Schoolbook"/>
                <a:cs typeface="Century Schoolbook"/>
              </a:rPr>
              <a:t>g</a:t>
            </a:r>
            <a:r>
              <a:rPr sz="2200" spc="-9" dirty="0">
                <a:latin typeface="Century Schoolbook"/>
                <a:cs typeface="Century Schoolbook"/>
              </a:rPr>
              <a:t>h</a:t>
            </a:r>
            <a:r>
              <a:rPr sz="2200" spc="-18" dirty="0">
                <a:latin typeface="Century Schoolbook"/>
                <a:cs typeface="Century Schoolbook"/>
              </a:rPr>
              <a:t>b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9" dirty="0">
                <a:latin typeface="Century Schoolbook"/>
                <a:cs typeface="Century Schoolbook"/>
              </a:rPr>
              <a:t>ur</a:t>
            </a:r>
            <a:r>
              <a:rPr sz="2200" spc="-18" dirty="0">
                <a:latin typeface="Century Schoolbook"/>
                <a:cs typeface="Century Schoolbook"/>
              </a:rPr>
              <a:t>s</a:t>
            </a:r>
            <a:r>
              <a:rPr sz="2200" spc="-9" dirty="0">
                <a:latin typeface="Century Schoolbook"/>
                <a:cs typeface="Century Schoolbook"/>
              </a:rPr>
              <a:t>.</a:t>
            </a:r>
            <a:endParaRPr sz="2200" dirty="0">
              <a:latin typeface="Century Schoolbook"/>
              <a:cs typeface="Century Schoolbook"/>
            </a:endParaRPr>
          </a:p>
          <a:p>
            <a:pPr>
              <a:lnSpc>
                <a:spcPts val="526"/>
              </a:lnSpc>
            </a:pPr>
            <a:endParaRPr sz="2200" dirty="0"/>
          </a:p>
          <a:p>
            <a:pPr marL="251659" marR="275600" indent="-240524"/>
            <a:r>
              <a:rPr sz="2200" spc="-13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r>
              <a:rPr sz="2200" spc="-13" dirty="0">
                <a:solidFill>
                  <a:srgbClr val="FD8536"/>
                </a:solidFill>
                <a:latin typeface="Times New Roman"/>
                <a:cs typeface="Times New Roman"/>
              </a:rPr>
              <a:t>  </a:t>
            </a:r>
            <a:r>
              <a:rPr sz="2200" spc="-118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Vi</a:t>
            </a:r>
            <a:r>
              <a:rPr sz="2200" spc="-18" dirty="0">
                <a:latin typeface="Century Schoolbook"/>
                <a:cs typeface="Century Schoolbook"/>
              </a:rPr>
              <a:t>s</a:t>
            </a:r>
            <a:r>
              <a:rPr sz="2200" spc="-9" dirty="0">
                <a:latin typeface="Century Schoolbook"/>
                <a:cs typeface="Century Schoolbook"/>
              </a:rPr>
              <a:t>u</a:t>
            </a:r>
            <a:r>
              <a:rPr sz="2200" spc="-18" dirty="0">
                <a:latin typeface="Century Schoolbook"/>
                <a:cs typeface="Century Schoolbook"/>
              </a:rPr>
              <a:t>a</a:t>
            </a:r>
            <a:r>
              <a:rPr sz="2200" spc="-9" dirty="0">
                <a:latin typeface="Century Schoolbook"/>
                <a:cs typeface="Century Schoolbook"/>
              </a:rPr>
              <a:t>l</a:t>
            </a:r>
            <a:r>
              <a:rPr sz="2200" spc="13" dirty="0">
                <a:latin typeface="Century Schoolbook"/>
                <a:cs typeface="Century Schoolbook"/>
              </a:rPr>
              <a:t> </a:t>
            </a:r>
            <a:r>
              <a:rPr sz="2200" spc="-22" dirty="0">
                <a:latin typeface="Century Schoolbook"/>
                <a:cs typeface="Century Schoolbook"/>
              </a:rPr>
              <a:t>S</a:t>
            </a:r>
            <a:r>
              <a:rPr sz="2200" spc="-13" dirty="0">
                <a:latin typeface="Century Schoolbook"/>
                <a:cs typeface="Century Schoolbook"/>
              </a:rPr>
              <a:t>ali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ncy</a:t>
            </a:r>
            <a:r>
              <a:rPr sz="2200" spc="22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9" dirty="0">
                <a:latin typeface="Century Schoolbook"/>
                <a:cs typeface="Century Schoolbook"/>
              </a:rPr>
              <a:t>s</a:t>
            </a:r>
            <a:r>
              <a:rPr sz="2200" spc="-13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he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d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18" dirty="0">
                <a:latin typeface="Century Schoolbook"/>
                <a:cs typeface="Century Schoolbook"/>
              </a:rPr>
              <a:t>st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9" dirty="0">
                <a:latin typeface="Century Schoolbook"/>
                <a:cs typeface="Century Schoolbook"/>
              </a:rPr>
              <a:t>nct</a:t>
            </a:r>
            <a:r>
              <a:rPr sz="2200" spc="9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s</a:t>
            </a:r>
            <a:r>
              <a:rPr sz="2200" spc="-9" dirty="0">
                <a:latin typeface="Century Schoolbook"/>
                <a:cs typeface="Century Schoolbook"/>
              </a:rPr>
              <a:t>u</a:t>
            </a:r>
            <a:r>
              <a:rPr sz="2200" spc="-18" dirty="0">
                <a:latin typeface="Century Schoolbook"/>
                <a:cs typeface="Century Schoolbook"/>
              </a:rPr>
              <a:t>b</a:t>
            </a:r>
            <a:r>
              <a:rPr sz="2200" dirty="0">
                <a:latin typeface="Century Schoolbook"/>
                <a:cs typeface="Century Schoolbook"/>
              </a:rPr>
              <a:t>je</a:t>
            </a:r>
            <a:r>
              <a:rPr sz="2200" spc="-9" dirty="0">
                <a:latin typeface="Century Schoolbook"/>
                <a:cs typeface="Century Schoolbook"/>
              </a:rPr>
              <a:t>c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4" dirty="0">
                <a:latin typeface="Century Schoolbook"/>
                <a:cs typeface="Century Schoolbook"/>
              </a:rPr>
              <a:t>v</a:t>
            </a:r>
            <a:r>
              <a:rPr sz="2200" spc="-9" dirty="0">
                <a:latin typeface="Century Schoolbook"/>
                <a:cs typeface="Century Schoolbook"/>
              </a:rPr>
              <a:t>e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q</a:t>
            </a:r>
            <a:r>
              <a:rPr sz="2200" spc="-9" dirty="0">
                <a:latin typeface="Century Schoolbook"/>
                <a:cs typeface="Century Schoolbook"/>
              </a:rPr>
              <a:t>u</a:t>
            </a:r>
            <a:r>
              <a:rPr sz="2200" spc="-13" dirty="0">
                <a:latin typeface="Century Schoolbook"/>
                <a:cs typeface="Century Schoolbook"/>
              </a:rPr>
              <a:t>ali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13" dirty="0">
                <a:latin typeface="Century Schoolbook"/>
                <a:cs typeface="Century Schoolbook"/>
              </a:rPr>
              <a:t>y</a:t>
            </a:r>
            <a:r>
              <a:rPr sz="2200" spc="22" dirty="0">
                <a:latin typeface="Century Schoolbook"/>
                <a:cs typeface="Century Schoolbook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wh</a:t>
            </a:r>
            <a:r>
              <a:rPr sz="2200" spc="-13" dirty="0">
                <a:latin typeface="Century Schoolbook"/>
                <a:cs typeface="Century Schoolbook"/>
              </a:rPr>
              <a:t>ich</a:t>
            </a:r>
            <a:r>
              <a:rPr sz="2200" spc="-22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mak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s </a:t>
            </a:r>
            <a:r>
              <a:rPr sz="2200" spc="-18" dirty="0">
                <a:latin typeface="Century Schoolbook"/>
                <a:cs typeface="Century Schoolbook"/>
              </a:rPr>
              <a:t>s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3" dirty="0">
                <a:latin typeface="Century Schoolbook"/>
                <a:cs typeface="Century Schoolbook"/>
              </a:rPr>
              <a:t>me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18" dirty="0">
                <a:latin typeface="Century Schoolbook"/>
                <a:cs typeface="Century Schoolbook"/>
              </a:rPr>
              <a:t>m sta</a:t>
            </a:r>
            <a:r>
              <a:rPr sz="2200" spc="-9" dirty="0">
                <a:latin typeface="Century Schoolbook"/>
                <a:cs typeface="Century Schoolbook"/>
              </a:rPr>
              <a:t>n</a:t>
            </a:r>
            <a:r>
              <a:rPr sz="2200" spc="-13" dirty="0">
                <a:latin typeface="Century Schoolbook"/>
                <a:cs typeface="Century Schoolbook"/>
              </a:rPr>
              <a:t>d</a:t>
            </a:r>
            <a:r>
              <a:rPr sz="2200" spc="22" dirty="0">
                <a:latin typeface="Century Schoolbook"/>
                <a:cs typeface="Century Schoolbook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d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4" dirty="0">
                <a:latin typeface="Century Schoolbook"/>
                <a:cs typeface="Century Schoolbook"/>
              </a:rPr>
              <a:t>ff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r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nt</a:t>
            </a:r>
            <a:r>
              <a:rPr sz="2200" spc="-53" dirty="0">
                <a:latin typeface="Century Schoolbook"/>
                <a:cs typeface="Century Schoolbook"/>
              </a:rPr>
              <a:t> </a:t>
            </a:r>
            <a:r>
              <a:rPr sz="2200" spc="-4" dirty="0">
                <a:latin typeface="Century Schoolbook"/>
                <a:cs typeface="Century Schoolbook"/>
              </a:rPr>
              <a:t>f</a:t>
            </a:r>
            <a:r>
              <a:rPr sz="2200" spc="-9" dirty="0">
                <a:latin typeface="Century Schoolbook"/>
                <a:cs typeface="Century Schoolbook"/>
              </a:rPr>
              <a:t>r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8" dirty="0">
                <a:latin typeface="Century Schoolbook"/>
                <a:cs typeface="Century Schoolbook"/>
              </a:rPr>
              <a:t>m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h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r</a:t>
            </a:r>
            <a:r>
              <a:rPr sz="2200" spc="-22" dirty="0">
                <a:latin typeface="Century Schoolbook"/>
                <a:cs typeface="Century Schoolbook"/>
              </a:rPr>
              <a:t>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8" dirty="0">
                <a:latin typeface="Century Schoolbook"/>
                <a:cs typeface="Century Schoolbook"/>
              </a:rPr>
              <a:t>b</a:t>
            </a:r>
            <a:r>
              <a:rPr sz="2200" dirty="0">
                <a:latin typeface="Century Schoolbook"/>
                <a:cs typeface="Century Schoolbook"/>
              </a:rPr>
              <a:t>je</a:t>
            </a:r>
            <a:r>
              <a:rPr sz="2200" spc="-9" dirty="0">
                <a:latin typeface="Century Schoolbook"/>
                <a:cs typeface="Century Schoolbook"/>
              </a:rPr>
              <a:t>c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s</a:t>
            </a:r>
            <a:r>
              <a:rPr sz="2200" spc="-13" dirty="0">
                <a:latin typeface="Century Schoolbook"/>
                <a:cs typeface="Century Schoolbook"/>
              </a:rPr>
              <a:t> in i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s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4" dirty="0">
                <a:latin typeface="Century Schoolbook"/>
                <a:cs typeface="Century Schoolbook"/>
              </a:rPr>
              <a:t>v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9" dirty="0">
                <a:latin typeface="Century Schoolbook"/>
                <a:cs typeface="Century Schoolbook"/>
              </a:rPr>
              <a:t>c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9" dirty="0">
                <a:latin typeface="Century Schoolbook"/>
                <a:cs typeface="Century Schoolbook"/>
              </a:rPr>
              <a:t>n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4" dirty="0">
                <a:latin typeface="Century Schoolbook"/>
                <a:cs typeface="Century Schoolbook"/>
              </a:rPr>
              <a:t>y</a:t>
            </a:r>
            <a:r>
              <a:rPr sz="2200" spc="-9" dirty="0">
                <a:latin typeface="Century Schoolbook"/>
                <a:cs typeface="Century Schoolbook"/>
              </a:rPr>
              <a:t>.</a:t>
            </a:r>
            <a:endParaRPr sz="2200" dirty="0">
              <a:latin typeface="Century Schoolbook"/>
              <a:cs typeface="Century Schoolbook"/>
            </a:endParaRPr>
          </a:p>
          <a:p>
            <a:pPr>
              <a:lnSpc>
                <a:spcPts val="526"/>
              </a:lnSpc>
            </a:pPr>
            <a:endParaRPr sz="2200" dirty="0"/>
          </a:p>
          <a:p>
            <a:pPr marL="251659" marR="81845" indent="-240524"/>
            <a:r>
              <a:rPr sz="2200" spc="-13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r>
              <a:rPr sz="2200" spc="-13" dirty="0">
                <a:solidFill>
                  <a:srgbClr val="FD8536"/>
                </a:solidFill>
                <a:latin typeface="Times New Roman"/>
                <a:cs typeface="Times New Roman"/>
              </a:rPr>
              <a:t>  </a:t>
            </a:r>
            <a:r>
              <a:rPr sz="2200" spc="-118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Century Schoolbook"/>
                <a:cs typeface="Century Schoolbook"/>
              </a:rPr>
              <a:t>Our</a:t>
            </a:r>
            <a:r>
              <a:rPr sz="2200" spc="-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att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n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3" dirty="0">
                <a:latin typeface="Century Schoolbook"/>
                <a:cs typeface="Century Schoolbook"/>
              </a:rPr>
              <a:t>n i</a:t>
            </a:r>
            <a:r>
              <a:rPr sz="2200" spc="-9" dirty="0">
                <a:latin typeface="Century Schoolbook"/>
                <a:cs typeface="Century Schoolbook"/>
              </a:rPr>
              <a:t>s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m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8" dirty="0">
                <a:latin typeface="Century Schoolbook"/>
                <a:cs typeface="Century Schoolbook"/>
              </a:rPr>
              <a:t>st</a:t>
            </a:r>
            <a:r>
              <a:rPr sz="2200" spc="-13" dirty="0">
                <a:latin typeface="Century Schoolbook"/>
                <a:cs typeface="Century Schoolbook"/>
              </a:rPr>
              <a:t>ly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att</a:t>
            </a:r>
            <a:r>
              <a:rPr sz="2200" spc="-9" dirty="0">
                <a:latin typeface="Century Schoolbook"/>
                <a:cs typeface="Century Schoolbook"/>
              </a:rPr>
              <a:t>r</a:t>
            </a:r>
            <a:r>
              <a:rPr sz="2200" spc="-18" dirty="0">
                <a:latin typeface="Century Schoolbook"/>
                <a:cs typeface="Century Schoolbook"/>
              </a:rPr>
              <a:t>a</a:t>
            </a:r>
            <a:r>
              <a:rPr sz="2200" spc="-9" dirty="0">
                <a:latin typeface="Century Schoolbook"/>
                <a:cs typeface="Century Schoolbook"/>
              </a:rPr>
              <a:t>c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13" dirty="0">
                <a:latin typeface="Century Schoolbook"/>
                <a:cs typeface="Century Schoolbook"/>
              </a:rPr>
              <a:t>d</a:t>
            </a:r>
            <a:r>
              <a:rPr sz="2200" spc="22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4" dirty="0">
                <a:latin typeface="Century Schoolbook"/>
                <a:cs typeface="Century Schoolbook"/>
              </a:rPr>
              <a:t>ow</a:t>
            </a:r>
            <a:r>
              <a:rPr sz="2200" spc="-18" dirty="0">
                <a:latin typeface="Century Schoolbook"/>
                <a:cs typeface="Century Schoolbook"/>
              </a:rPr>
              <a:t>a</a:t>
            </a:r>
            <a:r>
              <a:rPr sz="2200" spc="-9" dirty="0">
                <a:latin typeface="Century Schoolbook"/>
                <a:cs typeface="Century Schoolbook"/>
              </a:rPr>
              <a:t>rds</a:t>
            </a:r>
            <a:r>
              <a:rPr sz="2200" spc="-13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m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8" dirty="0">
                <a:latin typeface="Century Schoolbook"/>
                <a:cs typeface="Century Schoolbook"/>
              </a:rPr>
              <a:t>s</a:t>
            </a:r>
            <a:r>
              <a:rPr sz="2200" spc="-9" dirty="0">
                <a:latin typeface="Century Schoolbook"/>
                <a:cs typeface="Century Schoolbook"/>
              </a:rPr>
              <a:t>t</a:t>
            </a:r>
            <a:r>
              <a:rPr sz="2200" spc="9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s</a:t>
            </a:r>
            <a:r>
              <a:rPr sz="2200" spc="-13" dirty="0">
                <a:latin typeface="Century Schoolbook"/>
                <a:cs typeface="Century Schoolbook"/>
              </a:rPr>
              <a:t>ali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9" dirty="0">
                <a:latin typeface="Century Schoolbook"/>
                <a:cs typeface="Century Schoolbook"/>
              </a:rPr>
              <a:t>nt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18" dirty="0">
                <a:latin typeface="Century Schoolbook"/>
                <a:cs typeface="Century Schoolbook"/>
              </a:rPr>
              <a:t>b</a:t>
            </a:r>
            <a:r>
              <a:rPr sz="2200" dirty="0">
                <a:latin typeface="Century Schoolbook"/>
                <a:cs typeface="Century Schoolbook"/>
              </a:rPr>
              <a:t>je</a:t>
            </a:r>
            <a:r>
              <a:rPr sz="2200" spc="-9" dirty="0">
                <a:latin typeface="Century Schoolbook"/>
                <a:cs typeface="Century Schoolbook"/>
              </a:rPr>
              <a:t>ct </a:t>
            </a:r>
            <a:r>
              <a:rPr sz="2200" spc="-13" dirty="0">
                <a:latin typeface="Century Schoolbook"/>
                <a:cs typeface="Century Schoolbook"/>
              </a:rPr>
              <a:t>in</a:t>
            </a:r>
            <a:r>
              <a:rPr sz="2200" spc="-9" dirty="0">
                <a:latin typeface="Century Schoolbook"/>
                <a:cs typeface="Century Schoolbook"/>
              </a:rPr>
              <a:t> </a:t>
            </a:r>
            <a:r>
              <a:rPr sz="2200" spc="-18" dirty="0">
                <a:latin typeface="Century Schoolbook"/>
                <a:cs typeface="Century Schoolbook"/>
              </a:rPr>
              <a:t>t</a:t>
            </a:r>
            <a:r>
              <a:rPr sz="2200" spc="-9" dirty="0">
                <a:latin typeface="Century Schoolbook"/>
                <a:cs typeface="Century Schoolbook"/>
              </a:rPr>
              <a:t>he</a:t>
            </a:r>
            <a:r>
              <a:rPr sz="2200" spc="4" dirty="0">
                <a:latin typeface="Century Schoolbook"/>
                <a:cs typeface="Century Schoolbook"/>
              </a:rPr>
              <a:t> </a:t>
            </a:r>
            <a:r>
              <a:rPr sz="2200" spc="-4" dirty="0">
                <a:latin typeface="Century Schoolbook"/>
                <a:cs typeface="Century Schoolbook"/>
              </a:rPr>
              <a:t>f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dirty="0">
                <a:latin typeface="Century Schoolbook"/>
                <a:cs typeface="Century Schoolbook"/>
              </a:rPr>
              <a:t>e</a:t>
            </a:r>
            <a:r>
              <a:rPr sz="2200" spc="-13" dirty="0">
                <a:latin typeface="Century Schoolbook"/>
                <a:cs typeface="Century Schoolbook"/>
              </a:rPr>
              <a:t>ld</a:t>
            </a:r>
            <a:r>
              <a:rPr sz="2200" spc="-18" dirty="0">
                <a:latin typeface="Century Schoolbook"/>
                <a:cs typeface="Century Schoolbook"/>
              </a:rPr>
              <a:t> </a:t>
            </a:r>
            <a:r>
              <a:rPr sz="2200" dirty="0">
                <a:latin typeface="Century Schoolbook"/>
                <a:cs typeface="Century Schoolbook"/>
              </a:rPr>
              <a:t>o</a:t>
            </a:r>
            <a:r>
              <a:rPr sz="2200" spc="-9" dirty="0">
                <a:latin typeface="Century Schoolbook"/>
                <a:cs typeface="Century Schoolbook"/>
              </a:rPr>
              <a:t>f</a:t>
            </a:r>
            <a:r>
              <a:rPr sz="2200" spc="-18" dirty="0">
                <a:latin typeface="Century Schoolbook"/>
                <a:cs typeface="Century Schoolbook"/>
              </a:rPr>
              <a:t> </a:t>
            </a:r>
            <a:r>
              <a:rPr sz="2200" spc="-4" dirty="0">
                <a:latin typeface="Century Schoolbook"/>
                <a:cs typeface="Century Schoolbook"/>
              </a:rPr>
              <a:t>v</a:t>
            </a:r>
            <a:r>
              <a:rPr sz="2200" spc="-13" dirty="0">
                <a:latin typeface="Century Schoolbook"/>
                <a:cs typeface="Century Schoolbook"/>
              </a:rPr>
              <a:t>i</a:t>
            </a:r>
            <a:r>
              <a:rPr sz="2200" spc="-4" dirty="0">
                <a:latin typeface="Century Schoolbook"/>
                <a:cs typeface="Century Schoolbook"/>
              </a:rPr>
              <a:t>ew</a:t>
            </a:r>
            <a:r>
              <a:rPr sz="2200" spc="-9" dirty="0">
                <a:latin typeface="Century Schoolbook"/>
                <a:cs typeface="Century Schoolbook"/>
              </a:rPr>
              <a:t>.</a:t>
            </a:r>
            <a:endParaRPr sz="2200" dirty="0">
              <a:latin typeface="Century Schoolbook"/>
              <a:cs typeface="Century Schoolbook"/>
            </a:endParaRPr>
          </a:p>
          <a:p>
            <a:pPr>
              <a:lnSpc>
                <a:spcPts val="526"/>
              </a:lnSpc>
            </a:pPr>
            <a:endParaRPr sz="2200" dirty="0"/>
          </a:p>
          <a:p>
            <a:pPr marL="251659" marR="26725" indent="-240524"/>
            <a:r>
              <a:rPr sz="2200" spc="-13" dirty="0">
                <a:solidFill>
                  <a:srgbClr val="FD8536"/>
                </a:solidFill>
                <a:latin typeface="Wingdings"/>
                <a:cs typeface="Wingdings"/>
              </a:rPr>
              <a:t></a:t>
            </a:r>
            <a:r>
              <a:rPr sz="2200" spc="-13" dirty="0">
                <a:solidFill>
                  <a:srgbClr val="FD8536"/>
                </a:solidFill>
                <a:latin typeface="Times New Roman"/>
                <a:cs typeface="Times New Roman"/>
              </a:rPr>
              <a:t>  </a:t>
            </a:r>
            <a:r>
              <a:rPr sz="2200" spc="-118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lang="en-US" sz="2200" spc="-22" dirty="0" smtClean="0">
                <a:latin typeface="Century Schoolbook"/>
                <a:cs typeface="Century Schoolbook"/>
              </a:rPr>
              <a:t>Visual salience is mostly driven by two models:</a:t>
            </a:r>
          </a:p>
          <a:p>
            <a:pPr marL="11135" marR="26725"/>
            <a:r>
              <a:rPr lang="en-US" sz="2200" spc="-22" dirty="0">
                <a:latin typeface="Century Schoolbook"/>
                <a:cs typeface="Century Schoolbook"/>
              </a:rPr>
              <a:t> </a:t>
            </a:r>
            <a:r>
              <a:rPr lang="en-US" sz="2200" spc="-22" dirty="0" smtClean="0">
                <a:latin typeface="Century Schoolbook"/>
                <a:cs typeface="Century Schoolbook"/>
              </a:rPr>
              <a:t>   </a:t>
            </a:r>
            <a:r>
              <a:rPr lang="en-US" sz="2200" spc="-22" dirty="0" smtClean="0">
                <a:latin typeface="Century Schoolbook"/>
                <a:cs typeface="Century Schoolbook"/>
              </a:rPr>
              <a:t> </a:t>
            </a:r>
          </a:p>
          <a:p>
            <a:pPr marL="811235" marR="26725" lvl="1" indent="-342900">
              <a:buFont typeface="Wingdings" pitchFamily="2" charset="2"/>
              <a:buChar char="q"/>
            </a:pPr>
            <a:r>
              <a:rPr lang="en-US" sz="3200" b="1" spc="-22" dirty="0" smtClean="0">
                <a:latin typeface="Lucida Handwriting" pitchFamily="66" charset="0"/>
                <a:cs typeface="Century Schoolbook"/>
              </a:rPr>
              <a:t>Bottom-up</a:t>
            </a:r>
            <a:r>
              <a:rPr lang="en-US" sz="3200" b="1" spc="-22" dirty="0" smtClean="0">
                <a:latin typeface="Lucida Handwriting" pitchFamily="66" charset="0"/>
                <a:cs typeface="Century Schoolbook"/>
              </a:rPr>
              <a:t>, stimulus-driven</a:t>
            </a:r>
            <a:r>
              <a:rPr lang="en-US" sz="2200" spc="-22" dirty="0" smtClean="0">
                <a:latin typeface="Century Schoolbook"/>
                <a:cs typeface="Century Schoolbook"/>
              </a:rPr>
              <a:t> </a:t>
            </a:r>
          </a:p>
          <a:p>
            <a:pPr marL="468335" marR="26725" lvl="1"/>
            <a:endParaRPr lang="en-US" sz="2800" b="1" spc="-22" dirty="0">
              <a:latin typeface="Lucida Handwriting" pitchFamily="66" charset="0"/>
              <a:cs typeface="Century Schoolbook"/>
            </a:endParaRPr>
          </a:p>
          <a:p>
            <a:pPr marL="811235" marR="26725" lvl="1" indent="-342900">
              <a:buFont typeface="Wingdings" pitchFamily="2" charset="2"/>
              <a:buChar char="q"/>
            </a:pPr>
            <a:r>
              <a:rPr lang="en-US" sz="2800" b="1" spc="-22" dirty="0" smtClean="0">
                <a:latin typeface="Lucida Handwriting" pitchFamily="66" charset="0"/>
                <a:cs typeface="Century Schoolbook"/>
              </a:rPr>
              <a:t>Top-down,  memory and conscious  driven</a:t>
            </a:r>
            <a:endParaRPr sz="2800" b="1" dirty="0">
              <a:latin typeface="Lucida Handwriting" pitchFamily="66" charset="0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8815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685800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VISUAL SALIENCY IN ACTION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630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4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saliency directs one’s attention to the  car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3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visual saliency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8210550" cy="4645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Visual </a:t>
            </a:r>
            <a:r>
              <a:rPr lang="en-US" dirty="0"/>
              <a:t>salience provides a relatively inexpensive and rapid mechanism to select a few likely candidates and eliminate obvious clutter </a:t>
            </a:r>
            <a:r>
              <a:rPr lang="en-US" dirty="0" smtClean="0"/>
              <a:t>and has applications  like:</a:t>
            </a:r>
          </a:p>
          <a:p>
            <a:pPr fontAlgn="base"/>
            <a:r>
              <a:rPr lang="en-US" sz="2400" dirty="0"/>
              <a:t> </a:t>
            </a:r>
            <a:r>
              <a:rPr lang="en-US" dirty="0" smtClean="0"/>
              <a:t>Automatic </a:t>
            </a:r>
            <a:r>
              <a:rPr lang="en-US" dirty="0"/>
              <a:t>target detection (e.g., finding traffic signs along the road or military vehicles in a </a:t>
            </a:r>
            <a:r>
              <a:rPr lang="en-US" dirty="0" smtClean="0"/>
              <a:t>deserts.)</a:t>
            </a:r>
            <a:endParaRPr lang="en-US" dirty="0"/>
          </a:p>
          <a:p>
            <a:pPr fontAlgn="base"/>
            <a:r>
              <a:rPr lang="en-US" dirty="0"/>
              <a:t>Robotics (using salient objects in the environment as navigation </a:t>
            </a:r>
            <a:r>
              <a:rPr lang="en-US" dirty="0" smtClean="0"/>
              <a:t>landmarks.)</a:t>
            </a:r>
            <a:endParaRPr lang="en-US" dirty="0"/>
          </a:p>
          <a:p>
            <a:pPr fontAlgn="base"/>
            <a:r>
              <a:rPr lang="en-US" dirty="0"/>
              <a:t>Image and video compression (e.g., giving higher quality to salient objects at the expense of degrading </a:t>
            </a:r>
            <a:r>
              <a:rPr lang="en-US" dirty="0" smtClean="0"/>
              <a:t>background clutter.)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14400"/>
            <a:ext cx="26738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3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97" y="228600"/>
            <a:ext cx="7467600" cy="88423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COMPUTING SALIENCY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381000" y="2993578"/>
            <a:ext cx="8305800" cy="3635822"/>
          </a:xfrm>
        </p:spPr>
        <p:txBody>
          <a:bodyPr>
            <a:noAutofit/>
          </a:bodyPr>
          <a:lstStyle/>
          <a:p>
            <a:r>
              <a:rPr lang="en-US" sz="1800" dirty="0" smtClean="0"/>
              <a:t>A graph based approach based on degree centrality is used to calculate the saliency.</a:t>
            </a:r>
          </a:p>
          <a:p>
            <a:r>
              <a:rPr lang="en-US" sz="1800" dirty="0" smtClean="0"/>
              <a:t>A network where nodes represent  similar pixels and  the dissimilarity in terms of features between any pair of such accumulations is encoded as edge-weight between corresponding nodes.</a:t>
            </a:r>
          </a:p>
          <a:p>
            <a:r>
              <a:rPr lang="en-US" sz="1800" dirty="0" smtClean="0"/>
              <a:t>The homogeneity across a block of pixels in terms  of a feature is determined by estimating the difference between maximum and minimum feature values with in the block .</a:t>
            </a:r>
          </a:p>
          <a:p>
            <a:r>
              <a:rPr lang="en-US" sz="1800" dirty="0" smtClean="0"/>
              <a:t>If the difference between the max and min feature value is more then  the threshold and then the block is not homogenous and is further decomposed.</a:t>
            </a:r>
          </a:p>
          <a:p>
            <a:r>
              <a:rPr lang="en-US" sz="1800" dirty="0" smtClean="0"/>
              <a:t>Thus each block above represent a node in the graph</a:t>
            </a:r>
            <a:endParaRPr lang="en-US" sz="1800" dirty="0"/>
          </a:p>
        </p:txBody>
      </p:sp>
      <p:pic>
        <p:nvPicPr>
          <p:cNvPr id="1026" name="Picture 2" descr="C:\Users\THeHeCtor\Documents\idrbt project\Input Image\m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1328"/>
            <a:ext cx="2962278" cy="14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12260"/>
            <a:ext cx="3327098" cy="174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429000" y="223123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760970" y="2710723"/>
            <a:ext cx="524621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Original Image</a:t>
            </a:r>
            <a:endParaRPr lang="en-US" sz="1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142" y="1861898"/>
            <a:ext cx="150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Qtdecomp( 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69395" y="2685801"/>
            <a:ext cx="23102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Image After qtdecomp </a:t>
            </a:r>
          </a:p>
        </p:txBody>
      </p:sp>
    </p:spTree>
    <p:extLst>
      <p:ext uri="{BB962C8B-B14F-4D97-AF65-F5344CB8AC3E}">
        <p14:creationId xmlns:p14="http://schemas.microsoft.com/office/powerpoint/2010/main" val="1557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HeHeCtor\Documents\Bluetooth Folder\2013-07-01-21-49-00-9k=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6493"/>
            <a:ext cx="1905000" cy="18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" y="1295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48000" y="128040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1" name="Picture 3" descr="C:\Users\THeHeCtor\Documents\Bluetooth Folder\2013-07-01-21-54-46-9k=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97798" y="457201"/>
            <a:ext cx="1896323" cy="17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943600" y="1280406"/>
            <a:ext cx="685800" cy="14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2409" y="2362200"/>
            <a:ext cx="77938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Graph</a:t>
            </a:r>
            <a:endParaRPr lang="en-US" sz="1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21053" y="2362200"/>
            <a:ext cx="16498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Binaried Graph</a:t>
            </a:r>
            <a:endParaRPr lang="en-US" sz="1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0069" y="400545"/>
            <a:ext cx="150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threshold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0865" y="533400"/>
            <a:ext cx="141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Calculating the degree </a:t>
            </a:r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9075172"/>
              </p:ext>
            </p:extLst>
          </p:nvPr>
        </p:nvGraphicFramePr>
        <p:xfrm>
          <a:off x="7003575" y="808196"/>
          <a:ext cx="169005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75"/>
                <a:gridCol w="281675"/>
                <a:gridCol w="281675"/>
                <a:gridCol w="281675"/>
                <a:gridCol w="281675"/>
                <a:gridCol w="28167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7086600" y="752143"/>
            <a:ext cx="152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99905"/>
              </p:ext>
            </p:extLst>
          </p:nvPr>
        </p:nvGraphicFramePr>
        <p:xfrm>
          <a:off x="7128681" y="217665"/>
          <a:ext cx="152927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55"/>
                <a:gridCol w="305855"/>
                <a:gridCol w="305855"/>
                <a:gridCol w="305855"/>
                <a:gridCol w="305855"/>
              </a:tblGrid>
              <a:tr h="35781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2400" y="3200400"/>
            <a:ext cx="8686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Edge-weight is proportional to the diff. between the features  of the nodes.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Feature Dist. is the abs. difference  of  the mean feature values of these nodes and normalized  with respect to the max. value of feature distance.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89" y="4618540"/>
            <a:ext cx="4621147" cy="66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400" y="5257800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Edge-weight is inversely proportional to spatial distance between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A Gaussian function is used to simulate the decay of feature influence with spatial distance</a:t>
            </a:r>
          </a:p>
        </p:txBody>
      </p:sp>
    </p:spTree>
    <p:extLst>
      <p:ext uri="{BB962C8B-B14F-4D97-AF65-F5344CB8AC3E}">
        <p14:creationId xmlns:p14="http://schemas.microsoft.com/office/powerpoint/2010/main" val="21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305800" cy="6169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Spatial distance is the </a:t>
            </a:r>
            <a:r>
              <a:rPr lang="en-US" dirty="0" smtClean="0"/>
              <a:t>cartesian </a:t>
            </a:r>
            <a:r>
              <a:rPr lang="en-US" dirty="0"/>
              <a:t>distance between the mid-points of  the two blocks  and </a:t>
            </a:r>
            <a:r>
              <a:rPr lang="en-US" dirty="0" smtClean="0"/>
              <a:t>normalized </a:t>
            </a:r>
            <a:r>
              <a:rPr lang="en-US" dirty="0"/>
              <a:t>with respect to max. possible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final edge weight function is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edge weights are proportional to feature dissimilarities, so edges with higher weight are taken.</a:t>
            </a:r>
          </a:p>
          <a:p>
            <a:r>
              <a:rPr lang="en-US" dirty="0" smtClean="0"/>
              <a:t>Degree of a node, which is a centrality measure is  the number of nodes to which it is connected.</a:t>
            </a:r>
          </a:p>
          <a:p>
            <a:r>
              <a:rPr lang="en-US" dirty="0" smtClean="0"/>
              <a:t>It is estimated by row/column-wise summation of the adjacency matrix.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 the saliency map based on intensity is formed.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27" y="1828800"/>
            <a:ext cx="3857171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99" y="4876800"/>
            <a:ext cx="259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1036</TotalTime>
  <Words>828</Words>
  <Application>Microsoft Office PowerPoint</Application>
  <PresentationFormat>On-screen Show (4:3)</PresentationFormat>
  <Paragraphs>125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Persuading visual attention through low-level image features</vt:lpstr>
      <vt:lpstr>What is my motivation</vt:lpstr>
      <vt:lpstr>WHAT IS VISUAL SALIENCY</vt:lpstr>
      <vt:lpstr>VISUAL SALIENCY IN ACTION</vt:lpstr>
      <vt:lpstr>Visual saliency directs one’s attention to the  car</vt:lpstr>
      <vt:lpstr>Application of visual saliency</vt:lpstr>
      <vt:lpstr>COMPUTING SALIENCY</vt:lpstr>
      <vt:lpstr>PowerPoint Presentation</vt:lpstr>
      <vt:lpstr>PowerPoint Presentation</vt:lpstr>
      <vt:lpstr> changing the saliency of the image</vt:lpstr>
      <vt:lpstr>Cont…</vt:lpstr>
      <vt:lpstr>PowerPoint Presentation</vt:lpstr>
      <vt:lpstr>REFRENCES…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Persuading visual attention through low-level image feature</dc:title>
  <dc:creator>THeHeCtor</dc:creator>
  <cp:lastModifiedBy>THeHeCtor</cp:lastModifiedBy>
  <cp:revision>36</cp:revision>
  <dcterms:created xsi:type="dcterms:W3CDTF">2013-07-01T09:15:27Z</dcterms:created>
  <dcterms:modified xsi:type="dcterms:W3CDTF">2013-07-03T08:59:53Z</dcterms:modified>
</cp:coreProperties>
</file>